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70" autoAdjust="0"/>
  </p:normalViewPr>
  <p:slideViewPr>
    <p:cSldViewPr snapToGrid="0">
      <p:cViewPr varScale="1">
        <p:scale>
          <a:sx n="53" d="100"/>
          <a:sy n="53" d="100"/>
        </p:scale>
        <p:origin x="11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8D5A9-9D77-4870-8972-2FDCC7C0450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DFEA3-6344-4B64-9652-E6C0E175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2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11747" indent="-27374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94997" indent="-21899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32995" indent="-21899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70993" indent="-218999" defTabSz="912497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408992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46990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84989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722987" indent="-218999" defTabSz="91249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Presentation title</a:t>
            </a: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238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1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52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Presentation title</a:t>
            </a: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Beaucoup de types de </a:t>
            </a:r>
            <a:r>
              <a:rPr lang="en-US" sz="1200" dirty="0" err="1"/>
              <a:t>systèmes</a:t>
            </a:r>
            <a:r>
              <a:rPr lang="en-US" sz="1200" dirty="0"/>
              <a:t> M&amp;E pour des </a:t>
            </a:r>
            <a:r>
              <a:rPr lang="en-US" sz="1200" dirty="0" err="1"/>
              <a:t>utilisations</a:t>
            </a:r>
            <a:r>
              <a:rPr lang="en-US" sz="1200" dirty="0"/>
              <a:t> finales </a:t>
            </a:r>
            <a:r>
              <a:rPr lang="en-US" sz="1200" dirty="0" err="1"/>
              <a:t>diverses</a:t>
            </a:r>
            <a:r>
              <a:rPr lang="en-US" sz="1200" dirty="0"/>
              <a:t> (pas de M&amp;E </a:t>
            </a:r>
            <a:r>
              <a:rPr lang="en-US" sz="1200" dirty="0" err="1"/>
              <a:t>universel</a:t>
            </a:r>
            <a:r>
              <a:rPr lang="en-US" sz="1200" dirty="0"/>
              <a:t> au </a:t>
            </a:r>
            <a:r>
              <a:rPr lang="en-US" sz="1200" dirty="0" err="1"/>
              <a:t>niveau</a:t>
            </a:r>
            <a:r>
              <a:rPr lang="en-US" sz="1200" dirty="0"/>
              <a:t> national pour </a:t>
            </a:r>
            <a:r>
              <a:rPr lang="en-US" sz="1200" dirty="0" err="1"/>
              <a:t>répondre</a:t>
            </a:r>
            <a:r>
              <a:rPr lang="en-US" sz="1200" dirty="0"/>
              <a:t> à </a:t>
            </a:r>
            <a:r>
              <a:rPr lang="en-US" sz="1200" dirty="0" err="1"/>
              <a:t>tous</a:t>
            </a:r>
            <a:r>
              <a:rPr lang="en-US" sz="1200" dirty="0"/>
              <a:t> les </a:t>
            </a:r>
            <a:r>
              <a:rPr lang="en-US" sz="1200" dirty="0" err="1"/>
              <a:t>besoins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7711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1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25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52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Presentation title</a:t>
            </a: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B#1</a:t>
            </a:r>
            <a:r>
              <a:rPr lang="en-US" sz="1200" baseline="0" dirty="0"/>
              <a:t> - </a:t>
            </a:r>
            <a:r>
              <a:rPr lang="en-US" sz="1200" dirty="0" err="1"/>
              <a:t>Cet</a:t>
            </a:r>
            <a:r>
              <a:rPr lang="en-US" sz="1200" dirty="0"/>
              <a:t> </a:t>
            </a:r>
            <a:r>
              <a:rPr lang="en-US" sz="1200" dirty="0" err="1"/>
              <a:t>outil</a:t>
            </a:r>
            <a:r>
              <a:rPr lang="en-US" sz="1200" dirty="0"/>
              <a:t> </a:t>
            </a:r>
            <a:r>
              <a:rPr lang="en-US" sz="1200" dirty="0" err="1"/>
              <a:t>cible</a:t>
            </a:r>
            <a:r>
              <a:rPr lang="en-US" sz="1200" dirty="0"/>
              <a:t> le </a:t>
            </a:r>
            <a:r>
              <a:rPr lang="en-US" sz="1200" i="1" dirty="0" err="1"/>
              <a:t>processus</a:t>
            </a:r>
            <a:r>
              <a:rPr lang="en-US" sz="1200" dirty="0"/>
              <a:t> du moment, et non les </a:t>
            </a:r>
            <a:r>
              <a:rPr lang="en-US" sz="1200" dirty="0" err="1"/>
              <a:t>résultats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</a:t>
            </a:r>
            <a:r>
              <a:rPr lang="en-US" sz="1200" dirty="0" err="1"/>
              <a:t>matière</a:t>
            </a:r>
            <a:r>
              <a:rPr lang="en-US" sz="1200" dirty="0"/>
              <a:t> de </a:t>
            </a:r>
            <a:r>
              <a:rPr lang="en-US" sz="1200" dirty="0" err="1"/>
              <a:t>développement</a:t>
            </a:r>
            <a:r>
              <a:rPr lang="en-US" sz="1200" dirty="0"/>
              <a:t> </a:t>
            </a:r>
            <a:r>
              <a:rPr lang="en-US" sz="1200" dirty="0" err="1"/>
              <a:t>ou</a:t>
            </a:r>
            <a:r>
              <a:rPr lang="en-US" sz="1200" dirty="0"/>
              <a:t> </a:t>
            </a:r>
            <a:r>
              <a:rPr lang="en-US" sz="1200" dirty="0" err="1"/>
              <a:t>d’adaptation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/>
              <a:t>B#3 </a:t>
            </a:r>
            <a:r>
              <a:rPr lang="en-US" sz="1200" dirty="0"/>
              <a:t>- EF: </a:t>
            </a:r>
            <a:r>
              <a:rPr lang="en-US" sz="1200" i="1" dirty="0"/>
              <a:t>services que les </a:t>
            </a:r>
            <a:r>
              <a:rPr lang="en-US" sz="1200" i="1" dirty="0" err="1"/>
              <a:t>processus</a:t>
            </a:r>
            <a:r>
              <a:rPr lang="en-US" sz="1200" i="1" dirty="0"/>
              <a:t> des PNA </a:t>
            </a:r>
            <a:r>
              <a:rPr lang="en-US" sz="1200" i="1" dirty="0" err="1"/>
              <a:t>sont</a:t>
            </a:r>
            <a:r>
              <a:rPr lang="en-US" sz="1200" i="1" dirty="0"/>
              <a:t> </a:t>
            </a:r>
            <a:r>
              <a:rPr lang="en-US" sz="1200" i="1" dirty="0" err="1"/>
              <a:t>destinés</a:t>
            </a:r>
            <a:r>
              <a:rPr lang="en-US" sz="1200" i="1" dirty="0"/>
              <a:t> à </a:t>
            </a:r>
            <a:r>
              <a:rPr lang="en-US" sz="1200" i="1" dirty="0" err="1"/>
              <a:t>fournir</a:t>
            </a:r>
            <a:r>
              <a:rPr lang="en-US" sz="1200" i="1" dirty="0"/>
              <a:t> aux pays</a:t>
            </a:r>
            <a:endParaRPr lang="en-US" sz="1200" dirty="0"/>
          </a:p>
          <a:p>
            <a:endParaRPr lang="de-DE" dirty="0">
              <a:latin typeface="Arial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b="1" dirty="0"/>
              <a:t>Les </a:t>
            </a:r>
            <a:r>
              <a:rPr lang="en-US" sz="1200" b="1" dirty="0" err="1"/>
              <a:t>fonctions</a:t>
            </a:r>
            <a:r>
              <a:rPr lang="en-US" sz="1200" b="1" dirty="0"/>
              <a:t> </a:t>
            </a:r>
            <a:r>
              <a:rPr lang="en-US" sz="1200" b="1" dirty="0" err="1"/>
              <a:t>essentielles</a:t>
            </a:r>
            <a:r>
              <a:rPr lang="en-US" sz="1200" b="1" dirty="0"/>
              <a:t> du </a:t>
            </a:r>
            <a:r>
              <a:rPr lang="en-US" sz="1200" b="1" dirty="0" err="1"/>
              <a:t>processus</a:t>
            </a:r>
            <a:r>
              <a:rPr lang="en-US" sz="1200" b="1" dirty="0"/>
              <a:t> des PNA…</a:t>
            </a:r>
            <a:endParaRPr lang="en-US" sz="1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IE" sz="10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E" sz="1200" dirty="0"/>
              <a:t>Les </a:t>
            </a:r>
            <a:r>
              <a:rPr lang="en-IE" sz="1200" dirty="0" err="1"/>
              <a:t>caractéristiques</a:t>
            </a:r>
            <a:r>
              <a:rPr lang="en-IE" sz="1200" dirty="0"/>
              <a:t> </a:t>
            </a:r>
            <a:r>
              <a:rPr lang="en-IE" sz="1200" dirty="0" err="1"/>
              <a:t>essentielles</a:t>
            </a:r>
            <a:r>
              <a:rPr lang="en-IE" sz="1200" dirty="0"/>
              <a:t> d’un </a:t>
            </a:r>
            <a:r>
              <a:rPr lang="en-IE" sz="1200" dirty="0" err="1"/>
              <a:t>processus</a:t>
            </a:r>
            <a:r>
              <a:rPr lang="en-IE" sz="1200" dirty="0"/>
              <a:t> de PNA, qui </a:t>
            </a:r>
            <a:r>
              <a:rPr lang="en-IE" sz="1200" dirty="0" err="1"/>
              <a:t>est</a:t>
            </a:r>
            <a:r>
              <a:rPr lang="en-IE" sz="1200" dirty="0"/>
              <a:t> utile au </a:t>
            </a:r>
            <a:r>
              <a:rPr lang="en-IE" sz="1200" dirty="0" err="1"/>
              <a:t>niveau</a:t>
            </a:r>
            <a:r>
              <a:rPr lang="en-IE" sz="1200" dirty="0"/>
              <a:t> national et </a:t>
            </a:r>
            <a:r>
              <a:rPr lang="en-IE" sz="1200" dirty="0" err="1"/>
              <a:t>mène</a:t>
            </a:r>
            <a:r>
              <a:rPr lang="en-IE" sz="1200" dirty="0"/>
              <a:t> à des </a:t>
            </a:r>
            <a:r>
              <a:rPr lang="en-IE" sz="1200" dirty="0" err="1"/>
              <a:t>résultats</a:t>
            </a:r>
            <a:r>
              <a:rPr lang="en-IE" sz="1200" dirty="0"/>
              <a:t> </a:t>
            </a:r>
            <a:r>
              <a:rPr lang="en-IE" sz="1200" dirty="0" err="1"/>
              <a:t>désirés</a:t>
            </a:r>
            <a:endParaRPr lang="en-IE" sz="12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E" sz="1200" dirty="0"/>
              <a:t>Impact </a:t>
            </a:r>
            <a:r>
              <a:rPr lang="en-IE" sz="1200" dirty="0" err="1"/>
              <a:t>attendu</a:t>
            </a:r>
            <a:r>
              <a:rPr lang="en-IE" sz="1200" dirty="0"/>
              <a:t> de la </a:t>
            </a:r>
            <a:r>
              <a:rPr lang="en-IE" sz="1200" dirty="0" err="1"/>
              <a:t>réalisation</a:t>
            </a:r>
            <a:r>
              <a:rPr lang="en-IE" sz="1200" dirty="0"/>
              <a:t> d’un </a:t>
            </a:r>
            <a:r>
              <a:rPr lang="en-IE" sz="1200" dirty="0" err="1"/>
              <a:t>processus</a:t>
            </a:r>
            <a:r>
              <a:rPr lang="en-IE" sz="1200" dirty="0"/>
              <a:t> PNA sur long </a:t>
            </a:r>
            <a:r>
              <a:rPr lang="en-IE" sz="1200" dirty="0" err="1"/>
              <a:t>terme</a:t>
            </a:r>
            <a:endParaRPr lang="en-IE" sz="12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1200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b="1" dirty="0"/>
              <a:t>… base pour </a:t>
            </a:r>
            <a:r>
              <a:rPr lang="en-US" sz="1200" b="1" dirty="0" err="1"/>
              <a:t>l’outil</a:t>
            </a:r>
            <a:r>
              <a:rPr lang="en-US" sz="1200" b="1" dirty="0"/>
              <a:t> PEG M&amp;E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en-US" sz="900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200" dirty="0"/>
              <a:t>Sous </a:t>
            </a:r>
            <a:r>
              <a:rPr lang="en-GB" sz="1200" dirty="0" err="1"/>
              <a:t>chaque</a:t>
            </a:r>
            <a:r>
              <a:rPr lang="en-GB" sz="1200" dirty="0"/>
              <a:t> </a:t>
            </a:r>
            <a:r>
              <a:rPr lang="en-GB" sz="1200" dirty="0" err="1"/>
              <a:t>fonction</a:t>
            </a:r>
            <a:r>
              <a:rPr lang="en-GB" sz="1200" dirty="0"/>
              <a:t> </a:t>
            </a:r>
            <a:r>
              <a:rPr lang="en-GB" sz="1200" dirty="0" err="1"/>
              <a:t>essentielle</a:t>
            </a:r>
            <a:r>
              <a:rPr lang="en-GB" sz="1200" dirty="0"/>
              <a:t>, </a:t>
            </a:r>
            <a:r>
              <a:rPr lang="en-GB" sz="1200" dirty="0" err="1"/>
              <a:t>appliquer</a:t>
            </a:r>
            <a:r>
              <a:rPr lang="en-GB" sz="1200" dirty="0"/>
              <a:t> les </a:t>
            </a:r>
            <a:r>
              <a:rPr lang="en-GB" sz="1200" dirty="0" err="1"/>
              <a:t>métriques</a:t>
            </a:r>
            <a:r>
              <a:rPr lang="en-GB" sz="1200" dirty="0"/>
              <a:t> du </a:t>
            </a:r>
            <a:r>
              <a:rPr lang="en-GB" sz="1200" dirty="0" err="1"/>
              <a:t>processus</a:t>
            </a:r>
            <a:endParaRPr lang="en-GB" sz="1200" dirty="0"/>
          </a:p>
          <a:p>
            <a:endParaRPr lang="de-DE" dirty="0">
              <a:latin typeface="Arial" pitchFamily="34" charset="0"/>
            </a:endParaRPr>
          </a:p>
          <a:p>
            <a:endParaRPr lang="de-DE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73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B#1 – notes</a:t>
            </a:r>
          </a:p>
          <a:p>
            <a:r>
              <a:rPr lang="en-US" sz="1200" dirty="0"/>
              <a:t>(a) des </a:t>
            </a:r>
            <a:r>
              <a:rPr lang="en-US" sz="1200" b="1" dirty="0" err="1"/>
              <a:t>données</a:t>
            </a:r>
            <a:r>
              <a:rPr lang="en-US" sz="1200" b="1" dirty="0"/>
              <a:t> et </a:t>
            </a:r>
            <a:r>
              <a:rPr lang="en-US" sz="1200" b="1" dirty="0" err="1"/>
              <a:t>informations</a:t>
            </a:r>
            <a:r>
              <a:rPr lang="en-US" sz="1200" dirty="0"/>
              <a:t>, </a:t>
            </a:r>
          </a:p>
          <a:p>
            <a:r>
              <a:rPr lang="en-US" sz="1200" dirty="0"/>
              <a:t>(b) la </a:t>
            </a:r>
            <a:r>
              <a:rPr lang="en-US" sz="1200" b="1" dirty="0"/>
              <a:t>quantification de </a:t>
            </a:r>
            <a:r>
              <a:rPr lang="en-US" sz="1200" b="1" dirty="0" err="1"/>
              <a:t>systèmes</a:t>
            </a:r>
            <a:r>
              <a:rPr lang="en-US" sz="1200" b="1" dirty="0"/>
              <a:t> et de </a:t>
            </a:r>
            <a:r>
              <a:rPr lang="en-US" sz="1200" b="1" dirty="0" err="1"/>
              <a:t>processus</a:t>
            </a:r>
            <a:r>
              <a:rPr lang="en-US" sz="1200" b="1" dirty="0"/>
              <a:t> </a:t>
            </a:r>
            <a:r>
              <a:rPr lang="en-US" sz="1200" b="1" dirty="0" err="1"/>
              <a:t>importants</a:t>
            </a:r>
            <a:r>
              <a:rPr lang="en-US" sz="1200" dirty="0"/>
              <a:t>, </a:t>
            </a:r>
          </a:p>
          <a:p>
            <a:r>
              <a:rPr lang="en-US" sz="1200" dirty="0"/>
              <a:t>(c) des techniques de </a:t>
            </a:r>
            <a:r>
              <a:rPr lang="en-US" sz="1200" dirty="0" err="1"/>
              <a:t>mesure</a:t>
            </a:r>
            <a:r>
              <a:rPr lang="en-US" sz="1200" dirty="0"/>
              <a:t> </a:t>
            </a:r>
            <a:r>
              <a:rPr lang="en-US" sz="1200" dirty="0" err="1"/>
              <a:t>adéquates</a:t>
            </a:r>
            <a:r>
              <a:rPr lang="en-US" sz="1200" dirty="0"/>
              <a:t>, </a:t>
            </a:r>
          </a:p>
          <a:p>
            <a:r>
              <a:rPr lang="en-US" sz="1200" dirty="0"/>
              <a:t>(d) des </a:t>
            </a:r>
            <a:r>
              <a:rPr lang="en-US" sz="1200" b="1" dirty="0" err="1"/>
              <a:t>scénarios</a:t>
            </a:r>
            <a:r>
              <a:rPr lang="en-US" sz="1200" b="1" dirty="0"/>
              <a:t> et des </a:t>
            </a:r>
            <a:r>
              <a:rPr lang="en-US" sz="1200" b="1" dirty="0" err="1"/>
              <a:t>outils</a:t>
            </a:r>
            <a:r>
              <a:rPr lang="en-US" sz="1200" b="1" dirty="0"/>
              <a:t> </a:t>
            </a:r>
            <a:r>
              <a:rPr lang="en-US" sz="1200" b="1" dirty="0" err="1"/>
              <a:t>d’appui</a:t>
            </a:r>
            <a:r>
              <a:rPr lang="en-US" sz="1200" b="1" dirty="0"/>
              <a:t> aux </a:t>
            </a:r>
            <a:r>
              <a:rPr lang="en-US" sz="1200" b="1" dirty="0" err="1"/>
              <a:t>décisions</a:t>
            </a:r>
            <a:r>
              <a:rPr lang="en-US" sz="1200" dirty="0"/>
              <a:t>, et </a:t>
            </a:r>
          </a:p>
          <a:p>
            <a:r>
              <a:rPr lang="en-US" sz="1200" dirty="0"/>
              <a:t>(e) des </a:t>
            </a:r>
            <a:r>
              <a:rPr lang="en-US" sz="1200" b="1" dirty="0"/>
              <a:t>relations </a:t>
            </a:r>
            <a:r>
              <a:rPr lang="en-US" sz="1200" b="1" dirty="0" err="1"/>
              <a:t>bien</a:t>
            </a:r>
            <a:r>
              <a:rPr lang="en-US" sz="1200" b="1" dirty="0"/>
              <a:t> </a:t>
            </a:r>
            <a:r>
              <a:rPr lang="en-US" sz="1200" b="1" dirty="0" err="1"/>
              <a:t>décrites</a:t>
            </a:r>
            <a:r>
              <a:rPr lang="en-US" sz="1200" b="1" dirty="0"/>
              <a:t> et </a:t>
            </a:r>
            <a:r>
              <a:rPr lang="en-US" sz="1200" b="1" dirty="0" err="1"/>
              <a:t>prouvées</a:t>
            </a:r>
            <a:r>
              <a:rPr lang="en-US" sz="1200" b="1" dirty="0"/>
              <a:t>, qui </a:t>
            </a:r>
            <a:r>
              <a:rPr lang="en-US" sz="1200" b="1" dirty="0" err="1"/>
              <a:t>visent</a:t>
            </a:r>
            <a:r>
              <a:rPr lang="en-US" sz="1200" b="1" dirty="0"/>
              <a:t> à </a:t>
            </a:r>
            <a:r>
              <a:rPr lang="en-US" sz="1200" b="1" dirty="0" err="1"/>
              <a:t>améliorer</a:t>
            </a:r>
            <a:r>
              <a:rPr lang="en-US" sz="1200" b="1" dirty="0"/>
              <a:t> la </a:t>
            </a:r>
            <a:r>
              <a:rPr lang="en-US" sz="1200" b="1" dirty="0" err="1"/>
              <a:t>compréhension</a:t>
            </a:r>
            <a:r>
              <a:rPr lang="en-US" sz="1200" b="1" dirty="0"/>
              <a:t> des </a:t>
            </a:r>
            <a:r>
              <a:rPr lang="en-US" sz="1200" b="1" dirty="0" err="1"/>
              <a:t>processus</a:t>
            </a:r>
            <a:r>
              <a:rPr lang="en-US" sz="1200" b="1" dirty="0"/>
              <a:t> </a:t>
            </a:r>
            <a:r>
              <a:rPr lang="en-US" sz="1200" dirty="0" err="1"/>
              <a:t>ou</a:t>
            </a:r>
            <a:r>
              <a:rPr lang="en-US" sz="1200" dirty="0"/>
              <a:t> à </a:t>
            </a:r>
            <a:r>
              <a:rPr lang="en-US" sz="1200" dirty="0" err="1"/>
              <a:t>permettre</a:t>
            </a:r>
            <a:r>
              <a:rPr lang="en-US" sz="1200" dirty="0"/>
              <a:t> les </a:t>
            </a:r>
            <a:r>
              <a:rPr lang="en-US" sz="1200" b="1" dirty="0" err="1"/>
              <a:t>prévisions</a:t>
            </a:r>
            <a:r>
              <a:rPr lang="en-US" sz="1200" dirty="0"/>
              <a:t> et </a:t>
            </a:r>
            <a:r>
              <a:rPr lang="en-US" sz="1200" b="1" dirty="0" err="1"/>
              <a:t>prédictions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DFEA3-6344-4B64-9652-E6C0E17586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29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1463" marR="0" indent="-2714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Outcome Metrics (measure results that stem from use of the outputs and influence stakeholders outside the program)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88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911962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(measure the long-term societal, economic, or environmental consequences of an outcome)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88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6435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2950"/>
            <a:ext cx="4956175" cy="3716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88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Presentation title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55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2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3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6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5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4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6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9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8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8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45335" y="297455"/>
            <a:ext cx="545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Convention-cadre sur les </a:t>
            </a:r>
            <a:r>
              <a:rPr lang="en-US" sz="1800" dirty="0" err="1"/>
              <a:t>changements</a:t>
            </a:r>
            <a:r>
              <a:rPr lang="en-US" sz="1800" dirty="0"/>
              <a:t> </a:t>
            </a:r>
            <a:r>
              <a:rPr lang="en-US" sz="1800" dirty="0" err="1"/>
              <a:t>climatiques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1776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03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1468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2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2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9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8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81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446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890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79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126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8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3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0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3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6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1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5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2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3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B3B93-7B66-4442-81BE-FF75B085B30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A7E51-1490-4C38-9C5D-5558628E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1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8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2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4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46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de-DE" sz="1200" dirty="0">
                <a:solidFill>
                  <a:srgbClr val="000000"/>
                </a:solidFill>
                <a:cs typeface="Arial"/>
              </a:rPr>
              <a:t>Least Developed Countries Expert Group (LEG)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772816"/>
            <a:ext cx="7881938" cy="187220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GB" sz="3200" dirty="0"/>
              <a:t>8. </a:t>
            </a:r>
            <a:r>
              <a:rPr lang="en-GB" sz="3200" dirty="0" err="1"/>
              <a:t>Suivi</a:t>
            </a:r>
            <a:r>
              <a:rPr lang="en-GB" sz="3200" dirty="0"/>
              <a:t> du </a:t>
            </a:r>
            <a:r>
              <a:rPr lang="en-GB" sz="3200" dirty="0" err="1"/>
              <a:t>processus</a:t>
            </a:r>
            <a:r>
              <a:rPr lang="en-GB" sz="3200" dirty="0"/>
              <a:t> </a:t>
            </a:r>
            <a:r>
              <a:rPr lang="en-GB" sz="3200" dirty="0" err="1"/>
              <a:t>en</a:t>
            </a:r>
            <a:r>
              <a:rPr lang="en-GB" sz="3200" dirty="0"/>
              <a:t> </a:t>
            </a:r>
            <a:r>
              <a:rPr lang="en-GB" sz="3200" dirty="0" err="1"/>
              <a:t>utilisant</a:t>
            </a:r>
            <a:r>
              <a:rPr lang="en-GB" sz="3200" dirty="0"/>
              <a:t> </a:t>
            </a:r>
            <a:r>
              <a:rPr lang="en-GB" sz="3200" dirty="0" err="1"/>
              <a:t>l’Outil</a:t>
            </a:r>
            <a:r>
              <a:rPr lang="en-GB" sz="3200" dirty="0"/>
              <a:t> </a:t>
            </a:r>
            <a:r>
              <a:rPr lang="en-GB" sz="3200" dirty="0" err="1"/>
              <a:t>suivi</a:t>
            </a:r>
            <a:r>
              <a:rPr lang="en-GB" sz="3200" dirty="0"/>
              <a:t> et </a:t>
            </a:r>
            <a:r>
              <a:rPr lang="en-GB" sz="3200" dirty="0" err="1"/>
              <a:t>évaluation</a:t>
            </a:r>
            <a:r>
              <a:rPr lang="en-GB" sz="3200" dirty="0"/>
              <a:t> (M&amp;E Tool) : </a:t>
            </a:r>
            <a:br>
              <a:rPr lang="en-GB" sz="3200" dirty="0"/>
            </a:br>
            <a:r>
              <a:rPr lang="en-IE" sz="3200" dirty="0" err="1"/>
              <a:t>Progrès</a:t>
            </a:r>
            <a:r>
              <a:rPr lang="en-IE" sz="3200" dirty="0"/>
              <a:t>, </a:t>
            </a:r>
            <a:r>
              <a:rPr lang="en-IE" sz="3200" dirty="0" err="1"/>
              <a:t>Efficacité</a:t>
            </a:r>
            <a:r>
              <a:rPr lang="en-IE" sz="3200" dirty="0"/>
              <a:t> &amp; </a:t>
            </a:r>
            <a:r>
              <a:rPr lang="en-IE" sz="3200" dirty="0" err="1"/>
              <a:t>Lacunes</a:t>
            </a:r>
            <a:r>
              <a:rPr lang="en-IE" sz="3200" dirty="0"/>
              <a:t> (Progress, Effectiveness &amp; Gaps PEG)</a:t>
            </a:r>
            <a:endParaRPr lang="en-GB" sz="3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560" y="4293096"/>
            <a:ext cx="799288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6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>Atelier </a:t>
            </a:r>
            <a:r>
              <a:rPr lang="en-US" sz="1400" kern="0" dirty="0" err="1">
                <a:solidFill>
                  <a:srgbClr val="FFFFFF"/>
                </a:solidFill>
                <a:latin typeface="Arial"/>
                <a:cs typeface="Arial"/>
              </a:rPr>
              <a:t>régional</a:t>
            </a: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> de formation sur les PNA des pays </a:t>
            </a:r>
            <a:r>
              <a:rPr lang="en-US" sz="1400" kern="0" dirty="0" err="1">
                <a:solidFill>
                  <a:srgbClr val="FFFFFF"/>
                </a:solidFill>
                <a:latin typeface="Arial"/>
                <a:cs typeface="Arial"/>
              </a:rPr>
              <a:t>africains</a:t>
            </a: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srgbClr val="FFFFFF"/>
                </a:solidFill>
                <a:latin typeface="Arial"/>
                <a:cs typeface="Arial"/>
              </a:rPr>
              <a:t>francophones</a:t>
            </a: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lang="en-US" sz="1400" kern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400" kern="0" dirty="0" err="1">
                <a:solidFill>
                  <a:srgbClr val="FFFFFF"/>
                </a:solidFill>
                <a:latin typeface="Arial"/>
                <a:cs typeface="Arial"/>
              </a:rPr>
              <a:t>développement</a:t>
            </a:r>
            <a:br>
              <a:rPr lang="en-IE" sz="1400" kern="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IE" sz="1400" kern="0" dirty="0">
                <a:solidFill>
                  <a:srgbClr val="FFFFFF"/>
                </a:solidFill>
                <a:latin typeface="Arial"/>
                <a:cs typeface="Arial"/>
              </a:rPr>
              <a:t>Du 25 au 27 </a:t>
            </a:r>
            <a:r>
              <a:rPr lang="en-IE" sz="1400" kern="0" dirty="0" err="1">
                <a:solidFill>
                  <a:srgbClr val="FFFFFF"/>
                </a:solidFill>
                <a:latin typeface="Arial"/>
                <a:cs typeface="Arial"/>
              </a:rPr>
              <a:t>Septembre</a:t>
            </a:r>
            <a:r>
              <a:rPr lang="en-IE" sz="1400" kern="0" dirty="0">
                <a:solidFill>
                  <a:srgbClr val="FFFFFF"/>
                </a:solidFill>
                <a:latin typeface="Arial"/>
                <a:cs typeface="Arial"/>
              </a:rPr>
              <a:t> 2017</a:t>
            </a:r>
            <a:br>
              <a:rPr lang="en-IE" sz="1400" kern="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IE" sz="1400" kern="0" dirty="0">
                <a:solidFill>
                  <a:srgbClr val="FFFFFF"/>
                </a:solidFill>
                <a:latin typeface="Arial"/>
                <a:cs typeface="Arial"/>
              </a:rPr>
              <a:t>Rabat, </a:t>
            </a:r>
            <a:r>
              <a:rPr lang="en-IE" sz="1400" kern="0" dirty="0" err="1">
                <a:solidFill>
                  <a:srgbClr val="FFFFFF"/>
                </a:solidFill>
                <a:latin typeface="Arial"/>
                <a:cs typeface="Arial"/>
              </a:rPr>
              <a:t>Maroc</a:t>
            </a:r>
            <a:endParaRPr lang="en-IE" sz="1400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583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60650"/>
            <a:ext cx="7869239" cy="45514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E" sz="1600" b="1" dirty="0" err="1"/>
              <a:t>Métriques</a:t>
            </a:r>
            <a:r>
              <a:rPr lang="en-IE" sz="1600" b="1" dirty="0"/>
              <a:t> pour les </a:t>
            </a:r>
            <a:r>
              <a:rPr lang="en-IE" sz="1600" b="1" dirty="0" err="1"/>
              <a:t>apports</a:t>
            </a:r>
            <a:r>
              <a:rPr lang="en-IE" sz="1600" b="1" dirty="0"/>
              <a:t> (</a:t>
            </a:r>
            <a:r>
              <a:rPr lang="en-IE" sz="1600" b="1" dirty="0" err="1"/>
              <a:t>mesures</a:t>
            </a:r>
            <a:r>
              <a:rPr lang="en-IE" sz="1600" b="1" dirty="0"/>
              <a:t> </a:t>
            </a:r>
            <a:r>
              <a:rPr lang="en-US" sz="1600" b="1" dirty="0"/>
              <a:t>des </a:t>
            </a:r>
            <a:r>
              <a:rPr lang="en-US" sz="1600" b="1" dirty="0" err="1"/>
              <a:t>quantités</a:t>
            </a:r>
            <a:r>
              <a:rPr lang="en-US" sz="1600" dirty="0"/>
              <a:t> tangibles </a:t>
            </a:r>
            <a:r>
              <a:rPr lang="en-US" sz="1600" b="1" dirty="0" err="1"/>
              <a:t>introduites</a:t>
            </a:r>
            <a:r>
              <a:rPr lang="en-US" sz="1600" b="1" dirty="0"/>
              <a:t> </a:t>
            </a:r>
            <a:r>
              <a:rPr lang="en-US" sz="1600" b="1" dirty="0" err="1"/>
              <a:t>dans</a:t>
            </a:r>
            <a:r>
              <a:rPr lang="en-US" sz="1600" b="1" dirty="0"/>
              <a:t> un </a:t>
            </a:r>
            <a:r>
              <a:rPr lang="en-US" sz="1600" b="1" dirty="0" err="1"/>
              <a:t>processus</a:t>
            </a:r>
            <a:r>
              <a:rPr lang="en-US" sz="1600" dirty="0"/>
              <a:t> pour </a:t>
            </a:r>
            <a:r>
              <a:rPr lang="en-US" sz="1600" dirty="0" err="1"/>
              <a:t>atteindre</a:t>
            </a:r>
            <a:r>
              <a:rPr lang="en-US" sz="1600" dirty="0"/>
              <a:t> un but</a:t>
            </a:r>
            <a:r>
              <a:rPr lang="en-IE" sz="1600" b="1" dirty="0"/>
              <a:t>)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908720"/>
            <a:ext cx="7867650" cy="4608512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b="1" dirty="0" err="1"/>
              <a:t>Fondations</a:t>
            </a:r>
            <a:r>
              <a:rPr lang="en-US" sz="1800" b="1" dirty="0"/>
              <a:t> </a:t>
            </a:r>
            <a:r>
              <a:rPr lang="en-US" sz="1800" b="1" dirty="0" err="1"/>
              <a:t>intellectuelle</a:t>
            </a:r>
            <a:r>
              <a:rPr lang="en-US" sz="1800" b="1" dirty="0"/>
              <a:t> et </a:t>
            </a:r>
            <a:r>
              <a:rPr lang="en-US" sz="1800" b="1" dirty="0" err="1"/>
              <a:t>technologique</a:t>
            </a:r>
            <a:r>
              <a:rPr lang="en-US" sz="1800" b="1" dirty="0"/>
              <a:t> </a:t>
            </a:r>
            <a:r>
              <a:rPr lang="en-US" sz="1800" dirty="0" err="1"/>
              <a:t>suffisantes</a:t>
            </a:r>
            <a:r>
              <a:rPr lang="en-US" sz="1800" dirty="0"/>
              <a:t> pour </a:t>
            </a:r>
            <a:r>
              <a:rPr lang="en-US" sz="1800" dirty="0" err="1"/>
              <a:t>soutenir</a:t>
            </a:r>
            <a:r>
              <a:rPr lang="en-US" sz="1800" dirty="0"/>
              <a:t> le travail.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Engagement </a:t>
            </a:r>
            <a:r>
              <a:rPr lang="en-US" sz="1800" dirty="0" err="1"/>
              <a:t>suffisant</a:t>
            </a:r>
            <a:r>
              <a:rPr lang="en-US" sz="1800" dirty="0"/>
              <a:t> de </a:t>
            </a:r>
            <a:r>
              <a:rPr lang="en-US" sz="1800" b="1" dirty="0" err="1"/>
              <a:t>ressources</a:t>
            </a:r>
            <a:r>
              <a:rPr lang="en-US" sz="1800" b="1" dirty="0"/>
              <a:t> </a:t>
            </a:r>
            <a:r>
              <a:rPr lang="en-US" sz="1800" dirty="0"/>
              <a:t>(i.e. personnel, infrastructures, finances etc.) </a:t>
            </a:r>
            <a:r>
              <a:rPr lang="en-US" sz="1800" dirty="0" err="1"/>
              <a:t>visant</a:t>
            </a:r>
            <a:r>
              <a:rPr lang="en-US" sz="1800" dirty="0"/>
              <a:t> </a:t>
            </a:r>
            <a:r>
              <a:rPr lang="en-US" sz="1800" dirty="0" err="1"/>
              <a:t>spécifiquement</a:t>
            </a:r>
            <a:r>
              <a:rPr lang="en-US" sz="1800" dirty="0"/>
              <a:t> à </a:t>
            </a:r>
            <a:r>
              <a:rPr lang="en-US" sz="1800" dirty="0" err="1"/>
              <a:t>mener</a:t>
            </a:r>
            <a:r>
              <a:rPr lang="en-US" sz="1800" dirty="0"/>
              <a:t> à </a:t>
            </a:r>
            <a:r>
              <a:rPr lang="en-US" sz="1800" dirty="0" err="1"/>
              <a:t>bien</a:t>
            </a:r>
            <a:r>
              <a:rPr lang="en-US" sz="1800" dirty="0"/>
              <a:t> le </a:t>
            </a:r>
            <a:r>
              <a:rPr lang="en-US" sz="1800" dirty="0" err="1"/>
              <a:t>programme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b="1" i="1" dirty="0" err="1"/>
              <a:t>Ressources</a:t>
            </a:r>
            <a:r>
              <a:rPr lang="en-US" sz="1800" dirty="0"/>
              <a:t> </a:t>
            </a:r>
            <a:r>
              <a:rPr lang="en-US" sz="1800" dirty="0" err="1"/>
              <a:t>suffisantes</a:t>
            </a:r>
            <a:r>
              <a:rPr lang="en-US" sz="1800" dirty="0"/>
              <a:t> pour </a:t>
            </a:r>
            <a:r>
              <a:rPr lang="en-US" sz="1800" b="1" i="1" dirty="0" err="1"/>
              <a:t>mettre</a:t>
            </a:r>
            <a:r>
              <a:rPr lang="en-US" sz="1800" b="1" i="1" dirty="0"/>
              <a:t> </a:t>
            </a:r>
            <a:r>
              <a:rPr lang="en-US" sz="1800" b="1" i="1" dirty="0" err="1"/>
              <a:t>en</a:t>
            </a:r>
            <a:r>
              <a:rPr lang="en-US" sz="1800" b="1" i="1" dirty="0"/>
              <a:t> oeuvre et </a:t>
            </a:r>
            <a:r>
              <a:rPr lang="en-US" sz="1800" b="1" i="1" dirty="0" err="1"/>
              <a:t>soutenir</a:t>
            </a:r>
            <a:r>
              <a:rPr lang="en-US" sz="1800" b="1" i="1" dirty="0"/>
              <a:t> </a:t>
            </a:r>
            <a:r>
              <a:rPr lang="en-US" sz="1800" dirty="0"/>
              <a:t>les </a:t>
            </a:r>
            <a:r>
              <a:rPr lang="en-US" sz="1800" dirty="0" err="1"/>
              <a:t>étapes</a:t>
            </a:r>
            <a:r>
              <a:rPr lang="en-US" sz="1800" dirty="0"/>
              <a:t> </a:t>
            </a:r>
            <a:r>
              <a:rPr lang="en-US" sz="1800" dirty="0" err="1"/>
              <a:t>importantes</a:t>
            </a:r>
            <a:r>
              <a:rPr lang="en-US" sz="1800" dirty="0"/>
              <a:t> pour </a:t>
            </a:r>
            <a:r>
              <a:rPr lang="en-US" sz="1800" dirty="0" err="1"/>
              <a:t>chaque</a:t>
            </a:r>
            <a:r>
              <a:rPr lang="en-US" sz="1800" dirty="0"/>
              <a:t> </a:t>
            </a:r>
            <a:r>
              <a:rPr lang="en-US" sz="1800" dirty="0" err="1"/>
              <a:t>fonction</a:t>
            </a:r>
            <a:r>
              <a:rPr lang="en-US" sz="1800" dirty="0"/>
              <a:t> </a:t>
            </a:r>
            <a:r>
              <a:rPr lang="en-US" sz="1800" dirty="0" err="1"/>
              <a:t>essentielle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/>
              <a:t>Ressources</a:t>
            </a:r>
            <a:r>
              <a:rPr lang="en-US" sz="1800" dirty="0"/>
              <a:t> </a:t>
            </a:r>
            <a:r>
              <a:rPr lang="en-US" sz="1800" dirty="0" err="1"/>
              <a:t>suffisantes</a:t>
            </a:r>
            <a:r>
              <a:rPr lang="en-US" sz="1800" dirty="0"/>
              <a:t> pour </a:t>
            </a:r>
            <a:r>
              <a:rPr lang="en-US" sz="1800" dirty="0" err="1"/>
              <a:t>promouvoir</a:t>
            </a:r>
            <a:r>
              <a:rPr lang="en-US" sz="1800" dirty="0"/>
              <a:t> le </a:t>
            </a:r>
            <a:r>
              <a:rPr lang="en-US" sz="1800" dirty="0" err="1"/>
              <a:t>développement</a:t>
            </a:r>
            <a:r>
              <a:rPr lang="en-US" sz="1800" dirty="0"/>
              <a:t> et </a:t>
            </a:r>
            <a:r>
              <a:rPr lang="en-US" sz="1800" dirty="0" err="1"/>
              <a:t>l’entretien</a:t>
            </a:r>
            <a:r>
              <a:rPr lang="en-US" sz="1800" dirty="0"/>
              <a:t>: (a) du </a:t>
            </a:r>
            <a:r>
              <a:rPr lang="en-US" sz="1800" b="1" dirty="0"/>
              <a:t>capital </a:t>
            </a:r>
            <a:r>
              <a:rPr lang="en-US" sz="1800" b="1" dirty="0" err="1"/>
              <a:t>humain</a:t>
            </a:r>
            <a:r>
              <a:rPr lang="en-US" sz="1800" dirty="0"/>
              <a:t>; (b) des </a:t>
            </a:r>
            <a:r>
              <a:rPr lang="en-US" sz="1800" b="1" dirty="0" err="1"/>
              <a:t>systèmes</a:t>
            </a:r>
            <a:r>
              <a:rPr lang="en-US" sz="1800" b="1" dirty="0"/>
              <a:t> de </a:t>
            </a:r>
            <a:r>
              <a:rPr lang="en-US" sz="1800" b="1" dirty="0" err="1"/>
              <a:t>mesures</a:t>
            </a:r>
            <a:r>
              <a:rPr lang="en-US" sz="1800" b="1" dirty="0"/>
              <a:t>,</a:t>
            </a:r>
            <a:r>
              <a:rPr lang="en-US" sz="1800" dirty="0"/>
              <a:t> </a:t>
            </a:r>
            <a:r>
              <a:rPr lang="en-US" sz="1800" b="1" dirty="0" err="1"/>
              <a:t>modèles</a:t>
            </a:r>
            <a:r>
              <a:rPr lang="en-US" sz="1800" b="1" dirty="0"/>
              <a:t> et </a:t>
            </a:r>
            <a:r>
              <a:rPr lang="en-US" sz="1800" b="1" dirty="0" err="1"/>
              <a:t>outils</a:t>
            </a:r>
            <a:r>
              <a:rPr lang="en-US" sz="1800" dirty="0"/>
              <a:t>, </a:t>
            </a:r>
            <a:r>
              <a:rPr lang="en-US" sz="1800" dirty="0" err="1"/>
              <a:t>ainsi</a:t>
            </a:r>
            <a:r>
              <a:rPr lang="en-US" sz="1800" dirty="0"/>
              <a:t> que la </a:t>
            </a:r>
            <a:r>
              <a:rPr lang="en-US" sz="1800" dirty="0" err="1"/>
              <a:t>synthèse</a:t>
            </a:r>
            <a:r>
              <a:rPr lang="en-US" sz="1800" dirty="0"/>
              <a:t> et les </a:t>
            </a:r>
            <a:r>
              <a:rPr lang="en-US" sz="1800" dirty="0" err="1"/>
              <a:t>activités</a:t>
            </a:r>
            <a:r>
              <a:rPr lang="en-US" sz="1800" dirty="0"/>
              <a:t> </a:t>
            </a:r>
            <a:r>
              <a:rPr lang="en-US" sz="1800" dirty="0" err="1"/>
              <a:t>d’interprétation</a:t>
            </a:r>
            <a:r>
              <a:rPr lang="en-US" sz="1800" dirty="0"/>
              <a:t>,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besoin</a:t>
            </a:r>
            <a:r>
              <a:rPr lang="en-US" sz="1800" dirty="0"/>
              <a:t> (c) de la </a:t>
            </a:r>
            <a:r>
              <a:rPr lang="en-US" sz="1800" b="1" dirty="0"/>
              <a:t>transition </a:t>
            </a:r>
            <a:r>
              <a:rPr lang="en-US" sz="1800" dirty="0" err="1"/>
              <a:t>vers</a:t>
            </a:r>
            <a:r>
              <a:rPr lang="en-US" sz="1800" dirty="0"/>
              <a:t> des </a:t>
            </a:r>
            <a:r>
              <a:rPr lang="en-US" sz="1800" dirty="0" err="1"/>
              <a:t>activités</a:t>
            </a:r>
            <a:r>
              <a:rPr lang="en-US" sz="1800" dirty="0"/>
              <a:t> </a:t>
            </a:r>
            <a:r>
              <a:rPr lang="en-US" sz="1800" dirty="0" err="1"/>
              <a:t>operationnelles</a:t>
            </a:r>
            <a:r>
              <a:rPr lang="en-US" sz="1800" dirty="0"/>
              <a:t> </a:t>
            </a:r>
            <a:r>
              <a:rPr lang="en-US" sz="1800" dirty="0" err="1"/>
              <a:t>où</a:t>
            </a:r>
            <a:r>
              <a:rPr lang="en-US" sz="1800" dirty="0"/>
              <a:t> </a:t>
            </a:r>
            <a:r>
              <a:rPr lang="en-US" sz="1800" dirty="0" err="1"/>
              <a:t>requises</a:t>
            </a:r>
            <a:r>
              <a:rPr lang="en-US" sz="1800" dirty="0"/>
              <a:t>; et (d) des </a:t>
            </a:r>
            <a:r>
              <a:rPr lang="en-US" sz="1800" b="1" dirty="0"/>
              <a:t>services </a:t>
            </a:r>
            <a:r>
              <a:rPr lang="en-US" sz="1800" dirty="0"/>
              <a:t>qui</a:t>
            </a:r>
            <a:r>
              <a:rPr lang="en-US" sz="1800" b="1" dirty="0"/>
              <a:t> </a:t>
            </a:r>
            <a:r>
              <a:rPr lang="en-US" sz="1800" dirty="0" err="1"/>
              <a:t>permettent</a:t>
            </a:r>
            <a:r>
              <a:rPr lang="en-US" sz="1800" dirty="0"/>
              <a:t> </a:t>
            </a:r>
            <a:r>
              <a:rPr lang="en-US" sz="1800" dirty="0" err="1"/>
              <a:t>l’</a:t>
            </a:r>
            <a:r>
              <a:rPr lang="en-US" sz="1800" b="1" dirty="0" err="1"/>
              <a:t>utilisation</a:t>
            </a:r>
            <a:r>
              <a:rPr lang="en-US" sz="1800" b="1" dirty="0"/>
              <a:t> de </a:t>
            </a:r>
            <a:r>
              <a:rPr lang="en-US" sz="1800" b="1" dirty="0" err="1"/>
              <a:t>données</a:t>
            </a:r>
            <a:r>
              <a:rPr lang="en-US" sz="1800" b="1" dirty="0"/>
              <a:t> </a:t>
            </a:r>
            <a:r>
              <a:rPr lang="en-US" sz="1800" dirty="0"/>
              <a:t>et </a:t>
            </a:r>
            <a:r>
              <a:rPr lang="en-US" sz="1800" b="1" dirty="0" err="1"/>
              <a:t>d’informations</a:t>
            </a:r>
            <a:r>
              <a:rPr lang="en-US" sz="1800" dirty="0"/>
              <a:t> par les </a:t>
            </a:r>
            <a:r>
              <a:rPr lang="en-US" sz="1800" dirty="0" err="1"/>
              <a:t>acteurs</a:t>
            </a:r>
            <a:r>
              <a:rPr lang="en-US" sz="1800" dirty="0"/>
              <a:t> </a:t>
            </a:r>
            <a:r>
              <a:rPr lang="en-US" sz="1800" dirty="0" err="1"/>
              <a:t>pertinents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/>
              <a:t>Activités</a:t>
            </a:r>
            <a:r>
              <a:rPr lang="en-US" sz="1800" dirty="0"/>
              <a:t> </a:t>
            </a:r>
            <a:r>
              <a:rPr lang="en-US" sz="1800" dirty="0" err="1"/>
              <a:t>tirant</a:t>
            </a:r>
            <a:r>
              <a:rPr lang="en-US" sz="1800" dirty="0"/>
              <a:t> </a:t>
            </a:r>
            <a:r>
              <a:rPr lang="en-US" sz="1800" dirty="0" err="1"/>
              <a:t>partie</a:t>
            </a:r>
            <a:r>
              <a:rPr lang="en-US" sz="1800" dirty="0"/>
              <a:t> de </a:t>
            </a:r>
            <a:r>
              <a:rPr lang="en-US" sz="1800" dirty="0" err="1"/>
              <a:t>ressources</a:t>
            </a:r>
            <a:r>
              <a:rPr lang="en-US" sz="1800" dirty="0"/>
              <a:t> </a:t>
            </a:r>
            <a:r>
              <a:rPr lang="en-US" sz="1800" b="1" dirty="0" err="1"/>
              <a:t>existantes</a:t>
            </a:r>
            <a:r>
              <a:rPr lang="en-US" sz="1800" b="1" dirty="0"/>
              <a:t> </a:t>
            </a:r>
            <a:r>
              <a:rPr lang="en-US" sz="1800" dirty="0"/>
              <a:t> (par </a:t>
            </a:r>
            <a:r>
              <a:rPr lang="en-US" sz="1800" dirty="0" err="1"/>
              <a:t>exemple</a:t>
            </a:r>
            <a:r>
              <a:rPr lang="en-US" sz="1800" dirty="0"/>
              <a:t> des </a:t>
            </a:r>
            <a:r>
              <a:rPr lang="en-US" sz="1800" dirty="0" err="1"/>
              <a:t>données</a:t>
            </a:r>
            <a:r>
              <a:rPr lang="en-US" sz="1800" dirty="0"/>
              <a:t> </a:t>
            </a:r>
            <a:r>
              <a:rPr lang="en-US" sz="1800" dirty="0" err="1"/>
              <a:t>historiques</a:t>
            </a:r>
            <a:r>
              <a:rPr lang="en-US" sz="1800" dirty="0"/>
              <a:t> </a:t>
            </a:r>
            <a:r>
              <a:rPr lang="en-US" sz="1800" dirty="0" err="1"/>
              <a:t>régionales</a:t>
            </a:r>
            <a:r>
              <a:rPr lang="en-US" sz="1800" dirty="0"/>
              <a:t>, des </a:t>
            </a:r>
            <a:r>
              <a:rPr lang="en-US" sz="1800" dirty="0" err="1"/>
              <a:t>infrastuctures</a:t>
            </a:r>
            <a:r>
              <a:rPr lang="en-US" sz="1800" dirty="0"/>
              <a:t>, des </a:t>
            </a:r>
            <a:r>
              <a:rPr lang="en-US" sz="1800" dirty="0" err="1"/>
              <a:t>projets</a:t>
            </a:r>
            <a:r>
              <a:rPr lang="en-US" sz="1800" dirty="0"/>
              <a:t> et des </a:t>
            </a:r>
            <a:r>
              <a:rPr lang="en-US" sz="1800" dirty="0" err="1"/>
              <a:t>programmes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cours</a:t>
            </a:r>
            <a:r>
              <a:rPr lang="en-US" sz="1800" dirty="0"/>
              <a:t>).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2289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250191"/>
            <a:ext cx="10033000" cy="314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E" sz="1600" b="1" dirty="0" err="1"/>
              <a:t>Métriques</a:t>
            </a:r>
            <a:r>
              <a:rPr lang="en-IE" sz="1600" b="1" dirty="0"/>
              <a:t> pour les </a:t>
            </a:r>
            <a:r>
              <a:rPr lang="en-IE" sz="1600" b="1"/>
              <a:t>réalisations </a:t>
            </a:r>
            <a:r>
              <a:rPr lang="en-IE" sz="1600" b="1" dirty="0"/>
              <a:t>(</a:t>
            </a:r>
            <a:r>
              <a:rPr lang="en-IE" sz="1600" b="1" dirty="0" err="1"/>
              <a:t>mesures</a:t>
            </a:r>
            <a:r>
              <a:rPr lang="en-IE" sz="1600" b="1" dirty="0"/>
              <a:t> des </a:t>
            </a:r>
            <a:r>
              <a:rPr lang="en-IE" sz="1600" b="1" dirty="0" err="1"/>
              <a:t>produits</a:t>
            </a:r>
            <a:r>
              <a:rPr lang="en-IE" sz="1600" b="1" dirty="0"/>
              <a:t> et services </a:t>
            </a:r>
            <a:r>
              <a:rPr lang="en-IE" sz="1600" b="1" dirty="0" err="1"/>
              <a:t>délivrés</a:t>
            </a:r>
            <a:r>
              <a:rPr lang="en-IE" sz="1600" b="1" dirty="0"/>
              <a:t>)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1" y="1207008"/>
            <a:ext cx="7869238" cy="4382232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</a:t>
            </a:r>
            <a:r>
              <a:rPr lang="en-US" sz="1800" dirty="0" err="1"/>
              <a:t>activités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</a:t>
            </a:r>
            <a:r>
              <a:rPr lang="en-US" sz="1800" dirty="0" err="1"/>
              <a:t>produisent</a:t>
            </a:r>
            <a:r>
              <a:rPr lang="en-US" sz="1800" dirty="0"/>
              <a:t> des </a:t>
            </a:r>
            <a:r>
              <a:rPr lang="en-US" sz="1800" b="1" i="1" dirty="0" err="1"/>
              <a:t>résultats</a:t>
            </a:r>
            <a:r>
              <a:rPr lang="en-US" sz="1800" dirty="0"/>
              <a:t> </a:t>
            </a:r>
            <a:r>
              <a:rPr lang="en-US" sz="1800" dirty="0" err="1"/>
              <a:t>examinés</a:t>
            </a:r>
            <a:r>
              <a:rPr lang="en-US" sz="1800" dirty="0"/>
              <a:t> par les pairs </a:t>
            </a:r>
            <a:r>
              <a:rPr lang="en-US" sz="1800" dirty="0" err="1"/>
              <a:t>ou</a:t>
            </a:r>
            <a:r>
              <a:rPr lang="en-US" sz="1800" dirty="0"/>
              <a:t> </a:t>
            </a:r>
            <a:r>
              <a:rPr lang="en-US" sz="1800" dirty="0" err="1"/>
              <a:t>publiquement</a:t>
            </a:r>
            <a:r>
              <a:rPr lang="en-US" sz="1800" dirty="0"/>
              <a:t> et </a:t>
            </a:r>
            <a:r>
              <a:rPr lang="en-US" sz="1800" dirty="0" err="1"/>
              <a:t>largement</a:t>
            </a:r>
            <a:r>
              <a:rPr lang="en-US" sz="1800" dirty="0"/>
              <a:t> </a:t>
            </a:r>
            <a:r>
              <a:rPr lang="en-US" sz="1800" dirty="0" err="1"/>
              <a:t>accessibles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b="1" i="1" dirty="0" err="1"/>
              <a:t>Une</a:t>
            </a:r>
            <a:r>
              <a:rPr lang="en-US" sz="1800" b="1" i="1" dirty="0"/>
              <a:t> </a:t>
            </a:r>
            <a:r>
              <a:rPr lang="en-US" sz="1800" b="1" i="1" dirty="0" err="1"/>
              <a:t>communauté</a:t>
            </a:r>
            <a:r>
              <a:rPr lang="en-US" sz="1800" b="1" i="1" dirty="0"/>
              <a:t> </a:t>
            </a:r>
            <a:r>
              <a:rPr lang="en-US" sz="1800" b="1" i="1" dirty="0" err="1"/>
              <a:t>adéquate</a:t>
            </a:r>
            <a:r>
              <a:rPr lang="en-US" sz="1800" b="1" i="1" dirty="0"/>
              <a:t> et </a:t>
            </a:r>
            <a:r>
              <a:rPr lang="en-US" sz="1800" b="1" i="1" dirty="0" err="1"/>
              <a:t>une</a:t>
            </a:r>
            <a:r>
              <a:rPr lang="en-US" sz="1800" b="1" i="1" dirty="0"/>
              <a:t> infrastructure pour </a:t>
            </a:r>
            <a:r>
              <a:rPr lang="en-US" sz="1800" b="1" i="1" dirty="0" err="1"/>
              <a:t>appuyer</a:t>
            </a:r>
            <a:r>
              <a:rPr lang="en-US" sz="1800" b="1" i="1" dirty="0"/>
              <a:t> </a:t>
            </a:r>
            <a:r>
              <a:rPr lang="en-US" sz="1800" dirty="0"/>
              <a:t>les </a:t>
            </a:r>
            <a:r>
              <a:rPr lang="en-US" sz="1800" dirty="0" err="1"/>
              <a:t>éléments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des PNA a </a:t>
            </a:r>
            <a:r>
              <a:rPr lang="en-US" sz="1800" dirty="0" err="1"/>
              <a:t>été</a:t>
            </a:r>
            <a:r>
              <a:rPr lang="en-US" sz="1800" dirty="0"/>
              <a:t> </a:t>
            </a:r>
            <a:r>
              <a:rPr lang="en-US" sz="1800" dirty="0" err="1"/>
              <a:t>développée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</a:t>
            </a:r>
            <a:r>
              <a:rPr lang="en-US" sz="1800" dirty="0" err="1"/>
              <a:t>acteurs</a:t>
            </a:r>
            <a:r>
              <a:rPr lang="en-US" sz="1800" dirty="0"/>
              <a:t> </a:t>
            </a:r>
            <a:r>
              <a:rPr lang="en-US" sz="1800" dirty="0" err="1"/>
              <a:t>appropriés</a:t>
            </a:r>
            <a:r>
              <a:rPr lang="en-US" sz="1800" dirty="0"/>
              <a:t> </a:t>
            </a:r>
            <a:r>
              <a:rPr lang="en-US" sz="1800" dirty="0" err="1"/>
              <a:t>jugent</a:t>
            </a:r>
            <a:r>
              <a:rPr lang="en-US" sz="1800" dirty="0"/>
              <a:t> que les </a:t>
            </a:r>
            <a:r>
              <a:rPr lang="en-US" sz="1800" dirty="0" err="1"/>
              <a:t>résultats</a:t>
            </a:r>
            <a:r>
              <a:rPr lang="en-US" sz="1800" dirty="0"/>
              <a:t> </a:t>
            </a:r>
            <a:r>
              <a:rPr lang="en-US" sz="1800" dirty="0" err="1"/>
              <a:t>sont</a:t>
            </a:r>
            <a:r>
              <a:rPr lang="en-US" sz="1800" dirty="0"/>
              <a:t> </a:t>
            </a:r>
            <a:r>
              <a:rPr lang="en-US" sz="1800" dirty="0" err="1"/>
              <a:t>suffisants</a:t>
            </a:r>
            <a:r>
              <a:rPr lang="en-US" sz="1800" dirty="0"/>
              <a:t> pour </a:t>
            </a:r>
            <a:r>
              <a:rPr lang="en-US" sz="1800" dirty="0" err="1"/>
              <a:t>satisfaire</a:t>
            </a:r>
            <a:r>
              <a:rPr lang="en-US" sz="1800" dirty="0"/>
              <a:t> les </a:t>
            </a:r>
            <a:r>
              <a:rPr lang="en-US" sz="1800" dirty="0" err="1"/>
              <a:t>besoins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des PNA et informer la </a:t>
            </a:r>
            <a:r>
              <a:rPr lang="en-US" sz="1800" dirty="0" err="1"/>
              <a:t>gestion</a:t>
            </a:r>
            <a:r>
              <a:rPr lang="en-US" sz="1800" dirty="0"/>
              <a:t> et les </a:t>
            </a:r>
            <a:r>
              <a:rPr lang="en-US" sz="1800" dirty="0" err="1"/>
              <a:t>décisions</a:t>
            </a:r>
            <a:r>
              <a:rPr lang="en-US" sz="1800" dirty="0"/>
              <a:t> </a:t>
            </a:r>
            <a:r>
              <a:rPr lang="en-US" sz="1800" dirty="0" err="1"/>
              <a:t>politiques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b="1" i="1" dirty="0"/>
              <a:t>Des </a:t>
            </a:r>
            <a:r>
              <a:rPr lang="en-US" sz="1800" b="1" i="1" dirty="0" err="1"/>
              <a:t>produits</a:t>
            </a:r>
            <a:r>
              <a:rPr lang="en-US" sz="1800" b="1" i="1" dirty="0"/>
              <a:t> de </a:t>
            </a:r>
            <a:r>
              <a:rPr lang="en-US" sz="1800" b="1" i="1" dirty="0" err="1"/>
              <a:t>synthèse</a:t>
            </a:r>
            <a:r>
              <a:rPr lang="en-US" sz="1800" b="1" i="1" dirty="0"/>
              <a:t> et </a:t>
            </a:r>
            <a:r>
              <a:rPr lang="en-US" sz="1800" b="1" i="1" dirty="0" err="1"/>
              <a:t>d’évaluation</a:t>
            </a:r>
            <a:r>
              <a:rPr lang="en-US" sz="1800" b="1" i="1" dirty="0"/>
              <a:t> </a:t>
            </a:r>
            <a:r>
              <a:rPr lang="en-US" sz="1800" b="1" dirty="0" err="1"/>
              <a:t>sont</a:t>
            </a:r>
            <a:r>
              <a:rPr lang="en-US" sz="1800" b="1" dirty="0"/>
              <a:t> </a:t>
            </a:r>
            <a:r>
              <a:rPr lang="en-US" sz="1800" b="1" dirty="0" err="1"/>
              <a:t>créés</a:t>
            </a:r>
            <a:r>
              <a:rPr lang="en-US" sz="1800" b="1" dirty="0"/>
              <a:t> </a:t>
            </a:r>
            <a:r>
              <a:rPr lang="en-US" sz="1800" dirty="0"/>
              <a:t>qui </a:t>
            </a:r>
            <a:r>
              <a:rPr lang="en-US" sz="1800" dirty="0" err="1"/>
              <a:t>capturent</a:t>
            </a:r>
            <a:r>
              <a:rPr lang="en-US" sz="1800" dirty="0"/>
              <a:t> les </a:t>
            </a:r>
            <a:r>
              <a:rPr lang="en-US" sz="1800" dirty="0" err="1"/>
              <a:t>expériences</a:t>
            </a:r>
            <a:r>
              <a:rPr lang="en-US" sz="1800" dirty="0"/>
              <a:t> </a:t>
            </a:r>
            <a:r>
              <a:rPr lang="en-US" sz="1800" dirty="0" err="1"/>
              <a:t>clés</a:t>
            </a:r>
            <a:r>
              <a:rPr lang="en-US" sz="1800" dirty="0"/>
              <a:t> et les </a:t>
            </a:r>
            <a:r>
              <a:rPr lang="en-US" sz="1800" dirty="0" err="1"/>
              <a:t>lecons</a:t>
            </a:r>
            <a:r>
              <a:rPr lang="en-US" sz="1800" dirty="0"/>
              <a:t> de la </a:t>
            </a:r>
            <a:r>
              <a:rPr lang="en-US" sz="1800" dirty="0" err="1"/>
              <a:t>réalisation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des PNA.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b="1" i="1" dirty="0"/>
              <a:t>Les </a:t>
            </a:r>
            <a:r>
              <a:rPr lang="en-US" sz="1800" b="1" i="1" dirty="0" err="1"/>
              <a:t>résultats</a:t>
            </a:r>
            <a:r>
              <a:rPr lang="en-US" sz="1800" b="1" i="1" dirty="0"/>
              <a:t> et </a:t>
            </a:r>
            <a:r>
              <a:rPr lang="en-US" sz="1800" b="1" i="1" dirty="0" err="1"/>
              <a:t>réalisations</a:t>
            </a:r>
            <a:r>
              <a:rPr lang="en-US" sz="1800" b="1" i="1" dirty="0"/>
              <a:t> </a:t>
            </a:r>
            <a:r>
              <a:rPr lang="en-US" sz="1800" b="1" dirty="0"/>
              <a:t>du </a:t>
            </a:r>
            <a:r>
              <a:rPr lang="en-US" sz="1800" b="1" dirty="0" err="1"/>
              <a:t>processus</a:t>
            </a:r>
            <a:r>
              <a:rPr lang="en-US" sz="1800" b="1" dirty="0"/>
              <a:t> des PNA </a:t>
            </a:r>
            <a:r>
              <a:rPr lang="en-US" sz="1800" b="1" i="1" dirty="0"/>
              <a:t>communiqués</a:t>
            </a:r>
            <a:r>
              <a:rPr lang="en-US" sz="1800" dirty="0"/>
              <a:t> à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dirty="0" err="1"/>
              <a:t>gamme</a:t>
            </a:r>
            <a:r>
              <a:rPr lang="en-US" sz="1800" dirty="0"/>
              <a:t> </a:t>
            </a:r>
            <a:r>
              <a:rPr lang="en-US" sz="1800" dirty="0" err="1"/>
              <a:t>d’acteurs</a:t>
            </a:r>
            <a:r>
              <a:rPr lang="en-US" sz="1800" dirty="0"/>
              <a:t> </a:t>
            </a:r>
            <a:r>
              <a:rPr lang="en-US" sz="1800" dirty="0" err="1"/>
              <a:t>appropriés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112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378373"/>
            <a:ext cx="7869238" cy="314325"/>
          </a:xfrm>
        </p:spPr>
        <p:txBody>
          <a:bodyPr/>
          <a:lstStyle/>
          <a:p>
            <a:r>
              <a:rPr lang="en-IE" sz="1600" b="1" dirty="0" err="1"/>
              <a:t>Métriques</a:t>
            </a:r>
            <a:r>
              <a:rPr lang="en-IE" sz="1600" b="1" dirty="0"/>
              <a:t> pour les </a:t>
            </a:r>
            <a:r>
              <a:rPr lang="en-IE" sz="1600" b="1" dirty="0" err="1"/>
              <a:t>résultats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372" y="1041035"/>
            <a:ext cx="8496944" cy="489654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Les </a:t>
            </a:r>
            <a:r>
              <a:rPr lang="en-US" sz="1600" dirty="0" err="1"/>
              <a:t>activités</a:t>
            </a:r>
            <a:r>
              <a:rPr lang="en-US" sz="1600" dirty="0"/>
              <a:t> sous le </a:t>
            </a:r>
            <a:r>
              <a:rPr lang="en-US" sz="1600" dirty="0" err="1"/>
              <a:t>processus</a:t>
            </a:r>
            <a:r>
              <a:rPr lang="en-US" sz="1600" dirty="0"/>
              <a:t> des PNA </a:t>
            </a:r>
            <a:r>
              <a:rPr lang="en-US" sz="1600" dirty="0" err="1"/>
              <a:t>ont</a:t>
            </a:r>
            <a:r>
              <a:rPr lang="en-US" sz="1600" dirty="0"/>
              <a:t> </a:t>
            </a:r>
            <a:r>
              <a:rPr lang="en-US" sz="1600" dirty="0" err="1"/>
              <a:t>engendré</a:t>
            </a:r>
            <a:r>
              <a:rPr lang="en-US" sz="1600" dirty="0"/>
              <a:t> </a:t>
            </a:r>
            <a:r>
              <a:rPr lang="en-US" sz="1600" b="1" i="1" dirty="0"/>
              <a:t>de </a:t>
            </a:r>
            <a:r>
              <a:rPr lang="en-US" sz="1600" b="1" i="1" dirty="0" err="1"/>
              <a:t>nouvelles</a:t>
            </a:r>
            <a:r>
              <a:rPr lang="en-US" sz="1600" b="1" i="1" dirty="0"/>
              <a:t> </a:t>
            </a:r>
            <a:r>
              <a:rPr lang="en-US" sz="1600" b="1" i="1" dirty="0" err="1"/>
              <a:t>pistes</a:t>
            </a:r>
            <a:r>
              <a:rPr lang="en-US" sz="1600" b="1" i="1" dirty="0"/>
              <a:t> </a:t>
            </a:r>
            <a:r>
              <a:rPr lang="en-US" sz="1600" b="1" i="1" dirty="0" err="1"/>
              <a:t>significatives</a:t>
            </a:r>
            <a:r>
              <a:rPr lang="en-US" sz="1600" b="1" i="1" dirty="0"/>
              <a:t> </a:t>
            </a:r>
            <a:r>
              <a:rPr lang="en-US" sz="1600" b="1" i="1" dirty="0" err="1"/>
              <a:t>d’action</a:t>
            </a:r>
            <a:r>
              <a:rPr lang="en-US" sz="1600" b="1" i="1" dirty="0"/>
              <a:t> et de </a:t>
            </a:r>
            <a:r>
              <a:rPr lang="en-US" sz="1600" b="1" i="1" dirty="0" err="1"/>
              <a:t>ressources</a:t>
            </a:r>
            <a:r>
              <a:rPr lang="en-US" sz="1600" dirty="0"/>
              <a:t> pour </a:t>
            </a:r>
            <a:r>
              <a:rPr lang="en-US" sz="1600" dirty="0" err="1"/>
              <a:t>atteindre</a:t>
            </a:r>
            <a:r>
              <a:rPr lang="en-US" sz="1600" dirty="0"/>
              <a:t> les </a:t>
            </a:r>
            <a:r>
              <a:rPr lang="en-US" sz="1600" dirty="0" err="1"/>
              <a:t>objectifs</a:t>
            </a:r>
            <a:r>
              <a:rPr lang="en-US" sz="1600" dirty="0"/>
              <a:t> de </a:t>
            </a:r>
            <a:r>
              <a:rPr lang="en-US" sz="1600" dirty="0" err="1"/>
              <a:t>l’adaptation</a:t>
            </a:r>
            <a:r>
              <a:rPr lang="en-US" sz="16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Les </a:t>
            </a:r>
            <a:r>
              <a:rPr lang="en-US" sz="1600" dirty="0" err="1"/>
              <a:t>éléments</a:t>
            </a:r>
            <a:r>
              <a:rPr lang="en-US" sz="1600" dirty="0"/>
              <a:t> du </a:t>
            </a:r>
            <a:r>
              <a:rPr lang="en-US" sz="1600" dirty="0" err="1"/>
              <a:t>pocessus</a:t>
            </a:r>
            <a:r>
              <a:rPr lang="en-US" sz="1600" dirty="0"/>
              <a:t> des PNA </a:t>
            </a:r>
            <a:r>
              <a:rPr lang="en-US" sz="1600" dirty="0" err="1"/>
              <a:t>ont</a:t>
            </a:r>
            <a:r>
              <a:rPr lang="en-US" sz="1600" dirty="0"/>
              <a:t> </a:t>
            </a:r>
            <a:r>
              <a:rPr lang="en-US" sz="1600" dirty="0" err="1"/>
              <a:t>permis</a:t>
            </a:r>
            <a:r>
              <a:rPr lang="en-US" sz="1600" dirty="0"/>
              <a:t> de </a:t>
            </a:r>
            <a:r>
              <a:rPr lang="en-US" sz="1600" dirty="0" err="1"/>
              <a:t>parvenir</a:t>
            </a:r>
            <a:r>
              <a:rPr lang="en-US" sz="1600" dirty="0"/>
              <a:t> à </a:t>
            </a:r>
            <a:r>
              <a:rPr lang="en-US" sz="1600" dirty="0" err="1"/>
              <a:t>une</a:t>
            </a:r>
            <a:r>
              <a:rPr lang="en-US" sz="1600" dirty="0"/>
              <a:t> </a:t>
            </a:r>
            <a:r>
              <a:rPr lang="en-US" sz="1600" b="1" i="1" dirty="0" err="1"/>
              <a:t>compréhension</a:t>
            </a:r>
            <a:r>
              <a:rPr lang="en-US" sz="1600" b="1" i="1" dirty="0"/>
              <a:t> </a:t>
            </a:r>
            <a:r>
              <a:rPr lang="en-US" sz="1600" b="1" i="1" dirty="0" err="1"/>
              <a:t>améliorée</a:t>
            </a:r>
            <a:r>
              <a:rPr lang="en-US" sz="1600" dirty="0"/>
              <a:t>, se </a:t>
            </a:r>
            <a:r>
              <a:rPr lang="en-US" sz="1600" dirty="0" err="1"/>
              <a:t>traduisant</a:t>
            </a:r>
            <a:r>
              <a:rPr lang="en-US" sz="1600" dirty="0"/>
              <a:t> par (a) des </a:t>
            </a:r>
            <a:r>
              <a:rPr lang="en-US" sz="1600" b="1" dirty="0" err="1"/>
              <a:t>prédictions</a:t>
            </a:r>
            <a:r>
              <a:rPr lang="en-US" sz="1600" b="1" dirty="0"/>
              <a:t> </a:t>
            </a:r>
            <a:r>
              <a:rPr lang="en-US" sz="1600" b="1" dirty="0" err="1"/>
              <a:t>ou</a:t>
            </a:r>
            <a:r>
              <a:rPr lang="en-US" sz="1600" b="1" dirty="0"/>
              <a:t> </a:t>
            </a:r>
            <a:r>
              <a:rPr lang="en-US" sz="1600" b="1" dirty="0" err="1"/>
              <a:t>prévisions</a:t>
            </a:r>
            <a:r>
              <a:rPr lang="en-US" sz="1600" b="1" dirty="0"/>
              <a:t> </a:t>
            </a:r>
            <a:r>
              <a:rPr lang="en-US" sz="1600" dirty="0"/>
              <a:t>plus </a:t>
            </a:r>
            <a:r>
              <a:rPr lang="en-US" sz="1600" dirty="0" err="1"/>
              <a:t>cohérentes</a:t>
            </a:r>
            <a:r>
              <a:rPr lang="en-US" sz="1600" dirty="0"/>
              <a:t> et </a:t>
            </a:r>
            <a:r>
              <a:rPr lang="en-US" sz="1600" dirty="0" err="1"/>
              <a:t>fiables</a:t>
            </a:r>
            <a:r>
              <a:rPr lang="en-US" sz="1600" dirty="0"/>
              <a:t> </a:t>
            </a:r>
            <a:r>
              <a:rPr lang="en-US" sz="1600" b="1" dirty="0"/>
              <a:t>des </a:t>
            </a:r>
            <a:r>
              <a:rPr lang="en-US" sz="1600" b="1" dirty="0" err="1"/>
              <a:t>risques</a:t>
            </a:r>
            <a:r>
              <a:rPr lang="en-US" sz="1600" b="1" dirty="0"/>
              <a:t> </a:t>
            </a:r>
            <a:r>
              <a:rPr lang="en-US" sz="1600" dirty="0"/>
              <a:t>et des </a:t>
            </a:r>
            <a:r>
              <a:rPr lang="en-US" sz="1600" b="1" dirty="0"/>
              <a:t>sources de </a:t>
            </a:r>
            <a:r>
              <a:rPr lang="en-US" sz="1600" b="1" dirty="0" err="1"/>
              <a:t>vulnérabilité</a:t>
            </a:r>
            <a:r>
              <a:rPr lang="en-US" sz="1600" b="1" dirty="0"/>
              <a:t> </a:t>
            </a:r>
            <a:r>
              <a:rPr lang="en-US" sz="1600" dirty="0"/>
              <a:t>au </a:t>
            </a:r>
            <a:r>
              <a:rPr lang="en-US" sz="1600" dirty="0" err="1"/>
              <a:t>changement</a:t>
            </a:r>
            <a:r>
              <a:rPr lang="en-US" sz="1600" dirty="0"/>
              <a:t> </a:t>
            </a:r>
            <a:r>
              <a:rPr lang="en-US" sz="1600" dirty="0" err="1"/>
              <a:t>climatique</a:t>
            </a:r>
            <a:r>
              <a:rPr lang="en-US" sz="1600" dirty="0"/>
              <a:t>, (b) </a:t>
            </a:r>
            <a:r>
              <a:rPr lang="en-US" sz="1600" dirty="0" err="1"/>
              <a:t>une</a:t>
            </a:r>
            <a:r>
              <a:rPr lang="en-US" sz="1600" dirty="0"/>
              <a:t> </a:t>
            </a:r>
            <a:r>
              <a:rPr lang="en-US" sz="1600" dirty="0" err="1"/>
              <a:t>confiance</a:t>
            </a:r>
            <a:r>
              <a:rPr lang="en-US" sz="1600" dirty="0"/>
              <a:t> </a:t>
            </a:r>
            <a:r>
              <a:rPr lang="en-US" sz="1600" b="1" dirty="0" err="1"/>
              <a:t>améliorée</a:t>
            </a:r>
            <a:r>
              <a:rPr lang="en-US" sz="1600" dirty="0"/>
              <a:t> </a:t>
            </a:r>
            <a:r>
              <a:rPr lang="en-US" sz="1600" dirty="0" err="1"/>
              <a:t>dans</a:t>
            </a:r>
            <a:r>
              <a:rPr lang="en-US" sz="1600" dirty="0"/>
              <a:t> </a:t>
            </a:r>
            <a:r>
              <a:rPr lang="en-US" sz="1600" b="1" dirty="0" err="1"/>
              <a:t>notre</a:t>
            </a:r>
            <a:r>
              <a:rPr lang="en-US" sz="1600" b="1" dirty="0"/>
              <a:t> </a:t>
            </a:r>
            <a:r>
              <a:rPr lang="en-US" sz="1600" b="1" dirty="0" err="1"/>
              <a:t>capacité</a:t>
            </a:r>
            <a:r>
              <a:rPr lang="en-US" sz="1600" b="1" dirty="0"/>
              <a:t> à faire face </a:t>
            </a:r>
            <a:r>
              <a:rPr lang="en-US" sz="1600" dirty="0"/>
              <a:t>au </a:t>
            </a:r>
            <a:r>
              <a:rPr lang="en-US" sz="1600" dirty="0" err="1"/>
              <a:t>changement</a:t>
            </a:r>
            <a:r>
              <a:rPr lang="en-US" sz="1600" dirty="0"/>
              <a:t> </a:t>
            </a:r>
            <a:r>
              <a:rPr lang="en-US" sz="1600" dirty="0" err="1"/>
              <a:t>climatique</a:t>
            </a:r>
            <a:r>
              <a:rPr lang="en-US" sz="1600" dirty="0"/>
              <a:t> et à la </a:t>
            </a:r>
            <a:r>
              <a:rPr lang="en-US" sz="1600" b="1" dirty="0" err="1"/>
              <a:t>variabilité</a:t>
            </a:r>
            <a:r>
              <a:rPr lang="en-US" sz="1600" dirty="0"/>
              <a:t>, et (c) des conclusions </a:t>
            </a:r>
            <a:r>
              <a:rPr lang="en-US" sz="1600" dirty="0" err="1"/>
              <a:t>largement</a:t>
            </a:r>
            <a:r>
              <a:rPr lang="en-US" sz="1600" dirty="0"/>
              <a:t> </a:t>
            </a:r>
            <a:r>
              <a:rPr lang="en-US" sz="1600" dirty="0" err="1"/>
              <a:t>acceptées</a:t>
            </a:r>
            <a:r>
              <a:rPr lang="en-US" sz="1600" dirty="0"/>
              <a:t> sur des </a:t>
            </a:r>
            <a:r>
              <a:rPr lang="en-US" sz="1600" b="1" dirty="0" err="1"/>
              <a:t>enjeux</a:t>
            </a:r>
            <a:r>
              <a:rPr lang="en-US" sz="1600" b="1" dirty="0"/>
              <a:t> </a:t>
            </a:r>
            <a:r>
              <a:rPr lang="en-US" sz="1600" b="1" dirty="0" err="1"/>
              <a:t>clés</a:t>
            </a:r>
            <a:r>
              <a:rPr lang="en-US" sz="1600" b="1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des </a:t>
            </a:r>
            <a:r>
              <a:rPr lang="en-US" sz="1600" b="1" dirty="0"/>
              <a:t>relations</a:t>
            </a:r>
            <a:r>
              <a:rPr lang="en-US" sz="16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Les </a:t>
            </a:r>
            <a:r>
              <a:rPr lang="en-US" sz="1600" b="1" dirty="0" err="1"/>
              <a:t>résultats</a:t>
            </a:r>
            <a:r>
              <a:rPr lang="en-US" sz="1600" b="1" dirty="0"/>
              <a:t> de </a:t>
            </a:r>
            <a:r>
              <a:rPr lang="en-US" sz="1600" b="1" dirty="0" err="1"/>
              <a:t>l’évaluation</a:t>
            </a:r>
            <a:r>
              <a:rPr lang="en-US" sz="1600" b="1" dirty="0"/>
              <a:t> </a:t>
            </a:r>
            <a:r>
              <a:rPr lang="en-US" sz="1600" dirty="0"/>
              <a:t>et les </a:t>
            </a:r>
            <a:r>
              <a:rPr lang="en-US" sz="1600" b="1" dirty="0" err="1"/>
              <a:t>activités</a:t>
            </a:r>
            <a:r>
              <a:rPr lang="en-US" sz="1600" b="1" dirty="0"/>
              <a:t> </a:t>
            </a:r>
            <a:r>
              <a:rPr lang="en-US" sz="1600" b="1" dirty="0" err="1"/>
              <a:t>pilotes</a:t>
            </a:r>
            <a:r>
              <a:rPr lang="en-US" sz="1600" b="1" dirty="0"/>
              <a:t> </a:t>
            </a:r>
            <a:r>
              <a:rPr lang="en-US" sz="1600" dirty="0" err="1"/>
              <a:t>ont</a:t>
            </a:r>
            <a:r>
              <a:rPr lang="en-US" sz="1600" dirty="0"/>
              <a:t> </a:t>
            </a:r>
            <a:r>
              <a:rPr lang="en-US" sz="1600" dirty="0" err="1"/>
              <a:t>effectué</a:t>
            </a:r>
            <a:r>
              <a:rPr lang="en-US" sz="1600" i="1" dirty="0"/>
              <a:t> </a:t>
            </a:r>
            <a:r>
              <a:rPr lang="en-US" sz="1600" b="1" i="1" dirty="0" err="1"/>
              <a:t>leur</a:t>
            </a:r>
            <a:r>
              <a:rPr lang="en-US" sz="1600" b="1" i="1" dirty="0"/>
              <a:t> transition </a:t>
            </a:r>
            <a:r>
              <a:rPr lang="en-US" sz="1600" b="1" i="1" dirty="0" err="1"/>
              <a:t>vers</a:t>
            </a:r>
            <a:r>
              <a:rPr lang="en-US" sz="1600" b="1" i="1" dirty="0"/>
              <a:t> un usage </a:t>
            </a:r>
            <a:r>
              <a:rPr lang="en-US" sz="1600" b="1" i="1" dirty="0" err="1"/>
              <a:t>opérationnel</a:t>
            </a:r>
            <a:r>
              <a:rPr lang="en-US" sz="1600" b="1" dirty="0"/>
              <a:t>.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b="1" i="1" dirty="0"/>
              <a:t>Des institutions et des </a:t>
            </a:r>
            <a:r>
              <a:rPr lang="en-US" sz="1600" b="1" i="1" dirty="0" err="1"/>
              <a:t>ressources</a:t>
            </a:r>
            <a:r>
              <a:rPr lang="en-US" sz="1600" b="1" i="1" dirty="0"/>
              <a:t> </a:t>
            </a:r>
            <a:r>
              <a:rPr lang="en-US" sz="1600" b="1" i="1" dirty="0" err="1"/>
              <a:t>humaines</a:t>
            </a:r>
            <a:r>
              <a:rPr lang="en-US" sz="1600" b="1" i="1" dirty="0"/>
              <a:t> </a:t>
            </a:r>
            <a:r>
              <a:rPr lang="en-US" sz="1600" b="1" dirty="0" err="1"/>
              <a:t>ont</a:t>
            </a:r>
            <a:r>
              <a:rPr lang="en-US" sz="1600" b="1" dirty="0"/>
              <a:t> </a:t>
            </a:r>
            <a:r>
              <a:rPr lang="en-US" sz="1600" b="1" dirty="0" err="1"/>
              <a:t>été</a:t>
            </a:r>
            <a:r>
              <a:rPr lang="en-US" sz="1600" b="1" dirty="0"/>
              <a:t> </a:t>
            </a:r>
            <a:r>
              <a:rPr lang="en-US" sz="1600" b="1" dirty="0" err="1"/>
              <a:t>déployées</a:t>
            </a:r>
            <a:r>
              <a:rPr lang="en-US" sz="1600" b="1" dirty="0"/>
              <a:t> </a:t>
            </a:r>
            <a:r>
              <a:rPr lang="en-US" sz="1600" dirty="0"/>
              <a:t>qui </a:t>
            </a:r>
            <a:r>
              <a:rPr lang="en-US" sz="1600" dirty="0" err="1"/>
              <a:t>peuvent</a:t>
            </a:r>
            <a:r>
              <a:rPr lang="en-US" sz="1600" dirty="0"/>
              <a:t> </a:t>
            </a:r>
            <a:r>
              <a:rPr lang="en-US" sz="1600" dirty="0" err="1"/>
              <a:t>mieux</a:t>
            </a:r>
            <a:r>
              <a:rPr lang="en-US" sz="1600" dirty="0"/>
              <a:t> </a:t>
            </a:r>
            <a:r>
              <a:rPr lang="en-US" sz="1600" dirty="0" err="1"/>
              <a:t>répondre</a:t>
            </a:r>
            <a:r>
              <a:rPr lang="en-US" sz="1600" dirty="0"/>
              <a:t> à </a:t>
            </a:r>
            <a:r>
              <a:rPr lang="en-US" sz="1600" dirty="0" err="1"/>
              <a:t>une</a:t>
            </a:r>
            <a:r>
              <a:rPr lang="en-US" sz="1600" dirty="0"/>
              <a:t> </a:t>
            </a:r>
            <a:r>
              <a:rPr lang="en-US" sz="1600" dirty="0" err="1"/>
              <a:t>série</a:t>
            </a:r>
            <a:r>
              <a:rPr lang="en-US" sz="1600" dirty="0"/>
              <a:t> de </a:t>
            </a:r>
            <a:r>
              <a:rPr lang="en-US" sz="1600" dirty="0" err="1"/>
              <a:t>problèmes</a:t>
            </a:r>
            <a:r>
              <a:rPr lang="en-US" sz="1600" dirty="0"/>
              <a:t> et </a:t>
            </a:r>
            <a:r>
              <a:rPr lang="en-US" sz="1600" dirty="0" err="1"/>
              <a:t>enjeux</a:t>
            </a:r>
            <a:r>
              <a:rPr lang="en-US" sz="1600" dirty="0"/>
              <a:t> </a:t>
            </a:r>
            <a:r>
              <a:rPr lang="en-US" sz="1600" dirty="0" err="1"/>
              <a:t>liés</a:t>
            </a:r>
            <a:r>
              <a:rPr lang="en-US" sz="1600" dirty="0"/>
              <a:t> à </a:t>
            </a:r>
            <a:r>
              <a:rPr lang="en-US" sz="1600" dirty="0" err="1"/>
              <a:t>l’adaptation</a:t>
            </a:r>
            <a:r>
              <a:rPr lang="en-US" sz="1600" dirty="0"/>
              <a:t> au </a:t>
            </a:r>
            <a:r>
              <a:rPr lang="en-US" sz="1600" dirty="0" err="1"/>
              <a:t>changement</a:t>
            </a:r>
            <a:r>
              <a:rPr lang="en-US" sz="1600" dirty="0"/>
              <a:t> </a:t>
            </a:r>
            <a:r>
              <a:rPr lang="en-US" sz="1600" dirty="0" err="1"/>
              <a:t>climatique</a:t>
            </a:r>
            <a:r>
              <a:rPr lang="en-US" sz="16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Les</a:t>
            </a:r>
            <a:r>
              <a:rPr lang="en-US" sz="1600" b="1" dirty="0"/>
              <a:t> </a:t>
            </a:r>
            <a:r>
              <a:rPr lang="en-US" sz="1600" b="1" i="1" dirty="0" err="1"/>
              <a:t>mesures</a:t>
            </a:r>
            <a:r>
              <a:rPr lang="en-US" sz="1600" b="1" i="1" dirty="0"/>
              <a:t>, analyses et </a:t>
            </a:r>
            <a:r>
              <a:rPr lang="en-US" sz="1600" b="1" i="1" dirty="0" err="1"/>
              <a:t>résultats</a:t>
            </a:r>
            <a:r>
              <a:rPr lang="en-US" sz="1600" b="1" i="1" dirty="0"/>
              <a:t> </a:t>
            </a:r>
            <a:r>
              <a:rPr lang="en-US" sz="1600" b="1" i="1" dirty="0" err="1"/>
              <a:t>sont</a:t>
            </a:r>
            <a:r>
              <a:rPr lang="en-US" sz="1600" b="1" i="1" dirty="0"/>
              <a:t> </a:t>
            </a:r>
            <a:r>
              <a:rPr lang="en-US" sz="1600" b="1" i="1" dirty="0" err="1"/>
              <a:t>utilisés</a:t>
            </a:r>
            <a:r>
              <a:rPr lang="en-US" sz="1600" b="1" i="1" dirty="0"/>
              <a:t> </a:t>
            </a:r>
            <a:r>
              <a:rPr lang="en-US" sz="1600" dirty="0"/>
              <a:t>(a) pour </a:t>
            </a:r>
            <a:r>
              <a:rPr lang="en-US" sz="1600" dirty="0" err="1"/>
              <a:t>répondre</a:t>
            </a:r>
            <a:r>
              <a:rPr lang="en-US" sz="1600" dirty="0"/>
              <a:t> aux questions </a:t>
            </a:r>
            <a:r>
              <a:rPr lang="en-US" sz="1600" dirty="0" err="1"/>
              <a:t>motivées</a:t>
            </a:r>
            <a:r>
              <a:rPr lang="en-US" sz="1600" dirty="0"/>
              <a:t> par </a:t>
            </a:r>
            <a:r>
              <a:rPr lang="en-US" sz="1600" dirty="0" err="1"/>
              <a:t>l’adaptation</a:t>
            </a:r>
            <a:r>
              <a:rPr lang="en-US" sz="1600" dirty="0"/>
              <a:t> au </a:t>
            </a:r>
            <a:r>
              <a:rPr lang="en-US" sz="1600" dirty="0" err="1"/>
              <a:t>changement</a:t>
            </a:r>
            <a:r>
              <a:rPr lang="en-US" sz="1600" dirty="0"/>
              <a:t> </a:t>
            </a:r>
            <a:r>
              <a:rPr lang="en-US" sz="1600" dirty="0" err="1"/>
              <a:t>climatique</a:t>
            </a:r>
            <a:r>
              <a:rPr lang="en-US" sz="1600" dirty="0"/>
              <a:t> de haute </a:t>
            </a:r>
            <a:r>
              <a:rPr lang="en-US" sz="1600" dirty="0" err="1"/>
              <a:t>priorité</a:t>
            </a:r>
            <a:r>
              <a:rPr lang="en-US" sz="1600" dirty="0"/>
              <a:t>, (b) pour </a:t>
            </a:r>
            <a:r>
              <a:rPr lang="en-US" sz="1600" dirty="0" err="1"/>
              <a:t>remplir</a:t>
            </a:r>
            <a:r>
              <a:rPr lang="en-US" sz="1600" dirty="0"/>
              <a:t> les </a:t>
            </a:r>
            <a:r>
              <a:rPr lang="en-US" sz="1600" dirty="0" err="1"/>
              <a:t>objectifs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dehors</a:t>
            </a:r>
            <a:r>
              <a:rPr lang="en-US" sz="1600" dirty="0"/>
              <a:t> des PNA </a:t>
            </a:r>
            <a:r>
              <a:rPr lang="en-US" sz="1600" dirty="0" err="1"/>
              <a:t>dans</a:t>
            </a:r>
            <a:r>
              <a:rPr lang="en-US" sz="1600" dirty="0"/>
              <a:t> le cadre d’un </a:t>
            </a:r>
            <a:r>
              <a:rPr lang="en-US" sz="1600" dirty="0" err="1"/>
              <a:t>développement</a:t>
            </a:r>
            <a:r>
              <a:rPr lang="en-US" sz="1600" dirty="0"/>
              <a:t> plus large, </a:t>
            </a:r>
            <a:r>
              <a:rPr lang="en-US" sz="1600" dirty="0" err="1"/>
              <a:t>ou</a:t>
            </a:r>
            <a:r>
              <a:rPr lang="en-US" sz="1600" dirty="0"/>
              <a:t> (c) pour </a:t>
            </a:r>
            <a:r>
              <a:rPr lang="en-US" sz="1600" dirty="0" err="1"/>
              <a:t>soutenir</a:t>
            </a:r>
            <a:r>
              <a:rPr lang="en-US" sz="1600" dirty="0"/>
              <a:t> des applications </a:t>
            </a:r>
            <a:r>
              <a:rPr lang="en-US" sz="1600" dirty="0" err="1"/>
              <a:t>bénéfiques</a:t>
            </a:r>
            <a:r>
              <a:rPr lang="en-US" sz="1600" dirty="0"/>
              <a:t>, </a:t>
            </a:r>
            <a:r>
              <a:rPr lang="en-US" sz="1600" dirty="0" err="1"/>
              <a:t>comme</a:t>
            </a:r>
            <a:r>
              <a:rPr lang="en-US" sz="1600" dirty="0"/>
              <a:t> les </a:t>
            </a:r>
            <a:r>
              <a:rPr lang="en-US" sz="1600" dirty="0" err="1"/>
              <a:t>prévisions</a:t>
            </a:r>
            <a:r>
              <a:rPr lang="en-US" sz="1600" dirty="0"/>
              <a:t> et des </a:t>
            </a:r>
            <a:r>
              <a:rPr lang="en-US" sz="1600" dirty="0" err="1"/>
              <a:t>systèmes</a:t>
            </a:r>
            <a:r>
              <a:rPr lang="en-US" sz="1600" dirty="0"/>
              <a:t> </a:t>
            </a:r>
            <a:r>
              <a:rPr lang="en-US" sz="1600" dirty="0" err="1"/>
              <a:t>d’alerte</a:t>
            </a:r>
            <a:r>
              <a:rPr lang="en-US" sz="1600" dirty="0"/>
              <a:t> </a:t>
            </a:r>
            <a:r>
              <a:rPr lang="en-US" sz="1600" dirty="0" err="1"/>
              <a:t>précoces</a:t>
            </a:r>
            <a:r>
              <a:rPr lang="en-US" sz="1600" dirty="0"/>
              <a:t>, des analyses </a:t>
            </a:r>
            <a:r>
              <a:rPr lang="en-US" sz="1600" dirty="0" err="1"/>
              <a:t>coûts-bénéfices</a:t>
            </a:r>
            <a:r>
              <a:rPr lang="en-US" sz="1600" dirty="0"/>
              <a:t>,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une</a:t>
            </a:r>
            <a:r>
              <a:rPr lang="en-US" sz="1600" dirty="0"/>
              <a:t> </a:t>
            </a:r>
            <a:r>
              <a:rPr lang="en-US" sz="1600" dirty="0" err="1"/>
              <a:t>évaluation</a:t>
            </a:r>
            <a:r>
              <a:rPr lang="en-US" sz="1600" dirty="0"/>
              <a:t> </a:t>
            </a:r>
            <a:r>
              <a:rPr lang="en-US" sz="1600" dirty="0" err="1"/>
              <a:t>améliorée</a:t>
            </a:r>
            <a:r>
              <a:rPr lang="en-US" sz="1600" dirty="0"/>
              <a:t> et la </a:t>
            </a:r>
            <a:r>
              <a:rPr lang="en-US" sz="1600" dirty="0" err="1"/>
              <a:t>gestion</a:t>
            </a:r>
            <a:r>
              <a:rPr lang="en-US" sz="1600" dirty="0"/>
              <a:t> du </a:t>
            </a:r>
            <a:r>
              <a:rPr lang="en-US" sz="1600" dirty="0" err="1"/>
              <a:t>risque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5192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378373"/>
            <a:ext cx="7869238" cy="314325"/>
          </a:xfrm>
        </p:spPr>
        <p:txBody>
          <a:bodyPr/>
          <a:lstStyle/>
          <a:p>
            <a:r>
              <a:rPr lang="en-IE" sz="1600" b="1" dirty="0" err="1"/>
              <a:t>Métriques</a:t>
            </a:r>
            <a:r>
              <a:rPr lang="en-IE" sz="1600" b="1" dirty="0"/>
              <a:t> pour </a:t>
            </a:r>
            <a:r>
              <a:rPr lang="en-IE" sz="1600" b="1" dirty="0" err="1"/>
              <a:t>l’impact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556792"/>
            <a:ext cx="7867650" cy="331236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</a:t>
            </a:r>
            <a:r>
              <a:rPr lang="en-US" sz="1800" dirty="0" err="1"/>
              <a:t>résultats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des PNA </a:t>
            </a:r>
            <a:r>
              <a:rPr lang="en-US" sz="1800" b="1" dirty="0" err="1"/>
              <a:t>ont</a:t>
            </a:r>
            <a:r>
              <a:rPr lang="en-US" sz="1800" b="1" dirty="0"/>
              <a:t> </a:t>
            </a:r>
            <a:r>
              <a:rPr lang="en-US" sz="1800" b="1" i="1" dirty="0" err="1"/>
              <a:t>informé</a:t>
            </a:r>
            <a:r>
              <a:rPr lang="en-US" sz="1800" b="1" i="1" dirty="0"/>
              <a:t> les </a:t>
            </a:r>
            <a:r>
              <a:rPr lang="en-US" sz="1800" b="1" i="1" dirty="0" err="1"/>
              <a:t>politiques</a:t>
            </a:r>
            <a:r>
              <a:rPr lang="en-US" sz="1800" b="1" i="1" dirty="0"/>
              <a:t> </a:t>
            </a:r>
            <a:r>
              <a:rPr lang="en-US" sz="1800" b="1" i="1" dirty="0" err="1"/>
              <a:t>publiques</a:t>
            </a:r>
            <a:r>
              <a:rPr lang="en-US" sz="1800" b="1" i="1" dirty="0"/>
              <a:t> et </a:t>
            </a:r>
            <a:r>
              <a:rPr lang="en-US" sz="1800" b="1" i="1" dirty="0" err="1"/>
              <a:t>amélioré</a:t>
            </a:r>
            <a:r>
              <a:rPr lang="en-US" sz="1800" b="1" i="1" dirty="0"/>
              <a:t> la </a:t>
            </a:r>
            <a:r>
              <a:rPr lang="en-US" sz="1800" b="1" i="1" dirty="0" err="1"/>
              <a:t>prise</a:t>
            </a:r>
            <a:r>
              <a:rPr lang="en-US" sz="1800" b="1" i="1" dirty="0"/>
              <a:t> de </a:t>
            </a:r>
            <a:r>
              <a:rPr lang="en-US" sz="1800" b="1" i="1" dirty="0" err="1"/>
              <a:t>décision</a:t>
            </a:r>
            <a:r>
              <a:rPr lang="en-US" sz="1800" b="1" i="1" dirty="0"/>
              <a:t> </a:t>
            </a:r>
            <a:r>
              <a:rPr lang="en-US" sz="1800" dirty="0" err="1"/>
              <a:t>dans</a:t>
            </a:r>
            <a:r>
              <a:rPr lang="en-US" sz="1800" dirty="0"/>
              <a:t> le pays sur des </a:t>
            </a:r>
            <a:r>
              <a:rPr lang="en-US" sz="1800" dirty="0" err="1"/>
              <a:t>enjeux</a:t>
            </a:r>
            <a:r>
              <a:rPr lang="en-US" sz="1800" dirty="0"/>
              <a:t> </a:t>
            </a:r>
            <a:r>
              <a:rPr lang="en-US" sz="1800" dirty="0" err="1"/>
              <a:t>d’adaptation</a:t>
            </a:r>
            <a:r>
              <a:rPr lang="en-US" sz="1800" dirty="0"/>
              <a:t> et </a:t>
            </a:r>
            <a:r>
              <a:rPr lang="en-US" sz="1800" dirty="0" err="1"/>
              <a:t>finalement</a:t>
            </a:r>
            <a:r>
              <a:rPr lang="en-US" sz="1800" dirty="0"/>
              <a:t> sur la </a:t>
            </a:r>
            <a:r>
              <a:rPr lang="en-US" sz="1800" dirty="0" err="1"/>
              <a:t>planification</a:t>
            </a:r>
            <a:r>
              <a:rPr lang="en-US" sz="1800" dirty="0"/>
              <a:t> du </a:t>
            </a:r>
            <a:r>
              <a:rPr lang="en-US" sz="1800" dirty="0" err="1"/>
              <a:t>développement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 </a:t>
            </a:r>
            <a:r>
              <a:rPr lang="en-US" sz="1800" dirty="0" err="1"/>
              <a:t>programme</a:t>
            </a:r>
            <a:r>
              <a:rPr lang="en-US" sz="1800" dirty="0"/>
              <a:t> a </a:t>
            </a:r>
            <a:r>
              <a:rPr lang="en-US" sz="1800" b="1" i="1" dirty="0" err="1"/>
              <a:t>bénéficié</a:t>
            </a:r>
            <a:r>
              <a:rPr lang="en-US" sz="1800" b="1" i="1" dirty="0"/>
              <a:t> à la </a:t>
            </a:r>
            <a:r>
              <a:rPr lang="en-US" sz="1800" b="1" i="1" dirty="0" err="1"/>
              <a:t>société</a:t>
            </a:r>
            <a:r>
              <a:rPr lang="en-US" sz="1800" i="1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termes</a:t>
            </a:r>
            <a:r>
              <a:rPr lang="en-US" sz="1800" dirty="0"/>
              <a:t> de protection et de </a:t>
            </a:r>
            <a:r>
              <a:rPr lang="en-US" sz="1800" dirty="0" err="1"/>
              <a:t>renforcement</a:t>
            </a:r>
            <a:r>
              <a:rPr lang="en-US" sz="1800" dirty="0"/>
              <a:t> de la </a:t>
            </a:r>
            <a:r>
              <a:rPr lang="en-US" sz="1800" dirty="0" err="1"/>
              <a:t>vitalité</a:t>
            </a:r>
            <a:r>
              <a:rPr lang="en-US" sz="1800" dirty="0"/>
              <a:t> </a:t>
            </a:r>
            <a:r>
              <a:rPr lang="en-US" sz="1800" dirty="0" err="1"/>
              <a:t>économique</a:t>
            </a:r>
            <a:r>
              <a:rPr lang="en-US" sz="1800" dirty="0"/>
              <a:t>, de promotion de la protection de </a:t>
            </a:r>
            <a:r>
              <a:rPr lang="en-US" sz="1800" dirty="0" err="1"/>
              <a:t>l’environnement</a:t>
            </a:r>
            <a:r>
              <a:rPr lang="en-US" sz="1800" dirty="0"/>
              <a:t>, de protection de la vie et de la </a:t>
            </a:r>
            <a:r>
              <a:rPr lang="en-US" sz="1800" dirty="0" err="1"/>
              <a:t>propriété</a:t>
            </a:r>
            <a:r>
              <a:rPr lang="en-US" sz="1800" dirty="0"/>
              <a:t>, et de </a:t>
            </a:r>
            <a:r>
              <a:rPr lang="en-US" sz="1800" dirty="0" err="1"/>
              <a:t>réduction</a:t>
            </a:r>
            <a:r>
              <a:rPr lang="en-US" sz="1800" dirty="0"/>
              <a:t> de la </a:t>
            </a:r>
            <a:r>
              <a:rPr lang="en-US" sz="1800" dirty="0" err="1"/>
              <a:t>vulnérabilité</a:t>
            </a:r>
            <a:r>
              <a:rPr lang="en-US" sz="1800" dirty="0"/>
              <a:t> aux impacts du </a:t>
            </a:r>
            <a:r>
              <a:rPr lang="en-US" sz="1800" dirty="0" err="1"/>
              <a:t>changement</a:t>
            </a:r>
            <a:r>
              <a:rPr lang="en-US" sz="1800" dirty="0"/>
              <a:t> </a:t>
            </a:r>
            <a:r>
              <a:rPr lang="en-US" sz="1800" dirty="0" err="1"/>
              <a:t>climatique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b="1" i="1" dirty="0"/>
              <a:t>La </a:t>
            </a:r>
            <a:r>
              <a:rPr lang="en-US" sz="1800" b="1" i="1" dirty="0" err="1"/>
              <a:t>compréhension</a:t>
            </a:r>
            <a:r>
              <a:rPr lang="en-US" sz="1800" b="1" i="1" dirty="0"/>
              <a:t> du public</a:t>
            </a:r>
            <a:r>
              <a:rPr lang="en-US" sz="1800" i="1" dirty="0"/>
              <a:t> </a:t>
            </a:r>
            <a:r>
              <a:rPr lang="en-US" sz="1800" dirty="0"/>
              <a:t>sur les </a:t>
            </a:r>
            <a:r>
              <a:rPr lang="en-US" sz="1800" dirty="0" err="1"/>
              <a:t>enjeux</a:t>
            </a:r>
            <a:r>
              <a:rPr lang="en-US" sz="1800" dirty="0"/>
              <a:t> de </a:t>
            </a:r>
            <a:r>
              <a:rPr lang="en-US" sz="1800" dirty="0" err="1"/>
              <a:t>l’adaptation</a:t>
            </a:r>
            <a:r>
              <a:rPr lang="en-US" sz="1800" dirty="0"/>
              <a:t> au </a:t>
            </a:r>
            <a:r>
              <a:rPr lang="en-US" sz="1800" dirty="0" err="1"/>
              <a:t>changement</a:t>
            </a:r>
            <a:r>
              <a:rPr lang="en-US" sz="1800" dirty="0"/>
              <a:t> </a:t>
            </a:r>
            <a:r>
              <a:rPr lang="en-US" sz="1800" dirty="0" err="1"/>
              <a:t>climatique</a:t>
            </a:r>
            <a:r>
              <a:rPr lang="en-US" sz="1800" dirty="0"/>
              <a:t> a </a:t>
            </a:r>
            <a:r>
              <a:rPr lang="en-US" sz="1800" dirty="0" err="1"/>
              <a:t>augmenté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703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78373"/>
            <a:ext cx="7869238" cy="314325"/>
          </a:xfrm>
        </p:spPr>
        <p:txBody>
          <a:bodyPr/>
          <a:lstStyle/>
          <a:p>
            <a:r>
              <a:rPr lang="en-US" sz="1600" b="1" dirty="0" err="1"/>
              <a:t>Exemple</a:t>
            </a:r>
            <a:r>
              <a:rPr lang="en-US" sz="1600" b="1" dirty="0"/>
              <a:t> </a:t>
            </a:r>
            <a:r>
              <a:rPr lang="en-US" sz="1600" b="1" dirty="0" err="1"/>
              <a:t>utilisant</a:t>
            </a:r>
            <a:r>
              <a:rPr lang="en-US" sz="1600" b="1" dirty="0"/>
              <a:t> la </a:t>
            </a:r>
            <a:r>
              <a:rPr lang="en-US" sz="1600" b="1" dirty="0" err="1"/>
              <a:t>Fonction</a:t>
            </a:r>
            <a:r>
              <a:rPr lang="en-US" sz="1600" b="1" dirty="0"/>
              <a:t> </a:t>
            </a:r>
            <a:r>
              <a:rPr lang="en-US" sz="1600" b="1" dirty="0" err="1"/>
              <a:t>Essentielle</a:t>
            </a:r>
            <a:r>
              <a:rPr lang="en-US" sz="1600" b="1" dirty="0"/>
              <a:t>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908722"/>
            <a:ext cx="7867650" cy="4327525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err="1">
                <a:solidFill>
                  <a:schemeClr val="tx2"/>
                </a:solidFill>
              </a:rPr>
              <a:t>Fonction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Essentielle</a:t>
            </a:r>
            <a:r>
              <a:rPr lang="en-US" sz="1800" b="1" dirty="0">
                <a:solidFill>
                  <a:schemeClr val="tx2"/>
                </a:solidFill>
              </a:rPr>
              <a:t> 1</a:t>
            </a:r>
            <a:r>
              <a:rPr lang="en-US" sz="1800" dirty="0">
                <a:solidFill>
                  <a:schemeClr val="tx2"/>
                </a:solidFill>
              </a:rPr>
              <a:t>: Aider les </a:t>
            </a:r>
            <a:r>
              <a:rPr lang="en-US" sz="1800" dirty="0" err="1">
                <a:solidFill>
                  <a:schemeClr val="tx2"/>
                </a:solidFill>
              </a:rPr>
              <a:t>gouvernements</a:t>
            </a:r>
            <a:r>
              <a:rPr lang="en-US" sz="1800" dirty="0">
                <a:solidFill>
                  <a:schemeClr val="tx2"/>
                </a:solidFill>
              </a:rPr>
              <a:t> à </a:t>
            </a:r>
            <a:r>
              <a:rPr lang="en-US" sz="1800" dirty="0" err="1">
                <a:solidFill>
                  <a:schemeClr val="tx2"/>
                </a:solidFill>
              </a:rPr>
              <a:t>fournir</a:t>
            </a:r>
            <a:r>
              <a:rPr lang="en-US" sz="1800" dirty="0">
                <a:solidFill>
                  <a:schemeClr val="tx2"/>
                </a:solidFill>
              </a:rPr>
              <a:t> un leadership national et </a:t>
            </a:r>
            <a:r>
              <a:rPr lang="en-US" sz="1800" dirty="0" err="1">
                <a:solidFill>
                  <a:schemeClr val="tx2"/>
                </a:solidFill>
              </a:rPr>
              <a:t>une</a:t>
            </a:r>
            <a:r>
              <a:rPr lang="en-US" sz="1800" dirty="0">
                <a:solidFill>
                  <a:schemeClr val="tx2"/>
                </a:solidFill>
              </a:rPr>
              <a:t> coordination des efforts </a:t>
            </a:r>
            <a:r>
              <a:rPr lang="en-US" sz="1800" dirty="0" err="1">
                <a:solidFill>
                  <a:schemeClr val="tx2"/>
                </a:solidFill>
              </a:rPr>
              <a:t>d’adaptation</a:t>
            </a:r>
            <a:r>
              <a:rPr lang="en-US" sz="1800" dirty="0">
                <a:solidFill>
                  <a:schemeClr val="tx2"/>
                </a:solidFill>
              </a:rPr>
              <a:t> à </a:t>
            </a:r>
            <a:r>
              <a:rPr lang="en-US" sz="1800" dirty="0" err="1">
                <a:solidFill>
                  <a:schemeClr val="tx2"/>
                </a:solidFill>
              </a:rPr>
              <a:t>tous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niveaux</a:t>
            </a:r>
            <a:r>
              <a:rPr lang="en-US" sz="1800" dirty="0">
                <a:solidFill>
                  <a:schemeClr val="tx2"/>
                </a:solidFill>
              </a:rPr>
              <a:t>, pour </a:t>
            </a:r>
            <a:r>
              <a:rPr lang="en-US" sz="1800" dirty="0" err="1">
                <a:solidFill>
                  <a:schemeClr val="tx2"/>
                </a:solidFill>
              </a:rPr>
              <a:t>agir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tant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qu’interface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principale</a:t>
            </a:r>
            <a:r>
              <a:rPr lang="en-US" sz="1800" dirty="0">
                <a:solidFill>
                  <a:schemeClr val="tx2"/>
                </a:solidFill>
              </a:rPr>
              <a:t> avec les </a:t>
            </a:r>
            <a:r>
              <a:rPr lang="en-US" sz="1800" dirty="0" err="1">
                <a:solidFill>
                  <a:schemeClr val="tx2"/>
                </a:solidFill>
              </a:rPr>
              <a:t>mécanismes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régionaux</a:t>
            </a:r>
            <a:r>
              <a:rPr lang="en-US" sz="1800" dirty="0">
                <a:solidFill>
                  <a:schemeClr val="tx2"/>
                </a:solidFill>
              </a:rPr>
              <a:t> et </a:t>
            </a:r>
            <a:r>
              <a:rPr lang="en-US" sz="1800" dirty="0" err="1">
                <a:solidFill>
                  <a:schemeClr val="tx2"/>
                </a:solidFill>
              </a:rPr>
              <a:t>internationaux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1800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800" b="1" i="1" dirty="0" err="1"/>
              <a:t>Résultat</a:t>
            </a:r>
            <a:r>
              <a:rPr lang="en-GB" sz="1800" b="1" i="1" dirty="0"/>
              <a:t> </a:t>
            </a:r>
            <a:r>
              <a:rPr lang="en-GB" sz="1800" b="1" i="1" dirty="0" err="1"/>
              <a:t>attendu</a:t>
            </a:r>
            <a:r>
              <a:rPr lang="en-GB" sz="1800" b="1" i="1" dirty="0"/>
              <a:t> 1</a:t>
            </a:r>
            <a:r>
              <a:rPr lang="en-GB" sz="1800" b="1" dirty="0"/>
              <a:t>:</a:t>
            </a:r>
            <a:r>
              <a:rPr lang="en-GB" sz="1800" dirty="0"/>
              <a:t> Le </a:t>
            </a:r>
            <a:r>
              <a:rPr lang="en-GB" sz="1800" dirty="0" err="1"/>
              <a:t>processus</a:t>
            </a:r>
            <a:r>
              <a:rPr lang="en-GB" sz="1800" dirty="0"/>
              <a:t> PNA </a:t>
            </a:r>
            <a:r>
              <a:rPr lang="en-GB" sz="1800" dirty="0" err="1"/>
              <a:t>crée</a:t>
            </a:r>
            <a:r>
              <a:rPr lang="en-GB" sz="1800" dirty="0"/>
              <a:t> et </a:t>
            </a:r>
            <a:r>
              <a:rPr lang="en-GB" sz="1800" dirty="0" err="1"/>
              <a:t>entretient</a:t>
            </a:r>
            <a:r>
              <a:rPr lang="en-GB" sz="1800" dirty="0"/>
              <a:t> des structures de </a:t>
            </a:r>
            <a:r>
              <a:rPr lang="en-GB" sz="1800" dirty="0" err="1"/>
              <a:t>gouvernance</a:t>
            </a:r>
            <a:r>
              <a:rPr lang="en-GB" sz="1800" dirty="0"/>
              <a:t> qui </a:t>
            </a:r>
            <a:r>
              <a:rPr lang="en-GB" sz="1800" dirty="0" err="1"/>
              <a:t>dirigent</a:t>
            </a:r>
            <a:r>
              <a:rPr lang="en-GB" sz="1800" dirty="0"/>
              <a:t> les </a:t>
            </a:r>
            <a:r>
              <a:rPr lang="en-GB" sz="1800" dirty="0" err="1"/>
              <a:t>travaux</a:t>
            </a:r>
            <a:r>
              <a:rPr lang="en-GB" sz="1800" dirty="0"/>
              <a:t> sur </a:t>
            </a:r>
            <a:r>
              <a:rPr lang="en-GB" sz="1800" dirty="0" err="1"/>
              <a:t>l’adaptation</a:t>
            </a:r>
            <a:r>
              <a:rPr lang="en-GB" sz="1800" dirty="0"/>
              <a:t> au </a:t>
            </a:r>
            <a:r>
              <a:rPr lang="en-GB" sz="1800" dirty="0" err="1"/>
              <a:t>niveau</a:t>
            </a:r>
            <a:r>
              <a:rPr lang="en-GB" sz="1800" dirty="0"/>
              <a:t> national </a:t>
            </a:r>
            <a:r>
              <a:rPr lang="en-IE" sz="1800" dirty="0"/>
              <a:t>par des </a:t>
            </a:r>
            <a:r>
              <a:rPr lang="en-IE" sz="1800" dirty="0" err="1"/>
              <a:t>mandats</a:t>
            </a:r>
            <a:r>
              <a:rPr lang="en-IE" sz="1800" dirty="0"/>
              <a:t> </a:t>
            </a:r>
            <a:r>
              <a:rPr lang="en-IE" sz="1800" dirty="0" err="1"/>
              <a:t>appropriés</a:t>
            </a:r>
            <a:r>
              <a:rPr lang="en-IE" sz="1800" dirty="0"/>
              <a:t> et des arrangements </a:t>
            </a:r>
            <a:r>
              <a:rPr lang="en-IE" sz="1800" dirty="0" err="1"/>
              <a:t>institutionnels</a:t>
            </a:r>
            <a:endParaRPr lang="en-US" sz="1800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800" b="1" i="1" dirty="0" err="1"/>
              <a:t>Résultat</a:t>
            </a:r>
            <a:r>
              <a:rPr lang="en-GB" sz="1800" b="1" i="1" dirty="0"/>
              <a:t> </a:t>
            </a:r>
            <a:r>
              <a:rPr lang="en-GB" sz="1800" b="1" i="1" dirty="0" err="1"/>
              <a:t>attendu</a:t>
            </a:r>
            <a:r>
              <a:rPr lang="en-GB" sz="1800" b="1" i="1" dirty="0"/>
              <a:t> 2</a:t>
            </a:r>
            <a:r>
              <a:rPr lang="en-GB" sz="1800" b="1" dirty="0"/>
              <a:t>:</a:t>
            </a:r>
            <a:r>
              <a:rPr lang="en-GB" sz="1800" dirty="0"/>
              <a:t> Le </a:t>
            </a:r>
            <a:r>
              <a:rPr lang="en-GB" sz="1800" dirty="0" err="1"/>
              <a:t>processus</a:t>
            </a:r>
            <a:r>
              <a:rPr lang="en-GB" sz="1800" dirty="0"/>
              <a:t> PNA </a:t>
            </a:r>
            <a:r>
              <a:rPr lang="en-GB" sz="1800" dirty="0" err="1"/>
              <a:t>facilite</a:t>
            </a:r>
            <a:r>
              <a:rPr lang="en-GB" sz="1800" dirty="0"/>
              <a:t> la coordination de </a:t>
            </a:r>
            <a:r>
              <a:rPr lang="en-GB" sz="1800" dirty="0" err="1"/>
              <a:t>l’adaptation</a:t>
            </a:r>
            <a:r>
              <a:rPr lang="en-GB" sz="1800" dirty="0"/>
              <a:t> à travers les </a:t>
            </a:r>
            <a:r>
              <a:rPr lang="en-GB" sz="1800" dirty="0" err="1"/>
              <a:t>échelles</a:t>
            </a:r>
            <a:r>
              <a:rPr lang="en-GB" sz="1800" dirty="0"/>
              <a:t>, </a:t>
            </a:r>
            <a:r>
              <a:rPr lang="en-GB" sz="1800" dirty="0" err="1"/>
              <a:t>acteurs</a:t>
            </a:r>
            <a:r>
              <a:rPr lang="en-GB" sz="1800" dirty="0"/>
              <a:t> et </a:t>
            </a:r>
            <a:r>
              <a:rPr lang="en-GB" sz="1800" dirty="0" err="1"/>
              <a:t>niveaux</a:t>
            </a:r>
            <a:r>
              <a:rPr lang="en-GB" sz="1800" dirty="0"/>
              <a:t> </a:t>
            </a:r>
            <a:r>
              <a:rPr lang="en-IE" sz="1800" dirty="0"/>
              <a:t>à </a:t>
            </a:r>
            <a:r>
              <a:rPr lang="en-IE" sz="1800" dirty="0" err="1"/>
              <a:t>l’intérieur</a:t>
            </a:r>
            <a:r>
              <a:rPr lang="en-IE" sz="1800" dirty="0"/>
              <a:t> du pays pour </a:t>
            </a:r>
            <a:r>
              <a:rPr lang="en-IE" sz="1800" dirty="0" err="1"/>
              <a:t>s’assurer</a:t>
            </a:r>
            <a:r>
              <a:rPr lang="en-IE" sz="1800" dirty="0"/>
              <a:t> de la </a:t>
            </a:r>
            <a:r>
              <a:rPr lang="en-IE" sz="1800" dirty="0" err="1"/>
              <a:t>cohérence</a:t>
            </a:r>
            <a:r>
              <a:rPr lang="en-IE" sz="1800" dirty="0"/>
              <a:t> et de </a:t>
            </a:r>
            <a:r>
              <a:rPr lang="en-IE" sz="1800" dirty="0" err="1"/>
              <a:t>l’efficacité</a:t>
            </a:r>
            <a:r>
              <a:rPr lang="en-IE" sz="1800" dirty="0"/>
              <a:t> de </a:t>
            </a:r>
            <a:r>
              <a:rPr lang="en-IE" sz="1800" dirty="0" err="1"/>
              <a:t>l’adaptation</a:t>
            </a:r>
            <a:endParaRPr lang="en-US" sz="1800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800" b="1" i="1" dirty="0" err="1"/>
              <a:t>Résultat</a:t>
            </a:r>
            <a:r>
              <a:rPr lang="en-GB" sz="1800" b="1" i="1" dirty="0"/>
              <a:t> </a:t>
            </a:r>
            <a:r>
              <a:rPr lang="en-GB" sz="1800" b="1" i="1" dirty="0" err="1"/>
              <a:t>attendu</a:t>
            </a:r>
            <a:r>
              <a:rPr lang="en-GB" sz="1800" b="1" i="1" dirty="0"/>
              <a:t> 3</a:t>
            </a:r>
            <a:r>
              <a:rPr lang="en-GB" sz="1800" b="1" dirty="0"/>
              <a:t>:</a:t>
            </a:r>
            <a:r>
              <a:rPr lang="en-GB" sz="1800" dirty="0"/>
              <a:t> Le </a:t>
            </a:r>
            <a:r>
              <a:rPr lang="en-GB" sz="1800" dirty="0" err="1"/>
              <a:t>processus</a:t>
            </a:r>
            <a:r>
              <a:rPr lang="en-GB" sz="1800" dirty="0"/>
              <a:t> PNA </a:t>
            </a:r>
            <a:r>
              <a:rPr lang="en-GB" sz="1800" dirty="0" err="1"/>
              <a:t>est</a:t>
            </a:r>
            <a:r>
              <a:rPr lang="en-GB" sz="1800" dirty="0"/>
              <a:t> </a:t>
            </a:r>
            <a:r>
              <a:rPr lang="en-GB" sz="1800" dirty="0" err="1"/>
              <a:t>utilisé</a:t>
            </a:r>
            <a:r>
              <a:rPr lang="en-GB" sz="1800" dirty="0"/>
              <a:t> pour mobiliser et </a:t>
            </a:r>
            <a:r>
              <a:rPr lang="en-GB" sz="1800" dirty="0" err="1"/>
              <a:t>réussir</a:t>
            </a:r>
            <a:r>
              <a:rPr lang="en-GB" sz="1800" dirty="0"/>
              <a:t> un </a:t>
            </a:r>
            <a:r>
              <a:rPr lang="en-GB" sz="1800" dirty="0" err="1"/>
              <a:t>appui</a:t>
            </a:r>
            <a:r>
              <a:rPr lang="en-GB" sz="1800" dirty="0"/>
              <a:t> technique et financier des </a:t>
            </a:r>
            <a:r>
              <a:rPr lang="en-GB" sz="1800" dirty="0" err="1"/>
              <a:t>mécanismes</a:t>
            </a:r>
            <a:r>
              <a:rPr lang="en-GB" sz="1800" dirty="0"/>
              <a:t> </a:t>
            </a:r>
            <a:r>
              <a:rPr lang="en-GB" sz="1800" dirty="0" err="1"/>
              <a:t>locaux</a:t>
            </a:r>
            <a:r>
              <a:rPr lang="en-GB" sz="1800" dirty="0"/>
              <a:t>, </a:t>
            </a:r>
            <a:r>
              <a:rPr lang="en-GB" sz="1800" dirty="0" err="1"/>
              <a:t>régionaux</a:t>
            </a:r>
            <a:r>
              <a:rPr lang="en-GB" sz="1800" dirty="0"/>
              <a:t> et </a:t>
            </a:r>
            <a:r>
              <a:rPr lang="en-GB" sz="1800" dirty="0" err="1"/>
              <a:t>internationaux</a:t>
            </a:r>
            <a:r>
              <a:rPr lang="en-GB" sz="1800" dirty="0"/>
              <a:t> aux efforts </a:t>
            </a:r>
            <a:r>
              <a:rPr lang="en-GB" sz="1800" dirty="0" err="1"/>
              <a:t>d’adaptation</a:t>
            </a:r>
            <a:r>
              <a:rPr lang="en-GB" sz="1800" dirty="0"/>
              <a:t> </a:t>
            </a:r>
            <a:r>
              <a:rPr lang="en-GB" sz="1800" dirty="0" err="1"/>
              <a:t>nationaux</a:t>
            </a:r>
            <a:r>
              <a:rPr lang="en-GB" sz="1800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5547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78373"/>
            <a:ext cx="7869238" cy="314325"/>
          </a:xfrm>
        </p:spPr>
        <p:txBody>
          <a:bodyPr/>
          <a:lstStyle/>
          <a:p>
            <a:r>
              <a:rPr lang="en-US" sz="1600" b="1" dirty="0" err="1"/>
              <a:t>Métriques</a:t>
            </a:r>
            <a:r>
              <a:rPr lang="en-US" sz="1600" b="1" dirty="0"/>
              <a:t> types pour la </a:t>
            </a:r>
            <a:r>
              <a:rPr lang="en-US" sz="1600" b="1" dirty="0" err="1"/>
              <a:t>Fonction</a:t>
            </a:r>
            <a:r>
              <a:rPr lang="en-US" sz="1600" b="1" dirty="0"/>
              <a:t> </a:t>
            </a:r>
            <a:r>
              <a:rPr lang="en-US" sz="1600" b="1" dirty="0" err="1"/>
              <a:t>Essentielle</a:t>
            </a:r>
            <a:r>
              <a:rPr lang="en-US" sz="1600" b="1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920880" cy="4536504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800" b="1" i="1" dirty="0" err="1"/>
              <a:t>Résultat</a:t>
            </a:r>
            <a:r>
              <a:rPr lang="en-GB" sz="1800" b="1" i="1" dirty="0"/>
              <a:t> </a:t>
            </a:r>
            <a:r>
              <a:rPr lang="en-GB" sz="1800" b="1" i="1" dirty="0" err="1"/>
              <a:t>attendu</a:t>
            </a:r>
            <a:r>
              <a:rPr lang="en-GB" sz="1800" b="1" i="1" dirty="0"/>
              <a:t> 1:</a:t>
            </a:r>
            <a:r>
              <a:rPr lang="en-GB" sz="1800" i="1" dirty="0"/>
              <a:t> Le </a:t>
            </a:r>
            <a:r>
              <a:rPr lang="en-GB" sz="1800" i="1" dirty="0" err="1"/>
              <a:t>processus</a:t>
            </a:r>
            <a:r>
              <a:rPr lang="en-GB" sz="1800" i="1" dirty="0"/>
              <a:t> des PNA </a:t>
            </a:r>
            <a:r>
              <a:rPr lang="en-GB" sz="1800" i="1" dirty="0" err="1"/>
              <a:t>crée</a:t>
            </a:r>
            <a:r>
              <a:rPr lang="en-GB" sz="1800" i="1" dirty="0"/>
              <a:t> et </a:t>
            </a:r>
            <a:r>
              <a:rPr lang="en-GB" sz="1800" i="1" dirty="0" err="1"/>
              <a:t>entretient</a:t>
            </a:r>
            <a:r>
              <a:rPr lang="en-GB" sz="1800" i="1" dirty="0"/>
              <a:t> des structures de </a:t>
            </a:r>
            <a:r>
              <a:rPr lang="en-GB" sz="1800" i="1" dirty="0" err="1"/>
              <a:t>gouvernance</a:t>
            </a:r>
            <a:r>
              <a:rPr lang="en-GB" sz="1800" i="1" dirty="0"/>
              <a:t> qui </a:t>
            </a:r>
            <a:r>
              <a:rPr lang="en-GB" sz="1800" i="1" dirty="0" err="1"/>
              <a:t>dirigent</a:t>
            </a:r>
            <a:r>
              <a:rPr lang="en-GB" sz="1800" i="1" dirty="0"/>
              <a:t> les </a:t>
            </a:r>
            <a:r>
              <a:rPr lang="en-GB" sz="1800" i="1" dirty="0" err="1"/>
              <a:t>travaux</a:t>
            </a:r>
            <a:r>
              <a:rPr lang="en-GB" sz="1800" i="1" dirty="0"/>
              <a:t> sur </a:t>
            </a:r>
            <a:r>
              <a:rPr lang="en-GB" sz="1800" i="1" dirty="0" err="1"/>
              <a:t>l’adaptation</a:t>
            </a:r>
            <a:r>
              <a:rPr lang="en-GB" sz="1800" i="1" dirty="0"/>
              <a:t> au </a:t>
            </a:r>
            <a:r>
              <a:rPr lang="en-GB" sz="1800" i="1" dirty="0" err="1"/>
              <a:t>niveau</a:t>
            </a:r>
            <a:r>
              <a:rPr lang="en-GB" sz="1800" i="1" dirty="0"/>
              <a:t> national </a:t>
            </a:r>
            <a:r>
              <a:rPr lang="en-IE" sz="1800" i="1" dirty="0"/>
              <a:t>par des </a:t>
            </a:r>
            <a:r>
              <a:rPr lang="en-IE" sz="1800" i="1" dirty="0" err="1"/>
              <a:t>mandats</a:t>
            </a:r>
            <a:r>
              <a:rPr lang="en-IE" sz="1800" i="1" dirty="0"/>
              <a:t> </a:t>
            </a:r>
            <a:r>
              <a:rPr lang="en-IE" sz="1800" i="1" dirty="0" err="1"/>
              <a:t>appropriés</a:t>
            </a:r>
            <a:r>
              <a:rPr lang="en-IE" sz="1800" i="1" dirty="0"/>
              <a:t> et des arrangements </a:t>
            </a:r>
            <a:r>
              <a:rPr lang="en-IE" sz="1800" i="1" dirty="0" err="1"/>
              <a:t>institutionnels</a:t>
            </a:r>
            <a:endParaRPr lang="en-GB" sz="1800" i="1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/>
              <a:t>Y-a-t-</a:t>
            </a:r>
            <a:r>
              <a:rPr lang="en-IE" sz="1800" dirty="0" err="1"/>
              <a:t>il</a:t>
            </a:r>
            <a:r>
              <a:rPr lang="en-IE" sz="1800" dirty="0"/>
              <a:t> un </a:t>
            </a:r>
            <a:r>
              <a:rPr lang="en-IE" sz="1800" dirty="0" err="1"/>
              <a:t>mandat</a:t>
            </a:r>
            <a:r>
              <a:rPr lang="en-IE" sz="1800" dirty="0"/>
              <a:t> national pour </a:t>
            </a:r>
            <a:r>
              <a:rPr lang="en-IE" sz="1800" dirty="0" err="1"/>
              <a:t>définir</a:t>
            </a:r>
            <a:r>
              <a:rPr lang="en-IE" sz="1800" dirty="0"/>
              <a:t> le </a:t>
            </a:r>
            <a:r>
              <a:rPr lang="en-IE" sz="1800" dirty="0" err="1"/>
              <a:t>processus</a:t>
            </a:r>
            <a:r>
              <a:rPr lang="en-IE" sz="1800" dirty="0"/>
              <a:t> PNA et </a:t>
            </a:r>
            <a:r>
              <a:rPr lang="en-IE" sz="1800" dirty="0" err="1"/>
              <a:t>ses</a:t>
            </a:r>
            <a:r>
              <a:rPr lang="en-IE" sz="1800" dirty="0"/>
              <a:t> </a:t>
            </a:r>
            <a:r>
              <a:rPr lang="en-IE" sz="1800" dirty="0" err="1"/>
              <a:t>travaux</a:t>
            </a:r>
            <a:r>
              <a:rPr lang="en-IE" sz="1800" dirty="0"/>
              <a:t> ? </a:t>
            </a:r>
            <a:r>
              <a:rPr lang="en-IE" sz="1800" i="1" dirty="0"/>
              <a:t>(la nature et la </a:t>
            </a:r>
            <a:r>
              <a:rPr lang="en-IE" sz="1800" i="1" dirty="0" err="1"/>
              <a:t>forme</a:t>
            </a:r>
            <a:r>
              <a:rPr lang="en-IE" sz="1800" i="1" dirty="0"/>
              <a:t> d’un </a:t>
            </a:r>
            <a:r>
              <a:rPr lang="en-IE" sz="1800" i="1" dirty="0" err="1"/>
              <a:t>tel</a:t>
            </a:r>
            <a:r>
              <a:rPr lang="en-IE" sz="1800" i="1" dirty="0"/>
              <a:t> </a:t>
            </a:r>
            <a:r>
              <a:rPr lang="en-IE" sz="1800" i="1" dirty="0" err="1"/>
              <a:t>mandat</a:t>
            </a:r>
            <a:r>
              <a:rPr lang="en-IE" sz="1800" i="1" dirty="0"/>
              <a:t> </a:t>
            </a:r>
            <a:r>
              <a:rPr lang="en-IE" sz="1800" i="1" dirty="0" err="1"/>
              <a:t>seraient</a:t>
            </a:r>
            <a:r>
              <a:rPr lang="en-IE" sz="1800" i="1" dirty="0"/>
              <a:t> </a:t>
            </a:r>
            <a:r>
              <a:rPr lang="en-IE" sz="1800" i="1" dirty="0" err="1"/>
              <a:t>susceptibles</a:t>
            </a:r>
            <a:r>
              <a:rPr lang="en-IE" sz="1800" i="1" dirty="0"/>
              <a:t> de </a:t>
            </a:r>
            <a:r>
              <a:rPr lang="en-IE" sz="1800" i="1" dirty="0" err="1"/>
              <a:t>varier</a:t>
            </a:r>
            <a:r>
              <a:rPr lang="en-IE" sz="1800" i="1" dirty="0"/>
              <a:t>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/>
              <a:t>Est-</a:t>
            </a:r>
            <a:r>
              <a:rPr lang="en-IE" sz="1800" dirty="0" err="1"/>
              <a:t>ce</a:t>
            </a:r>
            <a:r>
              <a:rPr lang="en-IE" sz="1800" dirty="0"/>
              <a:t> que le </a:t>
            </a:r>
            <a:r>
              <a:rPr lang="en-IE" sz="1800" dirty="0" err="1"/>
              <a:t>mandat</a:t>
            </a:r>
            <a:r>
              <a:rPr lang="en-IE" sz="1800" dirty="0"/>
              <a:t> </a:t>
            </a:r>
            <a:r>
              <a:rPr lang="en-IE" sz="1800" dirty="0" err="1"/>
              <a:t>définit</a:t>
            </a:r>
            <a:r>
              <a:rPr lang="en-IE" sz="1800" dirty="0"/>
              <a:t> </a:t>
            </a:r>
            <a:r>
              <a:rPr lang="en-IE" sz="1800" dirty="0" err="1"/>
              <a:t>clairement</a:t>
            </a:r>
            <a:r>
              <a:rPr lang="en-IE" sz="1800" dirty="0"/>
              <a:t> les </a:t>
            </a:r>
            <a:r>
              <a:rPr lang="en-IE" sz="1800" dirty="0" err="1"/>
              <a:t>arrangemets</a:t>
            </a:r>
            <a:r>
              <a:rPr lang="en-IE" sz="1800" dirty="0"/>
              <a:t> </a:t>
            </a:r>
            <a:r>
              <a:rPr lang="en-IE" sz="1800" dirty="0" err="1"/>
              <a:t>institutionnels</a:t>
            </a:r>
            <a:r>
              <a:rPr lang="en-IE" sz="1800" dirty="0"/>
              <a:t> </a:t>
            </a:r>
            <a:r>
              <a:rPr lang="en-IE" sz="1800" i="1" dirty="0"/>
              <a:t>(</a:t>
            </a:r>
            <a:r>
              <a:rPr lang="en-IE" sz="1800" i="1" dirty="0" err="1"/>
              <a:t>notamment</a:t>
            </a:r>
            <a:r>
              <a:rPr lang="en-IE" sz="1800" i="1" dirty="0"/>
              <a:t> un </a:t>
            </a:r>
            <a:r>
              <a:rPr lang="en-IE" sz="1800" i="1" dirty="0" err="1"/>
              <a:t>coordinateur</a:t>
            </a:r>
            <a:r>
              <a:rPr lang="en-IE" sz="1800" i="1" dirty="0"/>
              <a:t>/leader et un </a:t>
            </a:r>
            <a:r>
              <a:rPr lang="en-IE" sz="1800" i="1" dirty="0" err="1"/>
              <a:t>organe</a:t>
            </a:r>
            <a:r>
              <a:rPr lang="en-IE" sz="1800" i="1" dirty="0"/>
              <a:t> de coordination </a:t>
            </a:r>
            <a:r>
              <a:rPr lang="en-IE" sz="1800" i="1" dirty="0" err="1"/>
              <a:t>dans</a:t>
            </a:r>
            <a:r>
              <a:rPr lang="en-IE" sz="1800" i="1" dirty="0"/>
              <a:t> le  </a:t>
            </a:r>
            <a:r>
              <a:rPr lang="en-IE" sz="1800" i="1" dirty="0" err="1"/>
              <a:t>processus</a:t>
            </a:r>
            <a:r>
              <a:rPr lang="en-IE" sz="1800" i="1" dirty="0"/>
              <a:t> PNA) </a:t>
            </a:r>
            <a:r>
              <a:rPr lang="en-IE" sz="1800" dirty="0"/>
              <a:t>pour </a:t>
            </a:r>
            <a:r>
              <a:rPr lang="en-IE" sz="1800" dirty="0" err="1"/>
              <a:t>diriger</a:t>
            </a:r>
            <a:r>
              <a:rPr lang="en-IE" sz="1800" dirty="0"/>
              <a:t> et </a:t>
            </a:r>
            <a:r>
              <a:rPr lang="en-IE" sz="1800" dirty="0" err="1"/>
              <a:t>superviser</a:t>
            </a:r>
            <a:r>
              <a:rPr lang="en-IE" sz="1800" dirty="0"/>
              <a:t> le travail sur </a:t>
            </a:r>
            <a:r>
              <a:rPr lang="en-IE" sz="1800" dirty="0" err="1"/>
              <a:t>l’adaptation</a:t>
            </a:r>
            <a:r>
              <a:rPr lang="en-IE" sz="1800" dirty="0"/>
              <a:t>?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/>
              <a:t>Est-</a:t>
            </a:r>
            <a:r>
              <a:rPr lang="en-IE" sz="1800" dirty="0" err="1"/>
              <a:t>ce</a:t>
            </a:r>
            <a:r>
              <a:rPr lang="en-IE" sz="1800" dirty="0"/>
              <a:t> que </a:t>
            </a:r>
            <a:r>
              <a:rPr lang="en-IE" sz="1800" dirty="0" err="1"/>
              <a:t>l’organe</a:t>
            </a:r>
            <a:r>
              <a:rPr lang="en-IE" sz="1800" dirty="0"/>
              <a:t> de coordination pour le </a:t>
            </a:r>
            <a:r>
              <a:rPr lang="en-IE" sz="1800" dirty="0" err="1"/>
              <a:t>processus</a:t>
            </a:r>
            <a:r>
              <a:rPr lang="en-IE" sz="1800" dirty="0"/>
              <a:t> PNA a </a:t>
            </a:r>
            <a:r>
              <a:rPr lang="en-IE" sz="1800" dirty="0" err="1"/>
              <a:t>l’autorité</a:t>
            </a:r>
            <a:r>
              <a:rPr lang="en-IE" sz="1800" dirty="0"/>
              <a:t> </a:t>
            </a:r>
            <a:r>
              <a:rPr lang="en-IE" sz="1800" dirty="0" err="1"/>
              <a:t>suffisante</a:t>
            </a:r>
            <a:r>
              <a:rPr lang="en-IE" sz="1800" dirty="0"/>
              <a:t> pour </a:t>
            </a:r>
            <a:r>
              <a:rPr lang="en-IE" sz="1800" dirty="0" err="1"/>
              <a:t>coordonner</a:t>
            </a:r>
            <a:r>
              <a:rPr lang="en-IE" sz="1800" dirty="0"/>
              <a:t> </a:t>
            </a:r>
            <a:r>
              <a:rPr lang="en-IE" sz="1800" dirty="0" err="1"/>
              <a:t>l’engagement</a:t>
            </a:r>
            <a:r>
              <a:rPr lang="en-IE" sz="1800" dirty="0"/>
              <a:t> de </a:t>
            </a:r>
            <a:r>
              <a:rPr lang="en-IE" sz="1800" dirty="0" err="1"/>
              <a:t>tous</a:t>
            </a:r>
            <a:r>
              <a:rPr lang="en-IE" sz="1800" dirty="0"/>
              <a:t> les </a:t>
            </a:r>
            <a:r>
              <a:rPr lang="en-IE" sz="1800" dirty="0" err="1"/>
              <a:t>ministères</a:t>
            </a:r>
            <a:r>
              <a:rPr lang="en-IE" sz="1800" dirty="0"/>
              <a:t> de </a:t>
            </a:r>
            <a:r>
              <a:rPr lang="en-IE" sz="1800" dirty="0" err="1"/>
              <a:t>tutelle</a:t>
            </a:r>
            <a:r>
              <a:rPr lang="en-IE" sz="1800" dirty="0"/>
              <a:t> et </a:t>
            </a:r>
            <a:r>
              <a:rPr lang="en-IE" sz="1800" dirty="0" err="1"/>
              <a:t>tous</a:t>
            </a:r>
            <a:r>
              <a:rPr lang="en-IE" sz="1800" dirty="0"/>
              <a:t> les </a:t>
            </a:r>
            <a:r>
              <a:rPr lang="en-IE" sz="1800" dirty="0" err="1"/>
              <a:t>acteurs</a:t>
            </a:r>
            <a:r>
              <a:rPr lang="en-IE" sz="1800" dirty="0"/>
              <a:t> </a:t>
            </a:r>
            <a:r>
              <a:rPr lang="en-IE" sz="1800" dirty="0" err="1"/>
              <a:t>pertinents</a:t>
            </a:r>
            <a:r>
              <a:rPr lang="en-IE" sz="1800" dirty="0"/>
              <a:t> pour </a:t>
            </a:r>
            <a:r>
              <a:rPr lang="en-IE" sz="1800" dirty="0" err="1"/>
              <a:t>l’adaptation</a:t>
            </a:r>
            <a:r>
              <a:rPr lang="en-IE" sz="1800" dirty="0"/>
              <a:t> au </a:t>
            </a:r>
            <a:r>
              <a:rPr lang="en-IE" sz="1800" dirty="0" err="1"/>
              <a:t>changement</a:t>
            </a:r>
            <a:r>
              <a:rPr lang="en-IE" sz="1800" dirty="0"/>
              <a:t> </a:t>
            </a:r>
            <a:r>
              <a:rPr lang="en-IE" sz="1800" dirty="0" err="1"/>
              <a:t>climatique</a:t>
            </a:r>
            <a:r>
              <a:rPr lang="en-IE" sz="1800" dirty="0"/>
              <a:t>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/>
              <a:t>Est-</a:t>
            </a:r>
            <a:r>
              <a:rPr lang="en-IE" sz="1800" dirty="0" err="1"/>
              <a:t>ce</a:t>
            </a:r>
            <a:r>
              <a:rPr lang="en-IE" sz="1800" dirty="0"/>
              <a:t> que </a:t>
            </a:r>
            <a:r>
              <a:rPr lang="en-IE" sz="1800" dirty="0" err="1"/>
              <a:t>l’organe</a:t>
            </a:r>
            <a:r>
              <a:rPr lang="en-IE" sz="1800" dirty="0"/>
              <a:t> de coordination a </a:t>
            </a:r>
            <a:r>
              <a:rPr lang="en-IE" sz="1800" dirty="0" err="1"/>
              <a:t>ses</a:t>
            </a:r>
            <a:r>
              <a:rPr lang="en-IE" sz="1800" dirty="0"/>
              <a:t> </a:t>
            </a:r>
            <a:r>
              <a:rPr lang="en-IE" sz="1800" dirty="0" err="1"/>
              <a:t>propres</a:t>
            </a:r>
            <a:r>
              <a:rPr lang="en-IE" sz="1800" dirty="0"/>
              <a:t> </a:t>
            </a:r>
            <a:r>
              <a:rPr lang="en-IE" sz="1800" dirty="0" err="1"/>
              <a:t>ressources</a:t>
            </a:r>
            <a:r>
              <a:rPr lang="en-IE" sz="1800" dirty="0"/>
              <a:t> </a:t>
            </a:r>
            <a:r>
              <a:rPr lang="en-IE" sz="1800" dirty="0" err="1"/>
              <a:t>humaines</a:t>
            </a:r>
            <a:r>
              <a:rPr lang="en-IE" sz="1800" dirty="0"/>
              <a:t>, </a:t>
            </a:r>
            <a:r>
              <a:rPr lang="en-IE" sz="1800" dirty="0" err="1"/>
              <a:t>financières</a:t>
            </a:r>
            <a:r>
              <a:rPr lang="en-IE" sz="1800" dirty="0"/>
              <a:t> et techniques sous son </a:t>
            </a:r>
            <a:r>
              <a:rPr lang="en-IE" sz="1800" dirty="0" err="1"/>
              <a:t>contrôle</a:t>
            </a:r>
            <a:r>
              <a:rPr lang="en-IE" sz="1800" dirty="0"/>
              <a:t> direct?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2448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78373"/>
            <a:ext cx="7869238" cy="314325"/>
          </a:xfrm>
        </p:spPr>
        <p:txBody>
          <a:bodyPr/>
          <a:lstStyle/>
          <a:p>
            <a:r>
              <a:rPr lang="en-US" sz="1600" b="1" dirty="0" err="1"/>
              <a:t>L’application</a:t>
            </a:r>
            <a:r>
              <a:rPr lang="en-US" sz="1600" b="1" dirty="0"/>
              <a:t> de </a:t>
            </a:r>
            <a:r>
              <a:rPr lang="en-US" sz="1600" b="1" dirty="0" err="1"/>
              <a:t>l’Outil</a:t>
            </a:r>
            <a:r>
              <a:rPr lang="en-US" sz="1600" b="1" dirty="0"/>
              <a:t> PEG M&amp;E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196754"/>
            <a:ext cx="7867650" cy="43275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/>
              <a:t>Utiliser</a:t>
            </a:r>
            <a:r>
              <a:rPr lang="en-US" sz="1800" dirty="0"/>
              <a:t> des </a:t>
            </a:r>
            <a:r>
              <a:rPr lang="en-US" sz="1800" dirty="0" err="1"/>
              <a:t>métriques</a:t>
            </a:r>
            <a:r>
              <a:rPr lang="en-US" sz="1800" dirty="0"/>
              <a:t> pour </a:t>
            </a:r>
            <a:r>
              <a:rPr lang="en-US" sz="1800" dirty="0" err="1"/>
              <a:t>définir</a:t>
            </a:r>
            <a:r>
              <a:rPr lang="en-US" sz="1800" dirty="0"/>
              <a:t> le </a:t>
            </a:r>
            <a:r>
              <a:rPr lang="en-US" sz="1800" dirty="0" err="1"/>
              <a:t>succès</a:t>
            </a:r>
            <a:r>
              <a:rPr lang="en-US" sz="1800" dirty="0"/>
              <a:t> des </a:t>
            </a:r>
            <a:r>
              <a:rPr lang="en-US" sz="1800" dirty="0" err="1"/>
              <a:t>processus</a:t>
            </a:r>
            <a:r>
              <a:rPr lang="en-US" sz="1800" dirty="0"/>
              <a:t> des PNA, et les </a:t>
            </a:r>
            <a:r>
              <a:rPr lang="en-US" sz="1800" dirty="0" err="1"/>
              <a:t>utiliser</a:t>
            </a:r>
            <a:r>
              <a:rPr lang="en-US" sz="1800" dirty="0"/>
              <a:t> </a:t>
            </a:r>
            <a:r>
              <a:rPr lang="en-US" sz="1800" dirty="0" err="1"/>
              <a:t>comme</a:t>
            </a:r>
            <a:r>
              <a:rPr lang="en-US" sz="1800" dirty="0"/>
              <a:t> </a:t>
            </a:r>
            <a:r>
              <a:rPr lang="en-US" sz="1800" dirty="0" err="1"/>
              <a:t>une</a:t>
            </a:r>
            <a:r>
              <a:rPr lang="en-US" sz="1800" dirty="0"/>
              <a:t> checklist (</a:t>
            </a:r>
            <a:r>
              <a:rPr lang="en-US" sz="1800" dirty="0" err="1"/>
              <a:t>utiliser</a:t>
            </a:r>
            <a:r>
              <a:rPr lang="en-US" sz="1800" dirty="0"/>
              <a:t>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dirty="0" err="1"/>
              <a:t>échelle</a:t>
            </a:r>
            <a:r>
              <a:rPr lang="en-US" sz="1800" dirty="0"/>
              <a:t> de notation de 1 à 5 pour </a:t>
            </a:r>
            <a:r>
              <a:rPr lang="en-US" sz="1800" dirty="0" err="1"/>
              <a:t>jauger</a:t>
            </a:r>
            <a:r>
              <a:rPr lang="en-US" sz="1800" dirty="0"/>
              <a:t> du </a:t>
            </a:r>
            <a:r>
              <a:rPr lang="en-US" sz="1800" dirty="0" err="1"/>
              <a:t>degré</a:t>
            </a:r>
            <a:r>
              <a:rPr lang="en-US" sz="1800" dirty="0"/>
              <a:t> du </a:t>
            </a:r>
            <a:r>
              <a:rPr lang="en-US" sz="1800" dirty="0" err="1"/>
              <a:t>succès</a:t>
            </a:r>
            <a:r>
              <a:rPr lang="en-US" sz="1800" dirty="0"/>
              <a:t>)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/>
              <a:t>Utiliser</a:t>
            </a:r>
            <a:r>
              <a:rPr lang="en-US" sz="1800" dirty="0"/>
              <a:t> </a:t>
            </a:r>
            <a:r>
              <a:rPr lang="en-US" sz="1800" dirty="0" err="1"/>
              <a:t>l’outil</a:t>
            </a:r>
            <a:r>
              <a:rPr lang="en-US" sz="1800" dirty="0"/>
              <a:t> pour </a:t>
            </a:r>
            <a:r>
              <a:rPr lang="en-US" sz="1800" dirty="0" err="1"/>
              <a:t>gérer</a:t>
            </a:r>
            <a:r>
              <a:rPr lang="en-US" sz="1800" dirty="0"/>
              <a:t> le </a:t>
            </a:r>
            <a:r>
              <a:rPr lang="en-US" sz="1800" dirty="0" err="1"/>
              <a:t>processus</a:t>
            </a:r>
            <a:r>
              <a:rPr lang="en-US" sz="1800" dirty="0"/>
              <a:t> et </a:t>
            </a:r>
            <a:r>
              <a:rPr lang="en-US" sz="1800" dirty="0" err="1"/>
              <a:t>s’assurer</a:t>
            </a:r>
            <a:r>
              <a:rPr lang="en-US" sz="1800" dirty="0"/>
              <a:t> que les </a:t>
            </a:r>
            <a:r>
              <a:rPr lang="en-US" sz="1800" dirty="0" err="1"/>
              <a:t>objectifs</a:t>
            </a:r>
            <a:r>
              <a:rPr lang="en-US" sz="1800" dirty="0"/>
              <a:t> des </a:t>
            </a:r>
            <a:r>
              <a:rPr lang="en-US" sz="1800" dirty="0" err="1"/>
              <a:t>processus</a:t>
            </a:r>
            <a:r>
              <a:rPr lang="en-US" sz="1800" dirty="0"/>
              <a:t> des PNA </a:t>
            </a:r>
            <a:r>
              <a:rPr lang="en-US" sz="1800" dirty="0" err="1"/>
              <a:t>sont</a:t>
            </a:r>
            <a:r>
              <a:rPr lang="en-US" sz="1800" dirty="0"/>
              <a:t> </a:t>
            </a:r>
            <a:r>
              <a:rPr lang="en-US" sz="1800" dirty="0" err="1"/>
              <a:t>atteints</a:t>
            </a:r>
            <a:r>
              <a:rPr lang="en-US" sz="1800" dirty="0"/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</a:t>
            </a:r>
            <a:r>
              <a:rPr lang="en-US" sz="1800" dirty="0" err="1"/>
              <a:t>résultats</a:t>
            </a:r>
            <a:r>
              <a:rPr lang="en-US" sz="1800" dirty="0"/>
              <a:t> du </a:t>
            </a:r>
            <a:r>
              <a:rPr lang="en-US" sz="1800" dirty="0" err="1"/>
              <a:t>suivi</a:t>
            </a:r>
            <a:r>
              <a:rPr lang="en-US" sz="1800" dirty="0"/>
              <a:t> et de </a:t>
            </a:r>
            <a:r>
              <a:rPr lang="en-US" sz="1800" dirty="0" err="1"/>
              <a:t>l’examen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</a:t>
            </a:r>
            <a:r>
              <a:rPr lang="en-US" sz="1800" dirty="0" err="1"/>
              <a:t>peuvent</a:t>
            </a:r>
            <a:r>
              <a:rPr lang="en-US" sz="1800" dirty="0"/>
              <a:t> </a:t>
            </a:r>
            <a:r>
              <a:rPr lang="en-US" sz="1800" dirty="0" err="1"/>
              <a:t>être</a:t>
            </a:r>
            <a:r>
              <a:rPr lang="en-US" sz="1800" dirty="0"/>
              <a:t> </a:t>
            </a:r>
            <a:r>
              <a:rPr lang="en-US" sz="1800" dirty="0" err="1"/>
              <a:t>utilisés</a:t>
            </a:r>
            <a:r>
              <a:rPr lang="en-US" sz="1800" dirty="0"/>
              <a:t> </a:t>
            </a:r>
            <a:r>
              <a:rPr lang="en-US" sz="1800" dirty="0" err="1"/>
              <a:t>dans</a:t>
            </a:r>
            <a:r>
              <a:rPr lang="en-US" sz="1800" dirty="0"/>
              <a:t> la notification des </a:t>
            </a:r>
            <a:r>
              <a:rPr lang="en-US" sz="1800" dirty="0" err="1"/>
              <a:t>progrès</a:t>
            </a:r>
            <a:r>
              <a:rPr lang="en-US" sz="1800" dirty="0"/>
              <a:t>, de </a:t>
            </a:r>
            <a:r>
              <a:rPr lang="en-US" sz="1800" dirty="0" err="1"/>
              <a:t>l’efficacité</a:t>
            </a:r>
            <a:r>
              <a:rPr lang="en-US" sz="1800" dirty="0"/>
              <a:t> des </a:t>
            </a:r>
            <a:r>
              <a:rPr lang="en-US" sz="1800" dirty="0" err="1"/>
              <a:t>processus</a:t>
            </a:r>
            <a:r>
              <a:rPr lang="en-US" sz="1800" dirty="0"/>
              <a:t> et des </a:t>
            </a:r>
            <a:r>
              <a:rPr lang="en-US" sz="1800" dirty="0" err="1"/>
              <a:t>lacunes</a:t>
            </a:r>
            <a:r>
              <a:rPr lang="en-US" sz="1800" dirty="0"/>
              <a:t> au SBI </a:t>
            </a:r>
            <a:r>
              <a:rPr lang="en-US" sz="1800" dirty="0" err="1"/>
              <a:t>selon</a:t>
            </a:r>
            <a:r>
              <a:rPr lang="en-US" sz="1800" dirty="0"/>
              <a:t> les directives sur les PNA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</a:t>
            </a:r>
            <a:r>
              <a:rPr lang="en-US" sz="1800" dirty="0" err="1"/>
              <a:t>résultats</a:t>
            </a:r>
            <a:r>
              <a:rPr lang="en-US" sz="1800" dirty="0"/>
              <a:t> du </a:t>
            </a:r>
            <a:r>
              <a:rPr lang="en-US" sz="1800" dirty="0" err="1"/>
              <a:t>suivi</a:t>
            </a:r>
            <a:r>
              <a:rPr lang="en-US" sz="1800" dirty="0"/>
              <a:t> </a:t>
            </a:r>
            <a:r>
              <a:rPr lang="en-US" sz="1800" dirty="0" err="1"/>
              <a:t>seront</a:t>
            </a:r>
            <a:r>
              <a:rPr lang="en-US" sz="1800" dirty="0"/>
              <a:t> </a:t>
            </a:r>
            <a:r>
              <a:rPr lang="en-US" sz="1800" dirty="0" err="1"/>
              <a:t>utilisés</a:t>
            </a:r>
            <a:r>
              <a:rPr lang="en-US" sz="1800" dirty="0"/>
              <a:t> </a:t>
            </a:r>
            <a:r>
              <a:rPr lang="en-US" sz="1800" dirty="0" err="1"/>
              <a:t>dans</a:t>
            </a:r>
            <a:r>
              <a:rPr lang="en-US" sz="1800" dirty="0"/>
              <a:t> </a:t>
            </a:r>
            <a:r>
              <a:rPr lang="en-US" sz="1800" dirty="0" err="1"/>
              <a:t>l’évaluation</a:t>
            </a:r>
            <a:r>
              <a:rPr lang="en-US" sz="1800" dirty="0"/>
              <a:t> et </a:t>
            </a:r>
            <a:r>
              <a:rPr lang="en-US" sz="1800" dirty="0" err="1"/>
              <a:t>l’examen</a:t>
            </a:r>
            <a:r>
              <a:rPr lang="en-US" sz="1800" dirty="0"/>
              <a:t> pendant la </a:t>
            </a:r>
            <a:r>
              <a:rPr lang="en-US" sz="1800" dirty="0" err="1"/>
              <a:t>mise</a:t>
            </a:r>
            <a:r>
              <a:rPr lang="en-US" sz="1800" dirty="0"/>
              <a:t> à jour des PNA</a:t>
            </a:r>
          </a:p>
        </p:txBody>
      </p:sp>
    </p:spTree>
    <p:extLst>
      <p:ext uri="{BB962C8B-B14F-4D97-AF65-F5344CB8AC3E}">
        <p14:creationId xmlns:p14="http://schemas.microsoft.com/office/powerpoint/2010/main" val="2559164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9" y="2493194"/>
            <a:ext cx="7881937" cy="1439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Contact: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/>
              <a:t>La </a:t>
            </a:r>
            <a:r>
              <a:rPr lang="en-US" sz="1600" b="1" dirty="0" err="1"/>
              <a:t>Présidence</a:t>
            </a:r>
            <a:br>
              <a:rPr lang="en-US" sz="1600" dirty="0"/>
            </a:br>
            <a:r>
              <a:rPr lang="en-US" sz="1600" dirty="0"/>
              <a:t>Le </a:t>
            </a:r>
            <a:r>
              <a:rPr lang="en-US" sz="1600" dirty="0" err="1"/>
              <a:t>Groupe</a:t>
            </a:r>
            <a:r>
              <a:rPr lang="en-US" sz="1600" dirty="0"/>
              <a:t> </a:t>
            </a:r>
            <a:r>
              <a:rPr lang="en-US" sz="1600" dirty="0" err="1"/>
              <a:t>d’experts</a:t>
            </a:r>
            <a:r>
              <a:rPr lang="en-US" sz="1600" dirty="0"/>
              <a:t> des pays les </a:t>
            </a:r>
            <a:r>
              <a:rPr lang="en-US" sz="1600" dirty="0" err="1"/>
              <a:t>moins</a:t>
            </a:r>
            <a:r>
              <a:rPr lang="en-US" sz="1600" dirty="0"/>
              <a:t> </a:t>
            </a:r>
            <a:r>
              <a:rPr lang="en-US" sz="1600" dirty="0" err="1"/>
              <a:t>avancés</a:t>
            </a:r>
            <a:r>
              <a:rPr lang="en-US" sz="1600" dirty="0"/>
              <a:t>(LEG)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leghelp@unfccc.int</a:t>
            </a:r>
          </a:p>
        </p:txBody>
      </p:sp>
    </p:spTree>
    <p:extLst>
      <p:ext uri="{BB962C8B-B14F-4D97-AF65-F5344CB8AC3E}">
        <p14:creationId xmlns:p14="http://schemas.microsoft.com/office/powerpoint/2010/main" val="156681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itle 1"/>
          <p:cNvSpPr>
            <a:spLocks noGrp="1"/>
          </p:cNvSpPr>
          <p:nvPr>
            <p:ph type="title"/>
          </p:nvPr>
        </p:nvSpPr>
        <p:spPr>
          <a:xfrm>
            <a:off x="635000" y="332658"/>
            <a:ext cx="7869238" cy="3143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 err="1"/>
              <a:t>Systèmes</a:t>
            </a:r>
            <a:r>
              <a:rPr lang="en-US" sz="1600" b="1" dirty="0"/>
              <a:t> de </a:t>
            </a:r>
            <a:r>
              <a:rPr lang="en-US" sz="1600" b="1" dirty="0" err="1"/>
              <a:t>suivi</a:t>
            </a:r>
            <a:r>
              <a:rPr lang="en-US" sz="1600" b="1" dirty="0"/>
              <a:t> et </a:t>
            </a:r>
            <a:r>
              <a:rPr lang="en-US" sz="1600" b="1" dirty="0" err="1"/>
              <a:t>d’évaluation</a:t>
            </a:r>
            <a:r>
              <a:rPr lang="en-US" sz="1600" b="1" dirty="0"/>
              <a:t> (monitoring and evaluation, M&amp;E)</a:t>
            </a:r>
            <a:endParaRPr lang="en-GB" sz="1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0616" y="1043976"/>
            <a:ext cx="8143240" cy="52565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Au </a:t>
            </a:r>
            <a:r>
              <a:rPr lang="en-US" sz="1800" dirty="0" err="1"/>
              <a:t>moins</a:t>
            </a:r>
            <a:r>
              <a:rPr lang="en-US" sz="1800" dirty="0"/>
              <a:t> 3 types </a:t>
            </a:r>
            <a:r>
              <a:rPr lang="en-US" sz="1800" dirty="0" err="1"/>
              <a:t>peuvent</a:t>
            </a:r>
            <a:r>
              <a:rPr lang="en-US" sz="1800" dirty="0"/>
              <a:t> </a:t>
            </a:r>
            <a:r>
              <a:rPr lang="en-US" sz="1800" dirty="0" err="1"/>
              <a:t>être</a:t>
            </a:r>
            <a:r>
              <a:rPr lang="en-US" sz="1800" dirty="0"/>
              <a:t> </a:t>
            </a:r>
            <a:r>
              <a:rPr lang="en-US" sz="1800" dirty="0" err="1"/>
              <a:t>utilisés</a:t>
            </a:r>
            <a:r>
              <a:rPr lang="en-US" sz="1800" dirty="0"/>
              <a:t> pour </a:t>
            </a:r>
            <a:r>
              <a:rPr lang="en-US" sz="1800" dirty="0" err="1"/>
              <a:t>l’adaptation</a:t>
            </a:r>
            <a:r>
              <a:rPr lang="en-US" sz="1800" dirty="0"/>
              <a:t> au </a:t>
            </a:r>
            <a:r>
              <a:rPr lang="en-US" sz="1800" b="1" dirty="0" err="1"/>
              <a:t>niveau</a:t>
            </a:r>
            <a:r>
              <a:rPr lang="en-US" sz="1800" b="1" dirty="0"/>
              <a:t> national</a:t>
            </a:r>
            <a:r>
              <a:rPr lang="en-US" sz="1800" dirty="0"/>
              <a:t>:</a:t>
            </a:r>
          </a:p>
          <a:p>
            <a:pPr marL="815975" lvl="1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IE" sz="1800" dirty="0"/>
              <a:t>M&amp;E du </a:t>
            </a:r>
            <a:r>
              <a:rPr lang="en-IE" sz="1800" dirty="0" err="1"/>
              <a:t>processus</a:t>
            </a:r>
            <a:r>
              <a:rPr lang="en-IE" sz="1800" dirty="0"/>
              <a:t> national de PNA</a:t>
            </a:r>
          </a:p>
          <a:p>
            <a:pPr marL="815975" lvl="1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IE" sz="1800" dirty="0"/>
              <a:t>M&amp;E de </a:t>
            </a:r>
            <a:r>
              <a:rPr lang="en-IE" sz="1800" dirty="0" err="1"/>
              <a:t>l’adaptation</a:t>
            </a:r>
            <a:endParaRPr lang="en-IE" sz="1800" dirty="0"/>
          </a:p>
          <a:p>
            <a:pPr marL="815975" lvl="1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IE" sz="1800" dirty="0"/>
              <a:t>M&amp;E de </a:t>
            </a:r>
            <a:r>
              <a:rPr lang="en-IE" sz="1800" dirty="0" err="1"/>
              <a:t>projets</a:t>
            </a:r>
            <a:r>
              <a:rPr lang="en-IE" sz="1800" dirty="0"/>
              <a:t> et programmes </a:t>
            </a:r>
            <a:r>
              <a:rPr lang="en-IE" sz="1800" dirty="0" err="1"/>
              <a:t>liés</a:t>
            </a:r>
            <a:r>
              <a:rPr lang="en-IE" sz="1800" dirty="0"/>
              <a:t> aux </a:t>
            </a:r>
            <a:r>
              <a:rPr lang="en-IE" sz="1800" dirty="0" err="1"/>
              <a:t>exigences</a:t>
            </a:r>
            <a:r>
              <a:rPr lang="en-IE" sz="1800" dirty="0"/>
              <a:t> de notification des </a:t>
            </a:r>
            <a:r>
              <a:rPr lang="en-IE" sz="1800" dirty="0" err="1"/>
              <a:t>projets</a:t>
            </a:r>
            <a:r>
              <a:rPr lang="en-IE" sz="1800" dirty="0"/>
              <a:t> </a:t>
            </a:r>
            <a:r>
              <a:rPr lang="en-IE" sz="1800" dirty="0" err="1"/>
              <a:t>ou</a:t>
            </a:r>
            <a:r>
              <a:rPr lang="en-IE" sz="1800" dirty="0"/>
              <a:t> programmes </a:t>
            </a:r>
            <a:r>
              <a:rPr lang="en-IE" sz="1800" dirty="0" err="1"/>
              <a:t>financés</a:t>
            </a:r>
            <a:r>
              <a:rPr lang="en-IE" sz="1800" dirty="0"/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M&amp;E </a:t>
            </a:r>
            <a:r>
              <a:rPr lang="en-US" sz="1800" dirty="0" err="1"/>
              <a:t>peuvent</a:t>
            </a:r>
            <a:r>
              <a:rPr lang="en-US" sz="1800" dirty="0"/>
              <a:t> </a:t>
            </a:r>
            <a:r>
              <a:rPr lang="en-US" sz="1800" dirty="0" err="1"/>
              <a:t>aussi</a:t>
            </a:r>
            <a:r>
              <a:rPr lang="en-US" sz="1800" dirty="0"/>
              <a:t> </a:t>
            </a:r>
            <a:r>
              <a:rPr lang="en-US" sz="1800" dirty="0" err="1"/>
              <a:t>être</a:t>
            </a:r>
            <a:r>
              <a:rPr lang="en-US" sz="1800" dirty="0"/>
              <a:t> au </a:t>
            </a:r>
            <a:r>
              <a:rPr lang="en-US" sz="1800" b="1" dirty="0" err="1"/>
              <a:t>niveau</a:t>
            </a:r>
            <a:r>
              <a:rPr lang="en-US" sz="1800" b="1" dirty="0"/>
              <a:t> international: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/>
              <a:t>Le </a:t>
            </a:r>
            <a:r>
              <a:rPr lang="en-US" sz="1800" dirty="0" err="1"/>
              <a:t>progrès</a:t>
            </a:r>
            <a:r>
              <a:rPr lang="en-US" sz="1800" dirty="0"/>
              <a:t> sur les </a:t>
            </a:r>
            <a:r>
              <a:rPr lang="en-US" sz="1800" dirty="0" err="1"/>
              <a:t>processus</a:t>
            </a:r>
            <a:r>
              <a:rPr lang="en-US" sz="1800" dirty="0"/>
              <a:t> des PNA sous le SBI (le prochain </a:t>
            </a:r>
            <a:r>
              <a:rPr lang="en-US" sz="1800" dirty="0" err="1"/>
              <a:t>en</a:t>
            </a:r>
            <a:r>
              <a:rPr lang="en-US" sz="1800" dirty="0"/>
              <a:t> 2018)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err="1"/>
              <a:t>L’Accord</a:t>
            </a:r>
            <a:r>
              <a:rPr lang="en-US" sz="1800" dirty="0"/>
              <a:t> de Paris: “</a:t>
            </a:r>
            <a:r>
              <a:rPr lang="en-US" sz="1800" dirty="0" err="1"/>
              <a:t>bilan</a:t>
            </a:r>
            <a:r>
              <a:rPr lang="en-US" sz="1800" dirty="0"/>
              <a:t> global” &amp; “</a:t>
            </a:r>
            <a:r>
              <a:rPr lang="en-US" sz="1800" dirty="0" err="1"/>
              <a:t>l’examen</a:t>
            </a:r>
            <a:r>
              <a:rPr lang="en-US" sz="1800" dirty="0"/>
              <a:t> du </a:t>
            </a:r>
            <a:r>
              <a:rPr lang="en-US" sz="1800" dirty="0" err="1"/>
              <a:t>caractère</a:t>
            </a:r>
            <a:r>
              <a:rPr lang="en-US" sz="1800" dirty="0"/>
              <a:t> </a:t>
            </a:r>
            <a:r>
              <a:rPr lang="en-US" sz="1800" dirty="0" err="1"/>
              <a:t>adéquat</a:t>
            </a:r>
            <a:r>
              <a:rPr lang="en-US" sz="1800" dirty="0"/>
              <a:t> et de </a:t>
            </a:r>
            <a:r>
              <a:rPr lang="en-US" sz="1800" dirty="0" err="1"/>
              <a:t>l’efficacité</a:t>
            </a:r>
            <a:r>
              <a:rPr lang="en-US" sz="1800" dirty="0"/>
              <a:t> de </a:t>
            </a:r>
            <a:r>
              <a:rPr lang="en-US" sz="1800" dirty="0" err="1"/>
              <a:t>l’adaptation</a:t>
            </a:r>
            <a:r>
              <a:rPr lang="en-US" sz="1800" dirty="0"/>
              <a:t> et de </a:t>
            </a:r>
            <a:r>
              <a:rPr lang="en-US" sz="1800" dirty="0" err="1"/>
              <a:t>l’appui</a:t>
            </a:r>
            <a:r>
              <a:rPr lang="en-US" sz="1800" dirty="0"/>
              <a:t>”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i="1" dirty="0" err="1"/>
              <a:t>Suivi</a:t>
            </a:r>
            <a:r>
              <a:rPr lang="en-US" sz="1800" i="1" dirty="0"/>
              <a:t> et </a:t>
            </a:r>
            <a:r>
              <a:rPr lang="en-US" sz="1800" i="1" dirty="0" err="1"/>
              <a:t>révision</a:t>
            </a:r>
            <a:r>
              <a:rPr lang="en-US" sz="1800" i="1" dirty="0"/>
              <a:t> des </a:t>
            </a:r>
            <a:r>
              <a:rPr lang="en-US" sz="1800" i="1" dirty="0" err="1"/>
              <a:t>statuts</a:t>
            </a:r>
            <a:r>
              <a:rPr lang="en-US" sz="1800" i="1" dirty="0"/>
              <a:t> des PMA et le </a:t>
            </a:r>
            <a:r>
              <a:rPr lang="en-US" sz="1800" i="1" dirty="0" err="1"/>
              <a:t>reclassement</a:t>
            </a:r>
            <a:r>
              <a:rPr lang="en-US" sz="1800" i="1" dirty="0"/>
              <a:t> du </a:t>
            </a:r>
            <a:r>
              <a:rPr lang="en-US" sz="1800" i="1" dirty="0" err="1"/>
              <a:t>statut</a:t>
            </a:r>
            <a:r>
              <a:rPr lang="en-US" sz="1800" i="1" dirty="0"/>
              <a:t> de PMA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i="1" dirty="0" err="1"/>
              <a:t>Examen</a:t>
            </a:r>
            <a:r>
              <a:rPr lang="en-US" sz="1800" i="1" dirty="0"/>
              <a:t> des OMD &amp; ODD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660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378373"/>
            <a:ext cx="7869238" cy="314325"/>
          </a:xfrm>
        </p:spPr>
        <p:txBody>
          <a:bodyPr/>
          <a:lstStyle/>
          <a:p>
            <a:r>
              <a:rPr lang="en-US" sz="1600" b="1" dirty="0"/>
              <a:t>Inter-</a:t>
            </a:r>
            <a:r>
              <a:rPr lang="en-US" sz="1600" b="1" dirty="0" err="1"/>
              <a:t>dépendances</a:t>
            </a:r>
            <a:r>
              <a:rPr lang="en-US" sz="1600" b="1" dirty="0"/>
              <a:t> entre les </a:t>
            </a:r>
            <a:r>
              <a:rPr lang="en-US" sz="1600" b="1" dirty="0" err="1"/>
              <a:t>trois</a:t>
            </a:r>
            <a:r>
              <a:rPr lang="en-US" sz="1600" b="1" dirty="0"/>
              <a:t> types de M&amp;E au </a:t>
            </a:r>
            <a:r>
              <a:rPr lang="en-US" sz="1600" b="1" dirty="0" err="1"/>
              <a:t>niveau</a:t>
            </a:r>
            <a:r>
              <a:rPr lang="en-US" sz="1600" b="1" dirty="0"/>
              <a:t> national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196754"/>
            <a:ext cx="7867650" cy="439442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Les 3 types ne </a:t>
            </a:r>
            <a:r>
              <a:rPr lang="en-US" sz="1800" dirty="0" err="1"/>
              <a:t>sont</a:t>
            </a:r>
            <a:r>
              <a:rPr lang="en-US" sz="1800" dirty="0"/>
              <a:t> pas </a:t>
            </a:r>
            <a:r>
              <a:rPr lang="en-US" sz="1800" dirty="0" err="1"/>
              <a:t>mutuellement</a:t>
            </a:r>
            <a:r>
              <a:rPr lang="en-US" sz="1800" dirty="0"/>
              <a:t> </a:t>
            </a:r>
            <a:r>
              <a:rPr lang="en-US" sz="1800" dirty="0" err="1"/>
              <a:t>exclusifs</a:t>
            </a:r>
            <a:r>
              <a:rPr lang="en-US" sz="1800" dirty="0"/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Un pays </a:t>
            </a:r>
            <a:r>
              <a:rPr lang="en-US" sz="1800" dirty="0" err="1"/>
              <a:t>appliquera</a:t>
            </a:r>
            <a:r>
              <a:rPr lang="en-US" sz="1800" dirty="0"/>
              <a:t> </a:t>
            </a:r>
            <a:r>
              <a:rPr lang="en-US" sz="1800" dirty="0" err="1"/>
              <a:t>vraisemblablement</a:t>
            </a:r>
            <a:r>
              <a:rPr lang="en-US" sz="1800" dirty="0"/>
              <a:t> et </a:t>
            </a:r>
            <a:r>
              <a:rPr lang="en-US" sz="1800" dirty="0" err="1"/>
              <a:t>utilisera</a:t>
            </a:r>
            <a:r>
              <a:rPr lang="en-US" sz="1800" dirty="0"/>
              <a:t> </a:t>
            </a:r>
            <a:r>
              <a:rPr lang="en-US" sz="1800" dirty="0" err="1"/>
              <a:t>plusieurs</a:t>
            </a:r>
            <a:r>
              <a:rPr lang="en-US" sz="1800" dirty="0"/>
              <a:t> </a:t>
            </a:r>
            <a:r>
              <a:rPr lang="en-US" sz="1800" dirty="0" err="1"/>
              <a:t>systèmes</a:t>
            </a:r>
            <a:r>
              <a:rPr lang="en-US" sz="1800" dirty="0"/>
              <a:t> pour </a:t>
            </a:r>
            <a:r>
              <a:rPr lang="en-US" sz="1800" dirty="0" err="1"/>
              <a:t>satisfaire</a:t>
            </a:r>
            <a:r>
              <a:rPr lang="en-US" sz="1800" dirty="0"/>
              <a:t> </a:t>
            </a:r>
            <a:r>
              <a:rPr lang="en-US" sz="1800" dirty="0" err="1"/>
              <a:t>ses</a:t>
            </a:r>
            <a:r>
              <a:rPr lang="en-US" sz="1800" dirty="0"/>
              <a:t> </a:t>
            </a:r>
            <a:r>
              <a:rPr lang="en-US" sz="1800" dirty="0" err="1"/>
              <a:t>besoins</a:t>
            </a:r>
            <a:r>
              <a:rPr lang="en-US" sz="1800" dirty="0"/>
              <a:t> </a:t>
            </a:r>
            <a:r>
              <a:rPr lang="en-US" sz="1800" dirty="0" err="1"/>
              <a:t>d’évaluation</a:t>
            </a:r>
            <a:r>
              <a:rPr lang="en-US" sz="1800" dirty="0"/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Il </a:t>
            </a:r>
            <a:r>
              <a:rPr lang="en-US" sz="1800" dirty="0" err="1"/>
              <a:t>est</a:t>
            </a:r>
            <a:r>
              <a:rPr lang="en-US" sz="1800" dirty="0"/>
              <a:t> important </a:t>
            </a:r>
            <a:r>
              <a:rPr lang="en-US" sz="1800" dirty="0" err="1"/>
              <a:t>d’utiliser</a:t>
            </a:r>
            <a:r>
              <a:rPr lang="en-US" sz="1800" dirty="0"/>
              <a:t> les </a:t>
            </a:r>
            <a:r>
              <a:rPr lang="en-US" sz="1800" dirty="0" err="1"/>
              <a:t>systèmes</a:t>
            </a:r>
            <a:r>
              <a:rPr lang="en-US" sz="1800" dirty="0"/>
              <a:t> M&amp;E </a:t>
            </a:r>
            <a:r>
              <a:rPr lang="en-US" sz="1800" dirty="0" err="1"/>
              <a:t>comme</a:t>
            </a:r>
            <a:r>
              <a:rPr lang="en-US" sz="1800" dirty="0"/>
              <a:t> des </a:t>
            </a:r>
            <a:r>
              <a:rPr lang="en-US" sz="1800" dirty="0" err="1"/>
              <a:t>outils</a:t>
            </a:r>
            <a:r>
              <a:rPr lang="en-US" sz="1800" dirty="0"/>
              <a:t> pour un but </a:t>
            </a:r>
            <a:r>
              <a:rPr lang="en-US" sz="1800" dirty="0" err="1"/>
              <a:t>particulier</a:t>
            </a:r>
            <a:r>
              <a:rPr lang="en-US" sz="1800" dirty="0"/>
              <a:t>: </a:t>
            </a:r>
            <a:r>
              <a:rPr lang="en-US" sz="1800" dirty="0" err="1"/>
              <a:t>satisfaire</a:t>
            </a:r>
            <a:r>
              <a:rPr lang="en-US" sz="1800" dirty="0"/>
              <a:t> un </a:t>
            </a:r>
            <a:r>
              <a:rPr lang="en-US" sz="1800" dirty="0" err="1"/>
              <a:t>besoin</a:t>
            </a:r>
            <a:r>
              <a:rPr lang="en-US" sz="1800" dirty="0"/>
              <a:t> </a:t>
            </a:r>
            <a:r>
              <a:rPr lang="en-US" sz="1800" dirty="0" err="1"/>
              <a:t>d’une</a:t>
            </a:r>
            <a:r>
              <a:rPr lang="en-US" sz="1800" dirty="0"/>
              <a:t> </a:t>
            </a:r>
            <a:r>
              <a:rPr lang="en-US" sz="1800" dirty="0" err="1"/>
              <a:t>manière</a:t>
            </a:r>
            <a:r>
              <a:rPr lang="en-US" sz="1800" dirty="0"/>
              <a:t> flexible, </a:t>
            </a:r>
            <a:r>
              <a:rPr lang="en-US" sz="1800" dirty="0" err="1"/>
              <a:t>plutôt</a:t>
            </a:r>
            <a:r>
              <a:rPr lang="en-US" sz="1800" dirty="0"/>
              <a:t> </a:t>
            </a:r>
            <a:r>
              <a:rPr lang="en-US" sz="1800" dirty="0" err="1"/>
              <a:t>qu’adapter</a:t>
            </a:r>
            <a:r>
              <a:rPr lang="en-US" sz="1800" dirty="0"/>
              <a:t> </a:t>
            </a:r>
            <a:r>
              <a:rPr lang="en-US" sz="1800" dirty="0" err="1"/>
              <a:t>l’outil</a:t>
            </a:r>
            <a:r>
              <a:rPr lang="en-US" sz="1800" dirty="0"/>
              <a:t> aux </a:t>
            </a:r>
            <a:r>
              <a:rPr lang="en-US" sz="1800" dirty="0" err="1"/>
              <a:t>besoins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21746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 txBox="1">
            <a:spLocks/>
          </p:cNvSpPr>
          <p:nvPr/>
        </p:nvSpPr>
        <p:spPr bwMode="auto">
          <a:xfrm>
            <a:off x="611188" y="836613"/>
            <a:ext cx="78676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69875" indent="-269875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50000"/>
              </a:spcBef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endParaRPr lang="en-US" sz="1600" dirty="0">
              <a:solidFill>
                <a:srgbClr val="4B93DC"/>
              </a:solidFill>
              <a:cs typeface="Arial"/>
            </a:endParaRPr>
          </a:p>
        </p:txBody>
      </p:sp>
      <p:sp>
        <p:nvSpPr>
          <p:cNvPr id="43011" name="Title 1"/>
          <p:cNvSpPr>
            <a:spLocks noGrp="1"/>
          </p:cNvSpPr>
          <p:nvPr>
            <p:ph type="title"/>
          </p:nvPr>
        </p:nvSpPr>
        <p:spPr>
          <a:xfrm>
            <a:off x="635000" y="332658"/>
            <a:ext cx="7869238" cy="3143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/>
              <a:t>Apercu de </a:t>
            </a:r>
            <a:r>
              <a:rPr lang="en-US" sz="1600" b="1" dirty="0" err="1"/>
              <a:t>l’outil</a:t>
            </a:r>
            <a:r>
              <a:rPr lang="en-US" sz="1600" b="1" dirty="0"/>
              <a:t> PEG M&amp;E</a:t>
            </a:r>
            <a:endParaRPr lang="en-GB" sz="1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5000" y="1196754"/>
            <a:ext cx="8041456" cy="45365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/>
              <a:t>Concu</a:t>
            </a:r>
            <a:r>
              <a:rPr lang="en-US" sz="1800" dirty="0"/>
              <a:t> pour </a:t>
            </a:r>
            <a:r>
              <a:rPr lang="en-US" sz="1800" dirty="0" err="1"/>
              <a:t>suivre</a:t>
            </a:r>
            <a:r>
              <a:rPr lang="en-US" sz="1800" dirty="0"/>
              <a:t> les </a:t>
            </a:r>
            <a:r>
              <a:rPr lang="en-US" sz="1800" dirty="0" err="1"/>
              <a:t>progrès</a:t>
            </a:r>
            <a:r>
              <a:rPr lang="en-US" sz="1800" dirty="0"/>
              <a:t> </a:t>
            </a:r>
            <a:r>
              <a:rPr lang="en-US" sz="1800" dirty="0" err="1"/>
              <a:t>généraux</a:t>
            </a:r>
            <a:r>
              <a:rPr lang="en-US" sz="1800" dirty="0"/>
              <a:t> du </a:t>
            </a:r>
            <a:r>
              <a:rPr lang="en-US" sz="1800" dirty="0" err="1"/>
              <a:t>processus</a:t>
            </a:r>
            <a:r>
              <a:rPr lang="en-US" sz="1800" dirty="0"/>
              <a:t> PNA, 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Il </a:t>
            </a:r>
            <a:r>
              <a:rPr lang="en-US" sz="1800" dirty="0" err="1"/>
              <a:t>répond</a:t>
            </a:r>
            <a:r>
              <a:rPr lang="en-US" sz="1800" dirty="0"/>
              <a:t> aux directives </a:t>
            </a:r>
            <a:r>
              <a:rPr lang="en-US" sz="1800" dirty="0" err="1"/>
              <a:t>initiales</a:t>
            </a:r>
            <a:r>
              <a:rPr lang="en-US" sz="1800" dirty="0"/>
              <a:t> pour le </a:t>
            </a:r>
            <a:r>
              <a:rPr lang="en-US" sz="1800" dirty="0" err="1"/>
              <a:t>processus</a:t>
            </a:r>
            <a:r>
              <a:rPr lang="en-US" sz="1800" dirty="0"/>
              <a:t> PNA sur la notification/rapports sur les </a:t>
            </a:r>
            <a:r>
              <a:rPr lang="en-US" sz="1800" b="1" dirty="0" err="1"/>
              <a:t>Progrès</a:t>
            </a:r>
            <a:r>
              <a:rPr lang="en-US" sz="1800" b="1" dirty="0"/>
              <a:t>, </a:t>
            </a:r>
            <a:r>
              <a:rPr lang="en-US" sz="1800" b="1" dirty="0" err="1"/>
              <a:t>Efficacité</a:t>
            </a:r>
            <a:r>
              <a:rPr lang="en-US" sz="1800" b="1" dirty="0"/>
              <a:t> et </a:t>
            </a:r>
            <a:r>
              <a:rPr lang="en-US" sz="1800" b="1" dirty="0" err="1"/>
              <a:t>Lacunes</a:t>
            </a:r>
            <a:r>
              <a:rPr lang="en-US" sz="1800" b="1" dirty="0"/>
              <a:t> </a:t>
            </a:r>
            <a:r>
              <a:rPr lang="en-US" sz="1800" dirty="0" err="1"/>
              <a:t>dans</a:t>
            </a:r>
            <a:r>
              <a:rPr lang="en-US" sz="1800" dirty="0"/>
              <a:t> le cadre du </a:t>
            </a:r>
            <a:r>
              <a:rPr lang="en-US" sz="1800" dirty="0" err="1"/>
              <a:t>processus</a:t>
            </a:r>
            <a:r>
              <a:rPr lang="en-US" sz="1800" dirty="0"/>
              <a:t> PNA (‘</a:t>
            </a:r>
            <a:r>
              <a:rPr lang="en-US" sz="1800" b="1" dirty="0"/>
              <a:t>Progress</a:t>
            </a:r>
            <a:r>
              <a:rPr lang="en-US" sz="1800" dirty="0"/>
              <a:t>, </a:t>
            </a:r>
            <a:r>
              <a:rPr lang="en-US" sz="1800" b="1" dirty="0"/>
              <a:t>Effectiveness</a:t>
            </a:r>
            <a:r>
              <a:rPr lang="en-US" sz="1800" dirty="0"/>
              <a:t> and </a:t>
            </a:r>
            <a:r>
              <a:rPr lang="en-US" sz="1800" b="1" dirty="0"/>
              <a:t>Gaps’</a:t>
            </a:r>
            <a:r>
              <a:rPr lang="en-US" sz="1800" dirty="0"/>
              <a:t> </a:t>
            </a:r>
            <a:r>
              <a:rPr lang="en-US" sz="1800" b="1" dirty="0"/>
              <a:t>(PEG)</a:t>
            </a:r>
            <a:r>
              <a:rPr lang="en-US" sz="1800" dirty="0"/>
              <a:t>)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Il se </a:t>
            </a:r>
            <a:r>
              <a:rPr lang="en-US" sz="1800" dirty="0" err="1"/>
              <a:t>construit</a:t>
            </a:r>
            <a:r>
              <a:rPr lang="en-US" sz="1800" dirty="0"/>
              <a:t> sur les 10 </a:t>
            </a:r>
            <a:r>
              <a:rPr lang="en-US" sz="1800" b="1" dirty="0" err="1"/>
              <a:t>Fonctions</a:t>
            </a:r>
            <a:r>
              <a:rPr lang="en-US" sz="1800" b="1" dirty="0"/>
              <a:t> </a:t>
            </a:r>
            <a:r>
              <a:rPr lang="en-US" sz="1800" b="1" dirty="0" err="1"/>
              <a:t>Essentielles</a:t>
            </a:r>
            <a:r>
              <a:rPr lang="en-US" sz="1800" b="1" dirty="0"/>
              <a:t> </a:t>
            </a:r>
            <a:r>
              <a:rPr lang="en-US" sz="1800" dirty="0"/>
              <a:t>(EFs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anglais</a:t>
            </a:r>
            <a:r>
              <a:rPr lang="en-US" sz="1800" dirty="0"/>
              <a:t>) du </a:t>
            </a:r>
            <a:r>
              <a:rPr lang="en-US" sz="1800" dirty="0" err="1"/>
              <a:t>processus</a:t>
            </a:r>
            <a:r>
              <a:rPr lang="en-US" sz="1800" dirty="0"/>
              <a:t> des PNA, </a:t>
            </a:r>
            <a:r>
              <a:rPr lang="en-US" sz="1800" dirty="0" err="1"/>
              <a:t>comme</a:t>
            </a:r>
            <a:r>
              <a:rPr lang="en-US" sz="1800" dirty="0"/>
              <a:t> </a:t>
            </a:r>
            <a:r>
              <a:rPr lang="en-US" sz="1800" dirty="0" err="1"/>
              <a:t>défini</a:t>
            </a:r>
            <a:r>
              <a:rPr lang="en-US" sz="1800" dirty="0"/>
              <a:t> par le LEG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Il </a:t>
            </a:r>
            <a:r>
              <a:rPr lang="en-US" sz="1800" dirty="0" err="1"/>
              <a:t>suggère</a:t>
            </a:r>
            <a:r>
              <a:rPr lang="en-US" sz="1800" dirty="0"/>
              <a:t> des </a:t>
            </a:r>
            <a:r>
              <a:rPr lang="en-US" sz="1800" dirty="0" err="1"/>
              <a:t>résultats</a:t>
            </a:r>
            <a:r>
              <a:rPr lang="en-US" sz="1800" dirty="0"/>
              <a:t> et </a:t>
            </a:r>
            <a:r>
              <a:rPr lang="en-US" sz="1800" dirty="0" err="1"/>
              <a:t>mesures</a:t>
            </a:r>
            <a:r>
              <a:rPr lang="en-US" sz="1800" dirty="0"/>
              <a:t> </a:t>
            </a:r>
            <a:r>
              <a:rPr lang="en-US" sz="1800" dirty="0" err="1"/>
              <a:t>attendus</a:t>
            </a:r>
            <a:r>
              <a:rPr lang="en-US" sz="1800" dirty="0"/>
              <a:t> sous la </a:t>
            </a:r>
            <a:r>
              <a:rPr lang="en-US" sz="1800" dirty="0" err="1"/>
              <a:t>forme</a:t>
            </a:r>
            <a:r>
              <a:rPr lang="en-US" sz="1800" dirty="0"/>
              <a:t> de questions indicatives/checklists pour </a:t>
            </a:r>
            <a:r>
              <a:rPr lang="en-US" sz="1800" dirty="0" err="1"/>
              <a:t>chaque</a:t>
            </a:r>
            <a:r>
              <a:rPr lang="en-US" sz="1800" dirty="0"/>
              <a:t> </a:t>
            </a:r>
            <a:r>
              <a:rPr lang="en-US" sz="1800" dirty="0" err="1"/>
              <a:t>fonction</a:t>
            </a:r>
            <a:r>
              <a:rPr lang="en-US" sz="1800" dirty="0"/>
              <a:t> </a:t>
            </a:r>
            <a:r>
              <a:rPr lang="en-US" sz="1800" dirty="0" err="1"/>
              <a:t>essentielle</a:t>
            </a:r>
            <a:r>
              <a:rPr lang="en-US" sz="1800" dirty="0"/>
              <a:t>, qui </a:t>
            </a:r>
            <a:r>
              <a:rPr lang="en-US" sz="1800" dirty="0" err="1"/>
              <a:t>appuieront</a:t>
            </a:r>
            <a:r>
              <a:rPr lang="en-US" sz="1800" dirty="0"/>
              <a:t> les pays pour </a:t>
            </a:r>
            <a:r>
              <a:rPr lang="en-US" sz="1800" dirty="0" err="1"/>
              <a:t>suivre</a:t>
            </a:r>
            <a:r>
              <a:rPr lang="en-US" sz="1800" dirty="0"/>
              <a:t> et </a:t>
            </a:r>
            <a:r>
              <a:rPr lang="en-US" sz="1800" dirty="0" err="1"/>
              <a:t>évaluer</a:t>
            </a:r>
            <a:r>
              <a:rPr lang="en-US" sz="1800" dirty="0"/>
              <a:t> </a:t>
            </a:r>
            <a:r>
              <a:rPr lang="en-US" sz="1800" dirty="0" err="1"/>
              <a:t>cette</a:t>
            </a:r>
            <a:r>
              <a:rPr lang="en-US" sz="1800" dirty="0"/>
              <a:t> </a:t>
            </a:r>
            <a:r>
              <a:rPr lang="en-US" sz="1800" dirty="0" err="1"/>
              <a:t>fonction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4055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378376"/>
            <a:ext cx="7869238" cy="314325"/>
          </a:xfrm>
        </p:spPr>
        <p:txBody>
          <a:bodyPr/>
          <a:lstStyle/>
          <a:p>
            <a:r>
              <a:rPr lang="en-US" sz="1600" b="1" dirty="0" err="1"/>
              <a:t>Liste</a:t>
            </a:r>
            <a:r>
              <a:rPr lang="en-US" sz="1600" b="1" dirty="0"/>
              <a:t> des </a:t>
            </a:r>
            <a:r>
              <a:rPr lang="en-US" sz="1600" b="1" dirty="0" err="1"/>
              <a:t>Fonctions</a:t>
            </a:r>
            <a:r>
              <a:rPr lang="en-US" sz="1600" b="1" dirty="0"/>
              <a:t> </a:t>
            </a:r>
            <a:r>
              <a:rPr lang="en-US" sz="1600" b="1" dirty="0" err="1"/>
              <a:t>Essentielles</a:t>
            </a:r>
            <a:r>
              <a:rPr lang="en-US" sz="1600" b="1" dirty="0"/>
              <a:t> du </a:t>
            </a:r>
            <a:r>
              <a:rPr lang="en-US" sz="1600" b="1" dirty="0" err="1"/>
              <a:t>processus</a:t>
            </a:r>
            <a:r>
              <a:rPr lang="en-US" sz="1600" b="1" dirty="0"/>
              <a:t> des PNA (LEG, 2015)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3" y="980728"/>
            <a:ext cx="8185471" cy="4536504"/>
          </a:xfrm>
          <a:noFill/>
        </p:spPr>
        <p:txBody>
          <a:bodyPr/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1800" dirty="0"/>
              <a:t>Aider les </a:t>
            </a:r>
            <a:r>
              <a:rPr lang="en-US" sz="1800" dirty="0" err="1"/>
              <a:t>gouvernements</a:t>
            </a:r>
            <a:r>
              <a:rPr lang="en-US" sz="1800" dirty="0"/>
              <a:t> à </a:t>
            </a:r>
            <a:r>
              <a:rPr lang="en-US" sz="1800" dirty="0" err="1"/>
              <a:t>fournir</a:t>
            </a:r>
            <a:r>
              <a:rPr lang="en-US" sz="1800" dirty="0"/>
              <a:t> un </a:t>
            </a:r>
            <a:r>
              <a:rPr lang="en-US" sz="1800" b="1" dirty="0"/>
              <a:t>leadership national </a:t>
            </a:r>
            <a:r>
              <a:rPr lang="en-US" sz="1800" dirty="0"/>
              <a:t>et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b="1" dirty="0"/>
              <a:t>coordination</a:t>
            </a:r>
            <a:r>
              <a:rPr lang="en-US" sz="1800" dirty="0"/>
              <a:t> des </a:t>
            </a:r>
            <a:r>
              <a:rPr lang="en-US" sz="1800" b="1" dirty="0"/>
              <a:t>efforts</a:t>
            </a:r>
            <a:r>
              <a:rPr lang="en-US" sz="1800" dirty="0"/>
              <a:t> </a:t>
            </a:r>
            <a:r>
              <a:rPr lang="en-US" sz="1800" b="1" dirty="0" err="1"/>
              <a:t>d’adaptation</a:t>
            </a:r>
            <a:r>
              <a:rPr lang="en-US" sz="1800" b="1" dirty="0"/>
              <a:t> à </a:t>
            </a:r>
            <a:r>
              <a:rPr lang="en-US" sz="1800" b="1" dirty="0" err="1"/>
              <a:t>tous</a:t>
            </a:r>
            <a:r>
              <a:rPr lang="en-US" sz="1800" b="1" dirty="0"/>
              <a:t> </a:t>
            </a:r>
            <a:r>
              <a:rPr lang="en-US" sz="1800" b="1" dirty="0" err="1"/>
              <a:t>niveaux</a:t>
            </a:r>
            <a:r>
              <a:rPr lang="en-US" sz="1800" dirty="0"/>
              <a:t>, pour </a:t>
            </a:r>
            <a:r>
              <a:rPr lang="en-US" sz="1800" dirty="0" err="1"/>
              <a:t>agir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tant</a:t>
            </a:r>
            <a:r>
              <a:rPr lang="en-US" sz="1800" dirty="0"/>
              <a:t> </a:t>
            </a:r>
            <a:r>
              <a:rPr lang="en-US" sz="1800" b="1" dirty="0" err="1"/>
              <a:t>qu’interface</a:t>
            </a:r>
            <a:r>
              <a:rPr lang="en-US" sz="1800" b="1" dirty="0"/>
              <a:t> </a:t>
            </a:r>
            <a:r>
              <a:rPr lang="en-US" sz="1800" b="1" dirty="0" err="1"/>
              <a:t>principale</a:t>
            </a:r>
            <a:r>
              <a:rPr lang="en-US" sz="1800" b="1" dirty="0"/>
              <a:t> </a:t>
            </a:r>
            <a:r>
              <a:rPr lang="en-US" sz="1800" dirty="0"/>
              <a:t>avec les </a:t>
            </a:r>
            <a:r>
              <a:rPr lang="en-US" sz="1800" dirty="0" err="1"/>
              <a:t>mécanismes</a:t>
            </a:r>
            <a:r>
              <a:rPr lang="en-US" sz="1800" dirty="0"/>
              <a:t> </a:t>
            </a:r>
            <a:r>
              <a:rPr lang="en-US" sz="1800" dirty="0" err="1"/>
              <a:t>régionaux</a:t>
            </a:r>
            <a:r>
              <a:rPr lang="en-US" sz="1800" dirty="0"/>
              <a:t> et </a:t>
            </a:r>
            <a:r>
              <a:rPr lang="en-US" sz="1800" dirty="0" err="1"/>
              <a:t>internationaux</a:t>
            </a:r>
            <a:r>
              <a:rPr lang="en-US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1800" dirty="0"/>
              <a:t>La collection, compilation, le </a:t>
            </a:r>
            <a:r>
              <a:rPr lang="en-US" sz="1800" dirty="0" err="1"/>
              <a:t>traitement</a:t>
            </a:r>
            <a:r>
              <a:rPr lang="en-US" sz="1800" dirty="0"/>
              <a:t> et la </a:t>
            </a:r>
            <a:r>
              <a:rPr lang="en-US" sz="1800" dirty="0" err="1"/>
              <a:t>dissémination</a:t>
            </a:r>
            <a:r>
              <a:rPr lang="en-US" sz="1800" dirty="0"/>
              <a:t> des </a:t>
            </a:r>
            <a:r>
              <a:rPr lang="en-US" sz="1800" dirty="0" err="1"/>
              <a:t>données</a:t>
            </a:r>
            <a:r>
              <a:rPr lang="en-US" sz="1800" dirty="0"/>
              <a:t>, </a:t>
            </a:r>
            <a:r>
              <a:rPr lang="en-US" sz="1800" b="1" dirty="0" err="1"/>
              <a:t>informations</a:t>
            </a:r>
            <a:r>
              <a:rPr lang="en-US" sz="1800" b="1" dirty="0"/>
              <a:t> et </a:t>
            </a:r>
            <a:r>
              <a:rPr lang="en-US" sz="1800" b="1" dirty="0" err="1"/>
              <a:t>connaissances</a:t>
            </a:r>
            <a:r>
              <a:rPr lang="en-US" sz="1800" b="1" dirty="0"/>
              <a:t> sur le </a:t>
            </a:r>
            <a:r>
              <a:rPr lang="en-US" sz="1800" b="1" dirty="0" err="1"/>
              <a:t>changement</a:t>
            </a:r>
            <a:r>
              <a:rPr lang="en-US" sz="1800" b="1" dirty="0"/>
              <a:t> </a:t>
            </a:r>
            <a:r>
              <a:rPr lang="en-US" sz="1800" b="1" dirty="0" err="1"/>
              <a:t>climatique</a:t>
            </a:r>
            <a:r>
              <a:rPr lang="en-US" sz="1800" b="1" dirty="0"/>
              <a:t> et les aspects </a:t>
            </a:r>
            <a:r>
              <a:rPr lang="en-US" sz="1800" b="1" dirty="0" err="1"/>
              <a:t>pertinents</a:t>
            </a:r>
            <a:r>
              <a:rPr lang="en-US" sz="1800" b="1" dirty="0"/>
              <a:t> du </a:t>
            </a:r>
            <a:r>
              <a:rPr lang="en-US" sz="1800" b="1" dirty="0" err="1"/>
              <a:t>développement</a:t>
            </a:r>
            <a:r>
              <a:rPr lang="en-US" sz="1800" dirty="0"/>
              <a:t>,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appui</a:t>
            </a:r>
            <a:r>
              <a:rPr lang="en-US" sz="1800" dirty="0"/>
              <a:t> de la </a:t>
            </a:r>
            <a:r>
              <a:rPr lang="en-US" sz="1800" dirty="0" err="1"/>
              <a:t>planification</a:t>
            </a:r>
            <a:r>
              <a:rPr lang="en-US" sz="1800" dirty="0"/>
              <a:t> des </a:t>
            </a:r>
            <a:r>
              <a:rPr lang="en-US" sz="1800" dirty="0" err="1"/>
              <a:t>mesures</a:t>
            </a:r>
            <a:r>
              <a:rPr lang="en-US" sz="1800" dirty="0"/>
              <a:t> </a:t>
            </a:r>
            <a:r>
              <a:rPr lang="en-US" sz="1800" dirty="0" err="1"/>
              <a:t>d’adaptation</a:t>
            </a:r>
            <a:r>
              <a:rPr lang="en-US" sz="1800" dirty="0"/>
              <a:t> et de la </a:t>
            </a:r>
            <a:r>
              <a:rPr lang="en-US" sz="1800" dirty="0" err="1"/>
              <a:t>mise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oeuvre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1800" b="1" dirty="0"/>
              <a:t>Identifier et </a:t>
            </a:r>
            <a:r>
              <a:rPr lang="en-US" sz="1800" b="1" dirty="0" err="1"/>
              <a:t>combler</a:t>
            </a:r>
            <a:r>
              <a:rPr lang="en-US" sz="1800" b="1" dirty="0"/>
              <a:t> </a:t>
            </a:r>
            <a:r>
              <a:rPr lang="en-US" sz="1800" b="1" dirty="0" err="1"/>
              <a:t>lacunes</a:t>
            </a:r>
            <a:r>
              <a:rPr lang="en-US" sz="1800" b="1" dirty="0"/>
              <a:t> et </a:t>
            </a:r>
            <a:r>
              <a:rPr lang="en-US" sz="1800" b="1" dirty="0" err="1"/>
              <a:t>besoins</a:t>
            </a:r>
            <a:r>
              <a:rPr lang="en-US" sz="1800" b="1" dirty="0"/>
              <a:t> </a:t>
            </a:r>
            <a:r>
              <a:rPr lang="en-US" sz="1800" dirty="0" err="1"/>
              <a:t>liés</a:t>
            </a:r>
            <a:r>
              <a:rPr lang="en-US" sz="1800" dirty="0"/>
              <a:t> aux </a:t>
            </a:r>
            <a:r>
              <a:rPr lang="en-US" sz="1800" dirty="0" err="1"/>
              <a:t>capacités</a:t>
            </a:r>
            <a:r>
              <a:rPr lang="en-US" sz="1800" dirty="0"/>
              <a:t> </a:t>
            </a:r>
            <a:r>
              <a:rPr lang="en-US" sz="1800" dirty="0" err="1"/>
              <a:t>nécessaires</a:t>
            </a:r>
            <a:r>
              <a:rPr lang="en-US" sz="1800" dirty="0"/>
              <a:t> pour la conception </a:t>
            </a:r>
            <a:r>
              <a:rPr lang="en-US" sz="1800" dirty="0" err="1"/>
              <a:t>réussie</a:t>
            </a:r>
            <a:r>
              <a:rPr lang="en-US" sz="1800" dirty="0"/>
              <a:t> et la </a:t>
            </a:r>
            <a:r>
              <a:rPr lang="en-US" sz="1800" dirty="0" err="1"/>
              <a:t>mise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oeuvre de </a:t>
            </a:r>
            <a:r>
              <a:rPr lang="en-US" sz="1800" dirty="0" err="1"/>
              <a:t>l’adaptation</a:t>
            </a:r>
            <a:endParaRPr lang="en-US" sz="1800" dirty="0"/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GB" sz="1800" dirty="0" err="1"/>
              <a:t>Evaluer</a:t>
            </a:r>
            <a:r>
              <a:rPr lang="en-GB" sz="1800" dirty="0"/>
              <a:t> les </a:t>
            </a:r>
            <a:r>
              <a:rPr lang="en-GB" sz="1800" b="1" dirty="0" err="1"/>
              <a:t>interdépendances</a:t>
            </a:r>
            <a:r>
              <a:rPr lang="en-GB" sz="1800" b="1" dirty="0"/>
              <a:t> et </a:t>
            </a:r>
            <a:r>
              <a:rPr lang="en-GB" sz="1800" b="1" dirty="0" err="1"/>
              <a:t>besoins</a:t>
            </a:r>
            <a:r>
              <a:rPr lang="en-GB" sz="1800" b="1" dirty="0"/>
              <a:t> </a:t>
            </a:r>
            <a:r>
              <a:rPr lang="en-GB" sz="1800" b="1" dirty="0" err="1"/>
              <a:t>climat-développement</a:t>
            </a:r>
            <a:r>
              <a:rPr lang="en-GB" sz="1800" dirty="0"/>
              <a:t>, et </a:t>
            </a:r>
            <a:r>
              <a:rPr lang="en-GB" sz="1800" dirty="0" err="1"/>
              <a:t>soutenir</a:t>
            </a:r>
            <a:r>
              <a:rPr lang="en-GB" sz="1800" dirty="0"/>
              <a:t> </a:t>
            </a:r>
            <a:r>
              <a:rPr lang="en-GB" sz="1800" dirty="0" err="1"/>
              <a:t>l’intégration</a:t>
            </a:r>
            <a:r>
              <a:rPr lang="en-GB" sz="1800" dirty="0"/>
              <a:t> de </a:t>
            </a:r>
            <a:r>
              <a:rPr lang="en-GB" sz="1800" dirty="0" err="1"/>
              <a:t>l’adaptation</a:t>
            </a:r>
            <a:r>
              <a:rPr lang="en-GB" sz="1800" dirty="0"/>
              <a:t> au </a:t>
            </a:r>
            <a:r>
              <a:rPr lang="en-GB" sz="1800" dirty="0" err="1"/>
              <a:t>changement</a:t>
            </a:r>
            <a:r>
              <a:rPr lang="en-GB" sz="1800" dirty="0"/>
              <a:t> </a:t>
            </a:r>
            <a:r>
              <a:rPr lang="en-GB" sz="1800" dirty="0" err="1"/>
              <a:t>climatique</a:t>
            </a:r>
            <a:r>
              <a:rPr lang="en-GB" sz="1800" dirty="0"/>
              <a:t> </a:t>
            </a:r>
            <a:r>
              <a:rPr lang="en-GB" sz="1800" dirty="0" err="1"/>
              <a:t>dans</a:t>
            </a:r>
            <a:r>
              <a:rPr lang="en-GB" sz="1800" dirty="0"/>
              <a:t> le </a:t>
            </a:r>
            <a:r>
              <a:rPr lang="en-GB" sz="1800" dirty="0" err="1"/>
              <a:t>développement</a:t>
            </a:r>
            <a:r>
              <a:rPr lang="en-GB" sz="1800" dirty="0"/>
              <a:t> et la </a:t>
            </a:r>
            <a:r>
              <a:rPr lang="en-GB" sz="1800" dirty="0" err="1"/>
              <a:t>planification</a:t>
            </a:r>
            <a:r>
              <a:rPr lang="en-GB" sz="1800" dirty="0"/>
              <a:t> </a:t>
            </a:r>
            <a:r>
              <a:rPr lang="en-GB" sz="1800" dirty="0" err="1"/>
              <a:t>sectorielle</a:t>
            </a:r>
            <a:r>
              <a:rPr lang="en-GB" sz="1800" dirty="0"/>
              <a:t> (par des </a:t>
            </a:r>
            <a:r>
              <a:rPr lang="en-GB" sz="1800" dirty="0" err="1"/>
              <a:t>politiques</a:t>
            </a:r>
            <a:r>
              <a:rPr lang="en-GB" sz="1800" dirty="0"/>
              <a:t>, </a:t>
            </a:r>
            <a:r>
              <a:rPr lang="en-GB" sz="1800" dirty="0" err="1"/>
              <a:t>projets</a:t>
            </a:r>
            <a:r>
              <a:rPr lang="en-GB" sz="1800" dirty="0"/>
              <a:t> et programmes)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GB" sz="1800" b="1" dirty="0"/>
              <a:t>Analyser les </a:t>
            </a:r>
            <a:r>
              <a:rPr lang="en-GB" sz="1800" b="1" dirty="0" err="1"/>
              <a:t>données</a:t>
            </a:r>
            <a:r>
              <a:rPr lang="en-GB" sz="1800" b="1" dirty="0"/>
              <a:t> </a:t>
            </a:r>
            <a:r>
              <a:rPr lang="en-GB" sz="1800" b="1" dirty="0" err="1"/>
              <a:t>climatiques</a:t>
            </a:r>
            <a:r>
              <a:rPr lang="en-GB" sz="1800" b="1" dirty="0"/>
              <a:t> </a:t>
            </a:r>
            <a:r>
              <a:rPr lang="en-GB" sz="1800" dirty="0"/>
              <a:t>et </a:t>
            </a:r>
            <a:r>
              <a:rPr lang="en-GB" sz="1800" b="1" dirty="0" err="1"/>
              <a:t>évaluer</a:t>
            </a:r>
            <a:r>
              <a:rPr lang="en-GB" sz="1800" b="1" dirty="0"/>
              <a:t> les </a:t>
            </a:r>
            <a:r>
              <a:rPr lang="en-GB" sz="1800" b="1" dirty="0" err="1"/>
              <a:t>vulnérabilités</a:t>
            </a:r>
            <a:r>
              <a:rPr lang="en-GB" sz="1800" b="1" dirty="0"/>
              <a:t> </a:t>
            </a:r>
            <a:r>
              <a:rPr lang="en-GB" sz="1800" dirty="0"/>
              <a:t>au </a:t>
            </a:r>
            <a:r>
              <a:rPr lang="en-GB" sz="1800" dirty="0" err="1"/>
              <a:t>changement</a:t>
            </a:r>
            <a:r>
              <a:rPr lang="en-GB" sz="1800" dirty="0"/>
              <a:t> </a:t>
            </a:r>
            <a:r>
              <a:rPr lang="en-GB" sz="1800" dirty="0" err="1"/>
              <a:t>climatique</a:t>
            </a:r>
            <a:r>
              <a:rPr lang="en-GB" sz="1800" dirty="0"/>
              <a:t> et </a:t>
            </a:r>
            <a:r>
              <a:rPr lang="en-GB" sz="1800" b="1" dirty="0"/>
              <a:t>identifier les options </a:t>
            </a:r>
            <a:r>
              <a:rPr lang="en-GB" sz="1800" b="1" dirty="0" err="1"/>
              <a:t>d’adaptation</a:t>
            </a:r>
            <a:r>
              <a:rPr lang="en-GB" sz="1800" b="1" dirty="0"/>
              <a:t> </a:t>
            </a:r>
            <a:r>
              <a:rPr lang="en-GB" sz="1800" dirty="0"/>
              <a:t>au </a:t>
            </a:r>
            <a:r>
              <a:rPr lang="en-GB" sz="1800" dirty="0" err="1"/>
              <a:t>niveaux</a:t>
            </a:r>
            <a:r>
              <a:rPr lang="en-GB" sz="1800" dirty="0"/>
              <a:t> </a:t>
            </a:r>
            <a:r>
              <a:rPr lang="en-GB" sz="1800" dirty="0" err="1"/>
              <a:t>sectoriel</a:t>
            </a:r>
            <a:r>
              <a:rPr lang="en-GB" sz="1800" dirty="0"/>
              <a:t>, subnational, national, et aux </a:t>
            </a:r>
            <a:r>
              <a:rPr lang="en-GB" sz="1800" dirty="0" err="1"/>
              <a:t>autres</a:t>
            </a:r>
            <a:r>
              <a:rPr lang="en-GB" sz="1800" dirty="0"/>
              <a:t> </a:t>
            </a:r>
            <a:r>
              <a:rPr lang="en-GB" sz="1800" dirty="0" err="1"/>
              <a:t>niveaux</a:t>
            </a:r>
            <a:r>
              <a:rPr lang="en-GB" sz="1800" dirty="0"/>
              <a:t> </a:t>
            </a:r>
            <a:r>
              <a:rPr lang="en-GB" sz="1800" dirty="0" err="1"/>
              <a:t>appropriés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2226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3528392"/>
          </a:xfrm>
          <a:noFill/>
        </p:spPr>
        <p:txBody>
          <a:bodyPr/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b="1" dirty="0" err="1"/>
              <a:t>Evaluer</a:t>
            </a:r>
            <a:r>
              <a:rPr lang="en-GB" sz="1800" b="1" dirty="0"/>
              <a:t> les options </a:t>
            </a:r>
            <a:r>
              <a:rPr lang="en-GB" sz="1800" b="1" dirty="0" err="1"/>
              <a:t>d’adaptation</a:t>
            </a:r>
            <a:r>
              <a:rPr lang="en-GB" sz="1800" b="1" dirty="0"/>
              <a:t> </a:t>
            </a:r>
            <a:r>
              <a:rPr lang="en-GB" sz="1800" dirty="0"/>
              <a:t>pour </a:t>
            </a:r>
            <a:r>
              <a:rPr lang="en-GB" sz="1800" dirty="0" err="1"/>
              <a:t>appuyer</a:t>
            </a:r>
            <a:r>
              <a:rPr lang="en-GB" sz="1800" dirty="0"/>
              <a:t> la prise de </a:t>
            </a:r>
            <a:r>
              <a:rPr lang="en-GB" sz="1800" dirty="0" err="1"/>
              <a:t>décision</a:t>
            </a:r>
            <a:r>
              <a:rPr lang="en-GB" sz="1800" dirty="0"/>
              <a:t> sur les plans </a:t>
            </a:r>
            <a:r>
              <a:rPr lang="en-GB" sz="1800" dirty="0" err="1"/>
              <a:t>d’investissement</a:t>
            </a:r>
            <a:r>
              <a:rPr lang="en-GB" sz="1800" dirty="0"/>
              <a:t>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matière</a:t>
            </a:r>
            <a:r>
              <a:rPr lang="en-GB" sz="1800" dirty="0"/>
              <a:t> </a:t>
            </a:r>
            <a:r>
              <a:rPr lang="en-GB" sz="1800" dirty="0" err="1"/>
              <a:t>d’adaptation</a:t>
            </a:r>
            <a:r>
              <a:rPr lang="en-GB" sz="1800" dirty="0"/>
              <a:t> et la </a:t>
            </a:r>
            <a:r>
              <a:rPr lang="en-GB" sz="1800" dirty="0" err="1"/>
              <a:t>planification</a:t>
            </a:r>
            <a:r>
              <a:rPr lang="en-GB" sz="1800" dirty="0"/>
              <a:t> du </a:t>
            </a:r>
            <a:r>
              <a:rPr lang="en-GB" sz="1800" dirty="0" err="1"/>
              <a:t>développement</a:t>
            </a:r>
            <a:r>
              <a:rPr lang="en-GB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Promouvoir</a:t>
            </a:r>
            <a:r>
              <a:rPr lang="en-GB" sz="1800" dirty="0"/>
              <a:t> et </a:t>
            </a:r>
            <a:r>
              <a:rPr lang="en-GB" sz="1800" dirty="0" err="1"/>
              <a:t>faciliter</a:t>
            </a:r>
            <a:r>
              <a:rPr lang="en-GB" sz="1800" dirty="0"/>
              <a:t> la</a:t>
            </a:r>
            <a:r>
              <a:rPr lang="en-GB" sz="1800" b="1" dirty="0"/>
              <a:t> </a:t>
            </a:r>
            <a:r>
              <a:rPr lang="en-GB" sz="1800" b="1" dirty="0" err="1"/>
              <a:t>priorisation</a:t>
            </a:r>
            <a:r>
              <a:rPr lang="en-GB" sz="1800" b="1" dirty="0"/>
              <a:t> </a:t>
            </a:r>
            <a:r>
              <a:rPr lang="en-GB" sz="1800" dirty="0"/>
              <a:t>de </a:t>
            </a:r>
            <a:r>
              <a:rPr lang="en-GB" sz="1800" dirty="0" err="1"/>
              <a:t>l’adaptation</a:t>
            </a:r>
            <a:r>
              <a:rPr lang="en-GB" sz="1800" dirty="0"/>
              <a:t> au </a:t>
            </a:r>
            <a:r>
              <a:rPr lang="en-GB" sz="1800" dirty="0" err="1"/>
              <a:t>changement</a:t>
            </a:r>
            <a:r>
              <a:rPr lang="en-GB" sz="1800" dirty="0"/>
              <a:t> </a:t>
            </a:r>
            <a:r>
              <a:rPr lang="en-GB" sz="1800" dirty="0" err="1"/>
              <a:t>climatique</a:t>
            </a:r>
            <a:r>
              <a:rPr lang="en-GB" sz="1800" dirty="0"/>
              <a:t> </a:t>
            </a:r>
            <a:r>
              <a:rPr lang="en-GB" sz="1800" dirty="0" err="1"/>
              <a:t>dans</a:t>
            </a:r>
            <a:r>
              <a:rPr lang="en-GB" sz="1800" dirty="0"/>
              <a:t> la </a:t>
            </a:r>
            <a:r>
              <a:rPr lang="en-GB" sz="1800" dirty="0" err="1"/>
              <a:t>planification</a:t>
            </a:r>
            <a:r>
              <a:rPr lang="en-GB" sz="1800" dirty="0"/>
              <a:t> </a:t>
            </a:r>
            <a:r>
              <a:rPr lang="en-GB" sz="1800" dirty="0" err="1"/>
              <a:t>nationale</a:t>
            </a:r>
            <a:endParaRPr lang="en-GB" sz="1800" dirty="0"/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Faciliter</a:t>
            </a:r>
            <a:r>
              <a:rPr lang="en-GB" sz="1800" dirty="0"/>
              <a:t> la </a:t>
            </a:r>
            <a:r>
              <a:rPr lang="en-GB" sz="1800" b="1" dirty="0" err="1"/>
              <a:t>mise</a:t>
            </a:r>
            <a:r>
              <a:rPr lang="en-GB" sz="1800" b="1" dirty="0"/>
              <a:t> </a:t>
            </a:r>
            <a:r>
              <a:rPr lang="en-GB" sz="1800" b="1" dirty="0" err="1"/>
              <a:t>en</a:t>
            </a:r>
            <a:r>
              <a:rPr lang="en-GB" sz="1800" b="1" dirty="0"/>
              <a:t> oeuvre </a:t>
            </a:r>
            <a:r>
              <a:rPr lang="en-GB" sz="1800" dirty="0"/>
              <a:t>de </a:t>
            </a:r>
            <a:r>
              <a:rPr lang="en-GB" sz="1800" dirty="0" err="1"/>
              <a:t>l’adaptation</a:t>
            </a:r>
            <a:r>
              <a:rPr lang="en-GB" sz="1800" dirty="0"/>
              <a:t> à </a:t>
            </a:r>
            <a:r>
              <a:rPr lang="en-GB" sz="1800" dirty="0" err="1"/>
              <a:t>tous</a:t>
            </a:r>
            <a:r>
              <a:rPr lang="en-GB" sz="1800" dirty="0"/>
              <a:t> </a:t>
            </a:r>
            <a:r>
              <a:rPr lang="en-GB" sz="1800" dirty="0" err="1"/>
              <a:t>niveaux</a:t>
            </a:r>
            <a:r>
              <a:rPr lang="en-GB" sz="1800" dirty="0"/>
              <a:t> par des </a:t>
            </a:r>
            <a:r>
              <a:rPr lang="en-GB" sz="1800" dirty="0" err="1"/>
              <a:t>politiques</a:t>
            </a:r>
            <a:r>
              <a:rPr lang="en-GB" sz="1800" dirty="0"/>
              <a:t> </a:t>
            </a:r>
            <a:r>
              <a:rPr lang="en-GB" sz="1800" dirty="0" err="1"/>
              <a:t>appropriées</a:t>
            </a:r>
            <a:r>
              <a:rPr lang="en-GB" sz="1800" dirty="0"/>
              <a:t>, des </a:t>
            </a:r>
            <a:r>
              <a:rPr lang="en-GB" sz="1800" dirty="0" err="1"/>
              <a:t>projets</a:t>
            </a:r>
            <a:r>
              <a:rPr lang="en-GB" sz="1800" dirty="0"/>
              <a:t> et des programmes,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prenant</a:t>
            </a:r>
            <a:r>
              <a:rPr lang="en-GB" sz="1800" dirty="0"/>
              <a:t>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compte</a:t>
            </a:r>
            <a:r>
              <a:rPr lang="en-GB" sz="1800" dirty="0"/>
              <a:t> les </a:t>
            </a:r>
            <a:r>
              <a:rPr lang="en-GB" sz="1800" dirty="0" err="1"/>
              <a:t>opportunités</a:t>
            </a:r>
            <a:r>
              <a:rPr lang="en-GB" sz="1800" dirty="0"/>
              <a:t> de </a:t>
            </a:r>
            <a:r>
              <a:rPr lang="en-GB" sz="1800" b="1" dirty="0" err="1"/>
              <a:t>synergie</a:t>
            </a:r>
            <a:r>
              <a:rPr lang="en-GB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Facilitater</a:t>
            </a:r>
            <a:r>
              <a:rPr lang="en-GB" sz="1800" dirty="0"/>
              <a:t> le </a:t>
            </a:r>
            <a:r>
              <a:rPr lang="en-GB" sz="1800" b="1" dirty="0" err="1"/>
              <a:t>suivi</a:t>
            </a:r>
            <a:r>
              <a:rPr lang="en-GB" sz="1800" b="1" dirty="0"/>
              <a:t>, </a:t>
            </a:r>
            <a:r>
              <a:rPr lang="en-GB" sz="1800" b="1" dirty="0" err="1"/>
              <a:t>l’examen</a:t>
            </a:r>
            <a:r>
              <a:rPr lang="en-GB" sz="1800" b="1" dirty="0"/>
              <a:t> </a:t>
            </a:r>
            <a:r>
              <a:rPr lang="en-GB" sz="1800" dirty="0"/>
              <a:t>et</a:t>
            </a:r>
            <a:r>
              <a:rPr lang="en-GB" sz="1800" b="1" dirty="0"/>
              <a:t> la </a:t>
            </a:r>
            <a:r>
              <a:rPr lang="en-GB" sz="1800" b="1" dirty="0" err="1"/>
              <a:t>mise</a:t>
            </a:r>
            <a:r>
              <a:rPr lang="en-GB" sz="1800" b="1" dirty="0"/>
              <a:t> à jour </a:t>
            </a:r>
            <a:r>
              <a:rPr lang="en-GB" sz="1800" dirty="0"/>
              <a:t>de plans </a:t>
            </a:r>
            <a:r>
              <a:rPr lang="en-GB" sz="1800" dirty="0" err="1"/>
              <a:t>d’adaptation</a:t>
            </a:r>
            <a:r>
              <a:rPr lang="en-GB" sz="1800" dirty="0"/>
              <a:t> au fil du temps, pour </a:t>
            </a:r>
            <a:r>
              <a:rPr lang="en-GB" sz="1800" dirty="0" err="1"/>
              <a:t>s’assurer</a:t>
            </a:r>
            <a:r>
              <a:rPr lang="en-GB" sz="1800" dirty="0"/>
              <a:t> du </a:t>
            </a:r>
            <a:r>
              <a:rPr lang="en-GB" sz="1800" dirty="0" err="1"/>
              <a:t>progrès</a:t>
            </a:r>
            <a:r>
              <a:rPr lang="en-GB" sz="1800" dirty="0"/>
              <a:t> et de </a:t>
            </a:r>
            <a:r>
              <a:rPr lang="en-GB" sz="1800" dirty="0" err="1"/>
              <a:t>l’efficacité</a:t>
            </a:r>
            <a:r>
              <a:rPr lang="en-GB" sz="1800" dirty="0"/>
              <a:t> des efforts </a:t>
            </a:r>
            <a:r>
              <a:rPr lang="en-GB" sz="1800" dirty="0" err="1"/>
              <a:t>d’adaptation</a:t>
            </a:r>
            <a:r>
              <a:rPr lang="en-GB" sz="1800" dirty="0"/>
              <a:t> et pour </a:t>
            </a:r>
            <a:r>
              <a:rPr lang="en-GB" sz="1800" dirty="0" err="1"/>
              <a:t>montrer</a:t>
            </a:r>
            <a:r>
              <a:rPr lang="en-GB" sz="1800" dirty="0"/>
              <a:t> comment les </a:t>
            </a:r>
            <a:r>
              <a:rPr lang="en-GB" sz="1800" dirty="0" err="1"/>
              <a:t>lacunes</a:t>
            </a:r>
            <a:r>
              <a:rPr lang="en-GB" sz="1800" dirty="0"/>
              <a:t> </a:t>
            </a:r>
            <a:r>
              <a:rPr lang="en-GB" sz="1800" dirty="0" err="1"/>
              <a:t>sont</a:t>
            </a:r>
            <a:r>
              <a:rPr lang="en-GB" sz="1800" dirty="0"/>
              <a:t> </a:t>
            </a:r>
            <a:r>
              <a:rPr lang="en-GB" sz="1800" dirty="0" err="1"/>
              <a:t>comblées</a:t>
            </a:r>
            <a:r>
              <a:rPr lang="en-GB" sz="1800" dirty="0"/>
              <a:t>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GB" sz="1800" dirty="0" err="1"/>
              <a:t>Coordonner</a:t>
            </a:r>
            <a:r>
              <a:rPr lang="en-GB" sz="1800" dirty="0"/>
              <a:t> la </a:t>
            </a:r>
            <a:r>
              <a:rPr lang="en-GB" sz="1800" b="1" dirty="0"/>
              <a:t>notification/</a:t>
            </a:r>
            <a:r>
              <a:rPr lang="en-GB" sz="1800" dirty="0"/>
              <a:t>les</a:t>
            </a:r>
            <a:r>
              <a:rPr lang="en-GB" sz="1800" b="1" dirty="0"/>
              <a:t> rapports </a:t>
            </a:r>
            <a:r>
              <a:rPr lang="en-GB" sz="1800" dirty="0"/>
              <a:t>et la </a:t>
            </a:r>
            <a:r>
              <a:rPr lang="en-GB" sz="1800" b="1" dirty="0"/>
              <a:t>communication </a:t>
            </a:r>
            <a:r>
              <a:rPr lang="en-GB" sz="1800" dirty="0"/>
              <a:t>sur les </a:t>
            </a:r>
            <a:r>
              <a:rPr lang="en-GB" sz="1800" dirty="0" err="1"/>
              <a:t>processus</a:t>
            </a:r>
            <a:r>
              <a:rPr lang="en-GB" sz="1800" dirty="0"/>
              <a:t> PNA aux </a:t>
            </a:r>
            <a:r>
              <a:rPr lang="en-GB" sz="1800" dirty="0" err="1"/>
              <a:t>acteurs</a:t>
            </a:r>
            <a:r>
              <a:rPr lang="en-GB" sz="1800" dirty="0"/>
              <a:t> </a:t>
            </a:r>
            <a:r>
              <a:rPr lang="en-GB" sz="1800" dirty="0" err="1"/>
              <a:t>nationalement</a:t>
            </a:r>
            <a:r>
              <a:rPr lang="en-GB" sz="1800" dirty="0"/>
              <a:t>, </a:t>
            </a:r>
            <a:r>
              <a:rPr lang="en-GB" sz="1800" dirty="0" err="1"/>
              <a:t>internationalement</a:t>
            </a:r>
            <a:r>
              <a:rPr lang="en-GB" sz="1800" dirty="0"/>
              <a:t> et </a:t>
            </a:r>
            <a:r>
              <a:rPr lang="en-GB" sz="1800" dirty="0" err="1"/>
              <a:t>formellement</a:t>
            </a:r>
            <a:r>
              <a:rPr lang="en-GB" sz="1800" dirty="0"/>
              <a:t> </a:t>
            </a:r>
            <a:r>
              <a:rPr lang="en-GB" sz="1800" dirty="0" err="1"/>
              <a:t>auprès</a:t>
            </a:r>
            <a:r>
              <a:rPr lang="en-GB" sz="1800" dirty="0"/>
              <a:t> de la Convention</a:t>
            </a:r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55576" y="404666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b="1" kern="0" dirty="0" err="1">
                <a:solidFill>
                  <a:srgbClr val="4B93DC"/>
                </a:solidFill>
                <a:latin typeface="Arial"/>
                <a:cs typeface="Arial"/>
              </a:rPr>
              <a:t>Liste</a:t>
            </a:r>
            <a:r>
              <a:rPr lang="en-US" sz="1600" b="1" kern="0" dirty="0">
                <a:solidFill>
                  <a:srgbClr val="4B93DC"/>
                </a:solidFill>
                <a:latin typeface="Arial"/>
                <a:cs typeface="Arial"/>
              </a:rPr>
              <a:t> des </a:t>
            </a:r>
            <a:r>
              <a:rPr lang="en-US" sz="1600" b="1" kern="0" dirty="0" err="1">
                <a:solidFill>
                  <a:srgbClr val="4B93DC"/>
                </a:solidFill>
                <a:latin typeface="Arial"/>
                <a:cs typeface="Arial"/>
              </a:rPr>
              <a:t>Fonctions</a:t>
            </a:r>
            <a:r>
              <a:rPr lang="en-US" sz="1600" b="1" kern="0" dirty="0">
                <a:solidFill>
                  <a:srgbClr val="4B93DC"/>
                </a:solidFill>
                <a:latin typeface="Arial"/>
                <a:cs typeface="Arial"/>
              </a:rPr>
              <a:t> </a:t>
            </a:r>
            <a:r>
              <a:rPr lang="en-US" sz="1600" b="1" kern="0" dirty="0" err="1">
                <a:solidFill>
                  <a:srgbClr val="4B93DC"/>
                </a:solidFill>
                <a:latin typeface="Arial"/>
                <a:cs typeface="Arial"/>
              </a:rPr>
              <a:t>Essentielles</a:t>
            </a:r>
            <a:r>
              <a:rPr lang="en-US" sz="1600" b="1" kern="0" dirty="0">
                <a:solidFill>
                  <a:srgbClr val="4B93DC"/>
                </a:solidFill>
                <a:latin typeface="Arial"/>
                <a:cs typeface="Arial"/>
              </a:rPr>
              <a:t> du </a:t>
            </a:r>
            <a:r>
              <a:rPr lang="en-US" sz="1600" b="1" kern="0" dirty="0" err="1">
                <a:solidFill>
                  <a:srgbClr val="4B93DC"/>
                </a:solidFill>
                <a:latin typeface="Arial"/>
                <a:cs typeface="Arial"/>
              </a:rPr>
              <a:t>processus</a:t>
            </a:r>
            <a:r>
              <a:rPr lang="en-US" sz="1600" b="1" kern="0" dirty="0">
                <a:solidFill>
                  <a:srgbClr val="4B93DC"/>
                </a:solidFill>
                <a:latin typeface="Arial"/>
                <a:cs typeface="Arial"/>
              </a:rPr>
              <a:t> des PNA (LEG, 2015), suite</a:t>
            </a:r>
          </a:p>
        </p:txBody>
      </p:sp>
    </p:spTree>
    <p:extLst>
      <p:ext uri="{BB962C8B-B14F-4D97-AF65-F5344CB8AC3E}">
        <p14:creationId xmlns:p14="http://schemas.microsoft.com/office/powerpoint/2010/main" val="1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32658"/>
            <a:ext cx="7869238" cy="314325"/>
          </a:xfrm>
        </p:spPr>
        <p:txBody>
          <a:bodyPr/>
          <a:lstStyle/>
          <a:p>
            <a:r>
              <a:rPr lang="en-US" sz="1600" b="1" dirty="0"/>
              <a:t>5 types </a:t>
            </a:r>
            <a:r>
              <a:rPr lang="en-US" sz="1600" b="1" dirty="0" err="1"/>
              <a:t>principaux</a:t>
            </a:r>
            <a:r>
              <a:rPr lang="en-US" sz="1600" b="1" dirty="0"/>
              <a:t> de </a:t>
            </a:r>
            <a:r>
              <a:rPr lang="en-US" sz="1600" b="1" dirty="0" err="1"/>
              <a:t>mesures</a:t>
            </a:r>
            <a:r>
              <a:rPr lang="en-US" sz="1600" b="1" dirty="0"/>
              <a:t>/</a:t>
            </a:r>
            <a:r>
              <a:rPr lang="en-US" sz="1600" b="1" dirty="0" err="1"/>
              <a:t>métriques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970792"/>
              </p:ext>
            </p:extLst>
          </p:nvPr>
        </p:nvGraphicFramePr>
        <p:xfrm>
          <a:off x="635000" y="1212191"/>
          <a:ext cx="7867651" cy="39657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328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9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87">
                <a:tc>
                  <a:txBody>
                    <a:bodyPr/>
                    <a:lstStyle/>
                    <a:p>
                      <a:pPr marL="93663" indent="0">
                        <a:tabLst>
                          <a:tab pos="93663" algn="l"/>
                        </a:tabLst>
                      </a:pPr>
                      <a:r>
                        <a:rPr lang="en-US" sz="1800" dirty="0" err="1"/>
                        <a:t>Métriques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Context</a:t>
                      </a:r>
                      <a:r>
                        <a:rPr lang="en-US" sz="1800" baseline="0" dirty="0" err="1"/>
                        <a:t>e</a:t>
                      </a:r>
                      <a:r>
                        <a:rPr lang="en-US" sz="1800" baseline="0" dirty="0"/>
                        <a:t> avec </a:t>
                      </a:r>
                      <a:r>
                        <a:rPr lang="en-US" sz="1800" baseline="0" dirty="0" err="1"/>
                        <a:t>l’outil</a:t>
                      </a:r>
                      <a:r>
                        <a:rPr lang="en-US" sz="1800" baseline="0" dirty="0"/>
                        <a:t> PEG M&amp;E (</a:t>
                      </a:r>
                      <a:r>
                        <a:rPr lang="en-US" sz="1800" baseline="0" dirty="0" err="1"/>
                        <a:t>exemple</a:t>
                      </a:r>
                      <a:r>
                        <a:rPr lang="en-US" sz="1800" baseline="0" dirty="0"/>
                        <a:t>)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93663" indent="0"/>
                      <a:r>
                        <a:rPr lang="en-US" sz="1800" dirty="0" err="1"/>
                        <a:t>Processus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 err="1"/>
                        <a:t>Mesures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prises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aseline="0" dirty="0"/>
                        <a:t>pour </a:t>
                      </a:r>
                      <a:r>
                        <a:rPr lang="en-US" sz="1800" b="1" baseline="0" dirty="0" err="1"/>
                        <a:t>atteindre</a:t>
                      </a:r>
                      <a:r>
                        <a:rPr lang="en-US" sz="1800" b="1" baseline="0" dirty="0"/>
                        <a:t> un but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93663" indent="0"/>
                      <a:r>
                        <a:rPr lang="en-US" sz="1800" dirty="0" err="1"/>
                        <a:t>Apports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/>
                        <a:t>Quantités</a:t>
                      </a:r>
                      <a:r>
                        <a:rPr lang="en-US" sz="1800" dirty="0"/>
                        <a:t> tangibles </a:t>
                      </a:r>
                      <a:r>
                        <a:rPr lang="en-US" sz="1800" b="1" dirty="0" err="1"/>
                        <a:t>introduites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dans</a:t>
                      </a:r>
                      <a:r>
                        <a:rPr lang="en-US" sz="1800" b="1" dirty="0"/>
                        <a:t> un </a:t>
                      </a:r>
                      <a:r>
                        <a:rPr lang="en-US" sz="1800" b="1" dirty="0" err="1"/>
                        <a:t>processus</a:t>
                      </a:r>
                      <a:r>
                        <a:rPr lang="en-US" sz="1800" dirty="0"/>
                        <a:t> pour </a:t>
                      </a:r>
                      <a:r>
                        <a:rPr lang="en-US" sz="1800" dirty="0" err="1"/>
                        <a:t>atteindre</a:t>
                      </a:r>
                      <a:r>
                        <a:rPr lang="en-US" sz="1800" dirty="0"/>
                        <a:t> un but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93663" indent="0"/>
                      <a:r>
                        <a:rPr lang="en-US" sz="1800" dirty="0" err="1"/>
                        <a:t>Réalisations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/>
                        <a:t>Produits</a:t>
                      </a:r>
                      <a:r>
                        <a:rPr lang="en-US" sz="1800" dirty="0"/>
                        <a:t> et </a:t>
                      </a:r>
                      <a:r>
                        <a:rPr lang="en-US" sz="1800" b="1" dirty="0"/>
                        <a:t>services </a:t>
                      </a:r>
                      <a:r>
                        <a:rPr lang="en-US" sz="1800" b="1" dirty="0" err="1"/>
                        <a:t>délivrés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93663" indent="0"/>
                      <a:r>
                        <a:rPr lang="en-US" sz="1800" dirty="0" err="1"/>
                        <a:t>Résultats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/>
                        <a:t>Résultats</a:t>
                      </a:r>
                      <a:r>
                        <a:rPr lang="en-US" sz="1800" dirty="0"/>
                        <a:t> qui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="1" baseline="0" dirty="0" err="1"/>
                        <a:t>découlent</a:t>
                      </a:r>
                      <a:r>
                        <a:rPr lang="en-US" sz="1800" b="1" baseline="0" dirty="0"/>
                        <a:t> de </a:t>
                      </a:r>
                      <a:r>
                        <a:rPr lang="en-US" sz="1800" b="1" baseline="0" dirty="0" err="1"/>
                        <a:t>l’usage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0" dirty="0"/>
                        <a:t>des</a:t>
                      </a:r>
                      <a:r>
                        <a:rPr lang="en-US" sz="1800" b="0" baseline="0" dirty="0"/>
                        <a:t> </a:t>
                      </a:r>
                      <a:r>
                        <a:rPr lang="en-US" sz="1800" b="0" baseline="0" dirty="0" err="1"/>
                        <a:t>réalisations</a:t>
                      </a:r>
                      <a:endParaRPr lang="en-US" sz="18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93663" indent="0"/>
                      <a:r>
                        <a:rPr lang="en-US" sz="1800" dirty="0"/>
                        <a:t>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/>
                        <a:t>L’effet</a:t>
                      </a:r>
                      <a:r>
                        <a:rPr lang="en-US" sz="1800" b="1" dirty="0"/>
                        <a:t> que le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résultat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aseline="0" dirty="0"/>
                        <a:t>a sur </a:t>
                      </a:r>
                      <a:r>
                        <a:rPr lang="en-US" sz="1800" b="1" baseline="0" dirty="0" err="1"/>
                        <a:t>autre</a:t>
                      </a:r>
                      <a:r>
                        <a:rPr lang="en-US" sz="1800" b="1" baseline="0" dirty="0"/>
                        <a:t> chose 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87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81" y="2276872"/>
            <a:ext cx="7869238" cy="115212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br>
              <a:rPr lang="en-IE" sz="2800" b="1" dirty="0"/>
            </a:br>
            <a:r>
              <a:rPr lang="en-IE" sz="2800" b="1" dirty="0" err="1"/>
              <a:t>Métriques</a:t>
            </a:r>
            <a:r>
              <a:rPr lang="en-IE" sz="2800" b="1" dirty="0"/>
              <a:t> </a:t>
            </a:r>
            <a:r>
              <a:rPr lang="en-IE" sz="2800" b="1" dirty="0" err="1"/>
              <a:t>générales</a:t>
            </a:r>
            <a:r>
              <a:rPr lang="en-IE" sz="2800" b="1" dirty="0"/>
              <a:t> pour le </a:t>
            </a:r>
            <a:r>
              <a:rPr lang="en-IE" sz="2800" b="1" dirty="0" err="1"/>
              <a:t>processus</a:t>
            </a:r>
            <a:r>
              <a:rPr lang="en-IE" sz="2800" b="1" dirty="0"/>
              <a:t> </a:t>
            </a:r>
            <a:r>
              <a:rPr lang="en-IE" sz="2800" b="1" dirty="0" err="1"/>
              <a:t>d’élaboration</a:t>
            </a:r>
            <a:r>
              <a:rPr lang="en-IE" sz="2800" b="1" dirty="0"/>
              <a:t> et de </a:t>
            </a:r>
            <a:r>
              <a:rPr lang="en-IE" sz="2800" b="1" dirty="0" err="1"/>
              <a:t>mise</a:t>
            </a:r>
            <a:r>
              <a:rPr lang="en-IE" sz="2800" b="1" dirty="0"/>
              <a:t> </a:t>
            </a:r>
            <a:r>
              <a:rPr lang="en-IE" sz="2800" b="1" dirty="0" err="1"/>
              <a:t>en</a:t>
            </a:r>
            <a:r>
              <a:rPr lang="en-IE" sz="2800" b="1" dirty="0"/>
              <a:t> oeuvre des PNA</a:t>
            </a:r>
          </a:p>
        </p:txBody>
      </p:sp>
    </p:spTree>
    <p:extLst>
      <p:ext uri="{BB962C8B-B14F-4D97-AF65-F5344CB8AC3E}">
        <p14:creationId xmlns:p14="http://schemas.microsoft.com/office/powerpoint/2010/main" val="307094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60648"/>
            <a:ext cx="7969448" cy="4320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E" sz="1600" b="1" dirty="0" err="1"/>
              <a:t>Métriques</a:t>
            </a:r>
            <a:r>
              <a:rPr lang="en-IE" sz="1600" b="1" dirty="0"/>
              <a:t> du </a:t>
            </a:r>
            <a:r>
              <a:rPr lang="en-IE" sz="1600" b="1" dirty="0" err="1"/>
              <a:t>processus</a:t>
            </a:r>
            <a:br>
              <a:rPr lang="en-IE" sz="1600" b="1" dirty="0"/>
            </a:br>
            <a:r>
              <a:rPr lang="en-IE" sz="1600" b="1" dirty="0"/>
              <a:t>(</a:t>
            </a:r>
            <a:r>
              <a:rPr lang="en-IE" sz="1600" b="1" dirty="0" err="1"/>
              <a:t>mesures</a:t>
            </a:r>
            <a:r>
              <a:rPr lang="en-IE" sz="1600" b="1" dirty="0"/>
              <a:t> d’un plan </a:t>
            </a:r>
            <a:r>
              <a:rPr lang="en-IE" sz="1600" b="1" dirty="0" err="1"/>
              <a:t>d’action</a:t>
            </a:r>
            <a:r>
              <a:rPr lang="en-IE" sz="1600" b="1" dirty="0"/>
              <a:t> </a:t>
            </a:r>
            <a:r>
              <a:rPr lang="en-IE" sz="1600" b="1" dirty="0" err="1"/>
              <a:t>pris</a:t>
            </a:r>
            <a:r>
              <a:rPr lang="en-IE" sz="1600" b="1" dirty="0"/>
              <a:t> pour </a:t>
            </a:r>
            <a:r>
              <a:rPr lang="en-IE" sz="1600" b="1" dirty="0" err="1"/>
              <a:t>atteindre</a:t>
            </a:r>
            <a:r>
              <a:rPr lang="en-IE" sz="1600" b="1" dirty="0"/>
              <a:t> un but)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656" y="836712"/>
            <a:ext cx="8192008" cy="511256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600" b="1" i="1" dirty="0"/>
              <a:t>Un </a:t>
            </a:r>
            <a:r>
              <a:rPr lang="en-IE" sz="1600" b="1" i="1" dirty="0" err="1"/>
              <a:t>dirigeant</a:t>
            </a:r>
            <a:r>
              <a:rPr lang="en-IE" sz="1600" b="1" i="1" dirty="0"/>
              <a:t> avec </a:t>
            </a:r>
            <a:r>
              <a:rPr lang="en-IE" sz="1600" b="1" i="1" dirty="0" err="1"/>
              <a:t>une</a:t>
            </a:r>
            <a:r>
              <a:rPr lang="en-IE" sz="1600" b="1" i="1" dirty="0"/>
              <a:t> </a:t>
            </a:r>
            <a:r>
              <a:rPr lang="en-IE" sz="1600" b="1" i="1" dirty="0" err="1"/>
              <a:t>autorité</a:t>
            </a:r>
            <a:r>
              <a:rPr lang="en-IE" sz="1600" b="1" i="1" dirty="0"/>
              <a:t> </a:t>
            </a:r>
            <a:r>
              <a:rPr lang="en-IE" sz="1600" b="1" i="1" dirty="0" err="1"/>
              <a:t>suffisante</a:t>
            </a:r>
            <a:r>
              <a:rPr lang="en-IE" sz="1600" b="1" i="1" dirty="0"/>
              <a:t> </a:t>
            </a:r>
            <a:r>
              <a:rPr lang="en-IE" sz="1600" dirty="0"/>
              <a:t>pour </a:t>
            </a:r>
            <a:r>
              <a:rPr lang="en-IE" sz="1600" dirty="0" err="1"/>
              <a:t>diriger</a:t>
            </a:r>
            <a:r>
              <a:rPr lang="en-IE" sz="1600" dirty="0"/>
              <a:t> le </a:t>
            </a:r>
            <a:r>
              <a:rPr lang="en-IE" sz="1600" dirty="0" err="1"/>
              <a:t>processus</a:t>
            </a:r>
            <a:r>
              <a:rPr lang="en-IE" sz="1600" dirty="0"/>
              <a:t> du PNA au </a:t>
            </a:r>
            <a:r>
              <a:rPr lang="en-IE" sz="1600" dirty="0" err="1"/>
              <a:t>niveau</a:t>
            </a:r>
            <a:r>
              <a:rPr lang="en-IE" sz="1600" dirty="0"/>
              <a:t> national et </a:t>
            </a:r>
            <a:r>
              <a:rPr lang="en-IE" sz="1600" b="1" dirty="0" err="1"/>
              <a:t>allouer</a:t>
            </a:r>
            <a:r>
              <a:rPr lang="en-IE" sz="1600" b="1" dirty="0"/>
              <a:t> les </a:t>
            </a:r>
            <a:r>
              <a:rPr lang="en-IE" sz="1600" b="1" dirty="0" err="1"/>
              <a:t>ressources</a:t>
            </a:r>
            <a:r>
              <a:rPr lang="en-IE" sz="1600" b="1" dirty="0"/>
              <a:t> à des </a:t>
            </a:r>
            <a:r>
              <a:rPr lang="en-IE" sz="1600" b="1" dirty="0" err="1"/>
              <a:t>acteurs</a:t>
            </a:r>
            <a:r>
              <a:rPr lang="en-IE" sz="1600" b="1" dirty="0"/>
              <a:t> </a:t>
            </a:r>
            <a:r>
              <a:rPr lang="en-IE" sz="1600" b="1" dirty="0" err="1"/>
              <a:t>pertinents</a:t>
            </a:r>
            <a:r>
              <a:rPr lang="en-IE" sz="1600" b="1" dirty="0"/>
              <a:t>, </a:t>
            </a:r>
            <a:r>
              <a:rPr lang="en-IE" sz="1600" b="1" dirty="0" err="1"/>
              <a:t>diriger</a:t>
            </a:r>
            <a:r>
              <a:rPr lang="en-IE" sz="1600" b="1" dirty="0"/>
              <a:t> les efforts de </a:t>
            </a:r>
            <a:r>
              <a:rPr lang="en-IE" sz="1600" b="1" dirty="0" err="1"/>
              <a:t>planification</a:t>
            </a:r>
            <a:r>
              <a:rPr lang="en-IE" sz="1600" b="1" dirty="0"/>
              <a:t> </a:t>
            </a:r>
            <a:r>
              <a:rPr lang="en-IE" sz="1600" dirty="0"/>
              <a:t>avec la participation de </a:t>
            </a:r>
            <a:r>
              <a:rPr lang="en-IE" sz="1600" dirty="0" err="1"/>
              <a:t>tous</a:t>
            </a:r>
            <a:r>
              <a:rPr lang="en-IE" sz="1600" dirty="0"/>
              <a:t> les </a:t>
            </a:r>
            <a:r>
              <a:rPr lang="en-IE" sz="1600" dirty="0" err="1"/>
              <a:t>ministères</a:t>
            </a:r>
            <a:r>
              <a:rPr lang="en-IE" sz="1600" dirty="0"/>
              <a:t> </a:t>
            </a:r>
            <a:r>
              <a:rPr lang="en-IE" sz="1600" dirty="0" err="1"/>
              <a:t>pertinents</a:t>
            </a:r>
            <a:r>
              <a:rPr lang="en-IE" sz="1600" dirty="0"/>
              <a:t> et </a:t>
            </a:r>
            <a:r>
              <a:rPr lang="en-IE" sz="1600" dirty="0" err="1"/>
              <a:t>autres</a:t>
            </a:r>
            <a:r>
              <a:rPr lang="en-IE" sz="1600" dirty="0"/>
              <a:t> </a:t>
            </a:r>
            <a:r>
              <a:rPr lang="en-IE" sz="1600" dirty="0" err="1"/>
              <a:t>acteurs</a:t>
            </a:r>
            <a:r>
              <a:rPr lang="en-IE" sz="1600" dirty="0"/>
              <a:t>, et </a:t>
            </a:r>
            <a:r>
              <a:rPr lang="en-IE" sz="1600" dirty="0" err="1"/>
              <a:t>faciliter</a:t>
            </a:r>
            <a:r>
              <a:rPr lang="en-IE" sz="1600" dirty="0"/>
              <a:t> le </a:t>
            </a:r>
            <a:r>
              <a:rPr lang="en-IE" sz="1600" dirty="0" err="1"/>
              <a:t>progrès</a:t>
            </a:r>
            <a:r>
              <a:rPr lang="en-IE" sz="1600" dirty="0"/>
              <a:t> pour le pays.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600" b="1" i="1" dirty="0"/>
              <a:t>Un plan à couches multiples </a:t>
            </a:r>
            <a:r>
              <a:rPr lang="en-IE" sz="1600" dirty="0"/>
              <a:t>qui </a:t>
            </a:r>
            <a:r>
              <a:rPr lang="en-IE" sz="1600" dirty="0" err="1"/>
              <a:t>inclut</a:t>
            </a:r>
            <a:r>
              <a:rPr lang="en-IE" sz="1600" dirty="0"/>
              <a:t> des </a:t>
            </a:r>
            <a:r>
              <a:rPr lang="en-IE" sz="1600" b="1" dirty="0" err="1"/>
              <a:t>objectifs</a:t>
            </a:r>
            <a:r>
              <a:rPr lang="en-IE" sz="1600" b="1" dirty="0"/>
              <a:t>, </a:t>
            </a:r>
            <a:r>
              <a:rPr lang="en-IE" sz="1600" b="1" dirty="0" err="1"/>
              <a:t>une</a:t>
            </a:r>
            <a:r>
              <a:rPr lang="en-IE" sz="1600" b="1" dirty="0"/>
              <a:t> </a:t>
            </a:r>
            <a:r>
              <a:rPr lang="en-IE" sz="1600" b="1" dirty="0" err="1"/>
              <a:t>déclaration</a:t>
            </a:r>
            <a:r>
              <a:rPr lang="en-IE" sz="1600" b="1" dirty="0"/>
              <a:t> </a:t>
            </a:r>
            <a:r>
              <a:rPr lang="en-IE" sz="1600" b="1" dirty="0" err="1"/>
              <a:t>ciblée</a:t>
            </a:r>
            <a:r>
              <a:rPr lang="en-IE" sz="1600" b="1" dirty="0"/>
              <a:t> des </a:t>
            </a:r>
            <a:r>
              <a:rPr lang="en-IE" sz="1600" b="1" dirty="0" err="1"/>
              <a:t>tâches</a:t>
            </a:r>
            <a:r>
              <a:rPr lang="en-IE" sz="1600" b="1" dirty="0"/>
              <a:t>, de la </a:t>
            </a:r>
            <a:r>
              <a:rPr lang="en-IE" sz="1600" b="1" dirty="0" err="1"/>
              <a:t>mise</a:t>
            </a:r>
            <a:r>
              <a:rPr lang="en-IE" sz="1600" b="1" dirty="0"/>
              <a:t> </a:t>
            </a:r>
            <a:r>
              <a:rPr lang="en-IE" sz="1600" b="1" dirty="0" err="1"/>
              <a:t>en</a:t>
            </a:r>
            <a:r>
              <a:rPr lang="en-IE" sz="1600" b="1" dirty="0"/>
              <a:t> oeuvre, de la </a:t>
            </a:r>
            <a:r>
              <a:rPr lang="en-IE" sz="1600" b="1" dirty="0" err="1"/>
              <a:t>recherche</a:t>
            </a:r>
            <a:r>
              <a:rPr lang="en-IE" sz="1600" b="1" dirty="0"/>
              <a:t> </a:t>
            </a:r>
            <a:r>
              <a:rPr lang="en-IE" sz="1600" b="1" dirty="0" err="1"/>
              <a:t>opérationnelle</a:t>
            </a:r>
            <a:r>
              <a:rPr lang="en-IE" sz="1600" b="1" dirty="0"/>
              <a:t> et des observations, des applications, et des </a:t>
            </a:r>
            <a:r>
              <a:rPr lang="en-IE" sz="1600" b="1" dirty="0" err="1"/>
              <a:t>intégrations</a:t>
            </a:r>
            <a:r>
              <a:rPr lang="en-IE" sz="1600" b="1" dirty="0"/>
              <a:t> </a:t>
            </a:r>
            <a:r>
              <a:rPr lang="en-IE" sz="1600" b="1" dirty="0" err="1"/>
              <a:t>systémiques</a:t>
            </a:r>
            <a:r>
              <a:rPr lang="en-IE" sz="1600" dirty="0"/>
              <a:t>, </a:t>
            </a:r>
            <a:r>
              <a:rPr lang="en-IE" sz="1600" dirty="0" err="1"/>
              <a:t>comme</a:t>
            </a:r>
            <a:r>
              <a:rPr lang="en-IE" sz="1600" dirty="0"/>
              <a:t> sous la </a:t>
            </a:r>
            <a:r>
              <a:rPr lang="en-IE" sz="1600" dirty="0" err="1"/>
              <a:t>forme</a:t>
            </a:r>
            <a:r>
              <a:rPr lang="en-IE" sz="1600" dirty="0"/>
              <a:t> </a:t>
            </a:r>
            <a:r>
              <a:rPr lang="en-IE" sz="1600" b="1" dirty="0" err="1"/>
              <a:t>d’une</a:t>
            </a:r>
            <a:r>
              <a:rPr lang="en-IE" sz="1600" b="1" dirty="0"/>
              <a:t> </a:t>
            </a:r>
            <a:r>
              <a:rPr lang="en-IE" sz="1600" b="1" dirty="0" err="1"/>
              <a:t>feuille</a:t>
            </a:r>
            <a:r>
              <a:rPr lang="en-IE" sz="1600" b="1" dirty="0"/>
              <a:t> de route</a:t>
            </a:r>
            <a:r>
              <a:rPr lang="en-IE" sz="16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600" dirty="0"/>
              <a:t>Un </a:t>
            </a:r>
            <a:r>
              <a:rPr lang="en-IE" sz="1600" b="1" i="1" dirty="0" err="1"/>
              <a:t>processus</a:t>
            </a:r>
            <a:r>
              <a:rPr lang="en-IE" sz="1600" b="1" i="1" dirty="0"/>
              <a:t> </a:t>
            </a:r>
            <a:r>
              <a:rPr lang="en-IE" sz="1600" b="1" i="1" dirty="0" err="1"/>
              <a:t>participatif</a:t>
            </a:r>
            <a:r>
              <a:rPr lang="en-IE" sz="1600" b="1" i="1" dirty="0"/>
              <a:t> </a:t>
            </a:r>
            <a:r>
              <a:rPr lang="en-IE" sz="1600" b="1" i="1" dirty="0" err="1"/>
              <a:t>fonctionnel</a:t>
            </a:r>
            <a:r>
              <a:rPr lang="en-IE" sz="1600" b="1" i="1" dirty="0"/>
              <a:t> </a:t>
            </a:r>
            <a:r>
              <a:rPr lang="en-IE" sz="1600" dirty="0" err="1"/>
              <a:t>en</a:t>
            </a:r>
            <a:r>
              <a:rPr lang="en-IE" sz="1600" dirty="0"/>
              <a:t> place </a:t>
            </a:r>
            <a:r>
              <a:rPr lang="en-IE" sz="1600" dirty="0" err="1"/>
              <a:t>impliquant</a:t>
            </a:r>
            <a:r>
              <a:rPr lang="en-IE" sz="1600" dirty="0"/>
              <a:t> </a:t>
            </a:r>
            <a:r>
              <a:rPr lang="en-IE" sz="1600" dirty="0" err="1"/>
              <a:t>tous</a:t>
            </a:r>
            <a:r>
              <a:rPr lang="en-IE" sz="1600" dirty="0"/>
              <a:t> les </a:t>
            </a:r>
            <a:r>
              <a:rPr lang="en-IE" sz="1600" dirty="0" err="1"/>
              <a:t>acteurs</a:t>
            </a:r>
            <a:r>
              <a:rPr lang="en-IE" sz="1600" dirty="0"/>
              <a:t> </a:t>
            </a:r>
            <a:r>
              <a:rPr lang="en-IE" sz="1600" dirty="0" err="1"/>
              <a:t>appropriés</a:t>
            </a:r>
            <a:r>
              <a:rPr lang="en-IE" sz="1600" dirty="0"/>
              <a:t> avec (a) </a:t>
            </a:r>
            <a:r>
              <a:rPr lang="en-IE" sz="1600" b="1" dirty="0"/>
              <a:t>des </a:t>
            </a:r>
            <a:r>
              <a:rPr lang="en-IE" sz="1600" b="1" dirty="0" err="1"/>
              <a:t>processus</a:t>
            </a:r>
            <a:r>
              <a:rPr lang="en-IE" sz="1600" b="1" dirty="0"/>
              <a:t> et </a:t>
            </a:r>
            <a:r>
              <a:rPr lang="en-IE" sz="1600" b="1" dirty="0" err="1"/>
              <a:t>calendriers</a:t>
            </a:r>
            <a:r>
              <a:rPr lang="en-IE" sz="1600" b="1" dirty="0"/>
              <a:t> sous-</a:t>
            </a:r>
            <a:r>
              <a:rPr lang="en-IE" sz="1600" b="1" dirty="0" err="1"/>
              <a:t>jacents</a:t>
            </a:r>
            <a:r>
              <a:rPr lang="en-IE" sz="1600" dirty="0"/>
              <a:t>, (b) </a:t>
            </a:r>
            <a:r>
              <a:rPr lang="en-IE" sz="1600" b="1" dirty="0" err="1"/>
              <a:t>évaluation</a:t>
            </a:r>
            <a:r>
              <a:rPr lang="en-IE" sz="1600" b="1" dirty="0"/>
              <a:t> des </a:t>
            </a:r>
            <a:r>
              <a:rPr lang="en-IE" sz="1600" b="1" dirty="0" err="1"/>
              <a:t>progrès</a:t>
            </a:r>
            <a:r>
              <a:rPr lang="en-IE" sz="1600" b="1" dirty="0"/>
              <a:t> </a:t>
            </a:r>
            <a:r>
              <a:rPr lang="en-IE" sz="1600" dirty="0"/>
              <a:t>par la </a:t>
            </a:r>
            <a:r>
              <a:rPr lang="en-IE" sz="1600" dirty="0" err="1"/>
              <a:t>réussite</a:t>
            </a:r>
            <a:r>
              <a:rPr lang="en-IE" sz="1600" dirty="0"/>
              <a:t> des </a:t>
            </a:r>
            <a:r>
              <a:rPr lang="en-IE" sz="1600" dirty="0" err="1"/>
              <a:t>objectifs</a:t>
            </a:r>
            <a:r>
              <a:rPr lang="en-IE" sz="1600" dirty="0"/>
              <a:t> du programme, et (c) </a:t>
            </a:r>
            <a:r>
              <a:rPr lang="en-IE" sz="1600" dirty="0" err="1"/>
              <a:t>une</a:t>
            </a:r>
            <a:r>
              <a:rPr lang="en-IE" sz="1600" dirty="0"/>
              <a:t> </a:t>
            </a:r>
            <a:r>
              <a:rPr lang="en-IE" sz="1600" dirty="0" err="1"/>
              <a:t>capacité</a:t>
            </a:r>
            <a:r>
              <a:rPr lang="en-IE" sz="1600" dirty="0"/>
              <a:t> à </a:t>
            </a:r>
            <a:r>
              <a:rPr lang="en-IE" sz="1600" b="1" dirty="0"/>
              <a:t>revoir le plan </a:t>
            </a:r>
            <a:r>
              <a:rPr lang="en-IE" sz="1600" dirty="0"/>
              <a:t>à la lumière des </a:t>
            </a:r>
            <a:r>
              <a:rPr lang="en-IE" sz="1600" dirty="0" err="1"/>
              <a:t>nouvelles</a:t>
            </a:r>
            <a:r>
              <a:rPr lang="en-IE" sz="1600" dirty="0"/>
              <a:t> </a:t>
            </a:r>
            <a:r>
              <a:rPr lang="en-IE" sz="1600" dirty="0" err="1"/>
              <a:t>avancées</a:t>
            </a:r>
            <a:r>
              <a:rPr lang="en-IE" sz="16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600" b="1" i="1" dirty="0" err="1"/>
              <a:t>Une</a:t>
            </a:r>
            <a:r>
              <a:rPr lang="en-IE" sz="1600" b="1" i="1" dirty="0"/>
              <a:t> </a:t>
            </a:r>
            <a:r>
              <a:rPr lang="en-IE" sz="1600" b="1" i="1" dirty="0" err="1"/>
              <a:t>stratégie</a:t>
            </a:r>
            <a:r>
              <a:rPr lang="en-IE" sz="1600" b="1" i="1" dirty="0"/>
              <a:t> pour fixer des </a:t>
            </a:r>
            <a:r>
              <a:rPr lang="en-IE" sz="1600" b="1" i="1" dirty="0" err="1"/>
              <a:t>priorités</a:t>
            </a:r>
            <a:r>
              <a:rPr lang="en-IE" sz="1600" b="1" i="1" dirty="0"/>
              <a:t> et </a:t>
            </a:r>
            <a:r>
              <a:rPr lang="en-IE" sz="1600" b="1" i="1" dirty="0" err="1"/>
              <a:t>allouer</a:t>
            </a:r>
            <a:r>
              <a:rPr lang="en-IE" sz="1600" b="1" i="1" dirty="0"/>
              <a:t> des </a:t>
            </a:r>
            <a:r>
              <a:rPr lang="en-IE" sz="1600" b="1" i="1" dirty="0" err="1"/>
              <a:t>ressources</a:t>
            </a:r>
            <a:r>
              <a:rPr lang="en-IE" sz="1600" b="1" i="1" dirty="0"/>
              <a:t> </a:t>
            </a:r>
            <a:r>
              <a:rPr lang="en-IE" sz="1600" dirty="0"/>
              <a:t>entre </a:t>
            </a:r>
            <a:r>
              <a:rPr lang="en-IE" sz="1600" dirty="0" err="1"/>
              <a:t>différents</a:t>
            </a:r>
            <a:r>
              <a:rPr lang="en-IE" sz="1600" dirty="0"/>
              <a:t> </a:t>
            </a:r>
            <a:r>
              <a:rPr lang="en-IE" sz="1600" dirty="0" err="1"/>
              <a:t>éléments</a:t>
            </a:r>
            <a:r>
              <a:rPr lang="en-IE" sz="1600" dirty="0"/>
              <a:t> du programme (</a:t>
            </a:r>
            <a:r>
              <a:rPr lang="en-IE" sz="1600" dirty="0" err="1"/>
              <a:t>en</a:t>
            </a:r>
            <a:r>
              <a:rPr lang="en-IE" sz="1600" dirty="0"/>
              <a:t> </a:t>
            </a:r>
            <a:r>
              <a:rPr lang="en-IE" sz="1600" dirty="0" err="1"/>
              <a:t>incluant</a:t>
            </a:r>
            <a:r>
              <a:rPr lang="en-IE" sz="1600" dirty="0"/>
              <a:t> </a:t>
            </a:r>
            <a:r>
              <a:rPr lang="en-IE" sz="1600" dirty="0" err="1"/>
              <a:t>ceux</a:t>
            </a:r>
            <a:r>
              <a:rPr lang="en-IE" sz="1600" dirty="0"/>
              <a:t> qui </a:t>
            </a:r>
            <a:r>
              <a:rPr lang="en-IE" sz="1600" dirty="0" err="1"/>
              <a:t>sont</a:t>
            </a:r>
            <a:r>
              <a:rPr lang="en-IE" sz="1600" dirty="0"/>
              <a:t> </a:t>
            </a:r>
            <a:r>
              <a:rPr lang="en-IE" sz="1600" dirty="0" err="1"/>
              <a:t>transversaux</a:t>
            </a:r>
            <a:r>
              <a:rPr lang="en-IE" sz="1600" dirty="0"/>
              <a:t> à </a:t>
            </a:r>
            <a:r>
              <a:rPr lang="en-IE" sz="1600" dirty="0" err="1"/>
              <a:t>plusieurs</a:t>
            </a:r>
            <a:r>
              <a:rPr lang="en-IE" sz="1600" dirty="0"/>
              <a:t> </a:t>
            </a:r>
            <a:r>
              <a:rPr lang="en-IE" sz="1600" dirty="0" err="1"/>
              <a:t>agences</a:t>
            </a:r>
            <a:r>
              <a:rPr lang="en-IE" sz="1600" dirty="0"/>
              <a:t>) et </a:t>
            </a:r>
            <a:r>
              <a:rPr lang="en-IE" sz="1600" dirty="0" err="1"/>
              <a:t>avancer</a:t>
            </a:r>
            <a:r>
              <a:rPr lang="en-IE" sz="1600" dirty="0"/>
              <a:t> des </a:t>
            </a:r>
            <a:r>
              <a:rPr lang="en-IE" sz="1600" dirty="0" err="1"/>
              <a:t>pistes</a:t>
            </a:r>
            <a:r>
              <a:rPr lang="en-IE" sz="1600" dirty="0"/>
              <a:t> de </a:t>
            </a:r>
            <a:r>
              <a:rPr lang="en-IE" sz="1600" b="1" dirty="0" err="1"/>
              <a:t>recherche</a:t>
            </a:r>
            <a:r>
              <a:rPr lang="en-IE" sz="1600" b="1" dirty="0"/>
              <a:t>, </a:t>
            </a:r>
            <a:r>
              <a:rPr lang="en-IE" sz="1600" b="1" dirty="0" err="1"/>
              <a:t>projets</a:t>
            </a:r>
            <a:r>
              <a:rPr lang="en-IE" sz="1600" b="1" dirty="0"/>
              <a:t> </a:t>
            </a:r>
            <a:r>
              <a:rPr lang="en-IE" sz="1600" b="1" dirty="0" err="1"/>
              <a:t>pilotes</a:t>
            </a:r>
            <a:r>
              <a:rPr lang="en-IE" sz="1600" b="1" dirty="0"/>
              <a:t> et </a:t>
            </a:r>
            <a:r>
              <a:rPr lang="en-IE" sz="1600" b="1" dirty="0" err="1"/>
              <a:t>mise</a:t>
            </a:r>
            <a:r>
              <a:rPr lang="en-IE" sz="1600" b="1" dirty="0"/>
              <a:t> </a:t>
            </a:r>
            <a:r>
              <a:rPr lang="en-IE" sz="1600" b="1" dirty="0" err="1"/>
              <a:t>en</a:t>
            </a:r>
            <a:r>
              <a:rPr lang="en-IE" sz="1600" b="1" dirty="0"/>
              <a:t> oeuvre </a:t>
            </a:r>
            <a:r>
              <a:rPr lang="en-IE" sz="1600" dirty="0" err="1"/>
              <a:t>prometteuses</a:t>
            </a:r>
            <a:r>
              <a:rPr lang="en-IE" sz="1600" dirty="0"/>
              <a:t>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600" b="1" dirty="0" err="1"/>
              <a:t>Procédures</a:t>
            </a:r>
            <a:r>
              <a:rPr lang="en-IE" sz="1600" b="1" dirty="0"/>
              <a:t> </a:t>
            </a:r>
            <a:r>
              <a:rPr lang="en-IE" sz="1600" b="1" dirty="0" err="1"/>
              <a:t>en</a:t>
            </a:r>
            <a:r>
              <a:rPr lang="en-IE" sz="1600" b="1" dirty="0"/>
              <a:t> place </a:t>
            </a:r>
            <a:r>
              <a:rPr lang="en-IE" sz="1600" dirty="0"/>
              <a:t>qui </a:t>
            </a:r>
            <a:r>
              <a:rPr lang="en-IE" sz="1600" dirty="0" err="1"/>
              <a:t>permettent</a:t>
            </a:r>
            <a:r>
              <a:rPr lang="en-IE" sz="1600" dirty="0"/>
              <a:t> </a:t>
            </a:r>
            <a:r>
              <a:rPr lang="en-IE" sz="1600" dirty="0" err="1"/>
              <a:t>ou</a:t>
            </a:r>
            <a:r>
              <a:rPr lang="en-IE" sz="1600" dirty="0"/>
              <a:t> </a:t>
            </a:r>
            <a:r>
              <a:rPr lang="en-IE" sz="1600" b="1" i="1" dirty="0" err="1"/>
              <a:t>facillitent</a:t>
            </a:r>
            <a:r>
              <a:rPr lang="en-IE" sz="1600" b="1" i="1" dirty="0"/>
              <a:t> </a:t>
            </a:r>
            <a:r>
              <a:rPr lang="en-IE" sz="1600" b="1" i="1" dirty="0" err="1"/>
              <a:t>l’usage</a:t>
            </a:r>
            <a:r>
              <a:rPr lang="en-IE" sz="1600" b="1" i="1" dirty="0"/>
              <a:t> </a:t>
            </a:r>
            <a:r>
              <a:rPr lang="en-IE" sz="1600" b="1" i="1" dirty="0" err="1"/>
              <a:t>ou</a:t>
            </a:r>
            <a:r>
              <a:rPr lang="en-IE" sz="1600" b="1" i="1" dirty="0"/>
              <a:t> la </a:t>
            </a:r>
            <a:r>
              <a:rPr lang="en-IE" sz="1600" b="1" i="1" dirty="0" err="1"/>
              <a:t>compréhension</a:t>
            </a:r>
            <a:r>
              <a:rPr lang="en-IE" sz="1600" b="1" i="1" dirty="0"/>
              <a:t> des </a:t>
            </a:r>
            <a:r>
              <a:rPr lang="en-IE" sz="1600" b="1" i="1" dirty="0" err="1"/>
              <a:t>résultats</a:t>
            </a:r>
            <a:r>
              <a:rPr lang="en-IE" sz="1600" b="1" i="1" dirty="0"/>
              <a:t> par </a:t>
            </a:r>
            <a:r>
              <a:rPr lang="en-IE" sz="1600" b="1" i="1" dirty="0" err="1"/>
              <a:t>d’autres</a:t>
            </a:r>
            <a:r>
              <a:rPr lang="en-IE" sz="1600" b="1" i="1" dirty="0"/>
              <a:t> </a:t>
            </a:r>
            <a:r>
              <a:rPr lang="en-IE" sz="1600" dirty="0" err="1"/>
              <a:t>dans</a:t>
            </a:r>
            <a:r>
              <a:rPr lang="en-IE" sz="1600" dirty="0"/>
              <a:t> le pays et aux </a:t>
            </a:r>
            <a:r>
              <a:rPr lang="en-IE" sz="1600" dirty="0" err="1"/>
              <a:t>niveaux</a:t>
            </a:r>
            <a:r>
              <a:rPr lang="en-IE" sz="1600" dirty="0"/>
              <a:t> </a:t>
            </a:r>
            <a:r>
              <a:rPr lang="en-IE" sz="1600" dirty="0" err="1"/>
              <a:t>régional</a:t>
            </a:r>
            <a:r>
              <a:rPr lang="en-IE" sz="1600" dirty="0"/>
              <a:t> et global (par ex. des </a:t>
            </a:r>
            <a:r>
              <a:rPr lang="en-IE" sz="1600" dirty="0" err="1"/>
              <a:t>chercheurs</a:t>
            </a:r>
            <a:r>
              <a:rPr lang="en-IE" sz="1600" dirty="0"/>
              <a:t> et des </a:t>
            </a:r>
            <a:r>
              <a:rPr lang="en-IE" sz="1600" dirty="0" err="1"/>
              <a:t>practiciens</a:t>
            </a:r>
            <a:r>
              <a:rPr lang="en-IE" sz="1600" dirty="0"/>
              <a:t> </a:t>
            </a:r>
            <a:r>
              <a:rPr lang="en-IE" sz="1600" dirty="0" err="1"/>
              <a:t>dans</a:t>
            </a:r>
            <a:r>
              <a:rPr lang="en-IE" sz="1600" dirty="0"/>
              <a:t> </a:t>
            </a:r>
            <a:r>
              <a:rPr lang="en-IE" sz="1600" dirty="0" err="1"/>
              <a:t>d’autres</a:t>
            </a:r>
            <a:r>
              <a:rPr lang="en-IE" sz="1600" dirty="0"/>
              <a:t> disciplines, </a:t>
            </a:r>
            <a:r>
              <a:rPr lang="en-IE" sz="1600" dirty="0" err="1"/>
              <a:t>utilisateurs</a:t>
            </a:r>
            <a:r>
              <a:rPr lang="en-IE" sz="1600" dirty="0"/>
              <a:t> </a:t>
            </a:r>
            <a:r>
              <a:rPr lang="en-IE" sz="1600" dirty="0" err="1"/>
              <a:t>opérationnels</a:t>
            </a:r>
            <a:r>
              <a:rPr lang="en-IE" sz="1600" dirty="0"/>
              <a:t>, </a:t>
            </a:r>
            <a:r>
              <a:rPr lang="en-IE" sz="1600" dirty="0" err="1"/>
              <a:t>décideurs</a:t>
            </a:r>
            <a:r>
              <a:rPr lang="en-IE" sz="1600" dirty="0"/>
              <a:t>) et </a:t>
            </a:r>
            <a:r>
              <a:rPr lang="en-IE" sz="1600" dirty="0" err="1"/>
              <a:t>promouvoir</a:t>
            </a:r>
            <a:r>
              <a:rPr lang="en-IE" sz="1600" dirty="0"/>
              <a:t> des </a:t>
            </a:r>
            <a:r>
              <a:rPr lang="en-IE" sz="1600" dirty="0" err="1"/>
              <a:t>partenariats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15736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2131</Words>
  <Application>Microsoft Office PowerPoint</Application>
  <PresentationFormat>On-screen Show (4:3)</PresentationFormat>
  <Paragraphs>123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Wingdings</vt:lpstr>
      <vt:lpstr>Office Theme</vt:lpstr>
      <vt:lpstr>UNFCCC_Master 70pt title</vt:lpstr>
      <vt:lpstr>PowerPoint Presentation</vt:lpstr>
      <vt:lpstr>Systèmes de suivi et d’évaluation (monitoring and evaluation, M&amp;E)</vt:lpstr>
      <vt:lpstr>Inter-dépendances entre les trois types de M&amp;E au niveau national </vt:lpstr>
      <vt:lpstr>Apercu de l’outil PEG M&amp;E</vt:lpstr>
      <vt:lpstr>Liste des Fonctions Essentielles du processus des PNA (LEG, 2015)</vt:lpstr>
      <vt:lpstr>PowerPoint Presentation</vt:lpstr>
      <vt:lpstr>5 types principaux de mesures/métriques</vt:lpstr>
      <vt:lpstr> Métriques générales pour le processus d’élaboration et de mise en oeuvre des PNA</vt:lpstr>
      <vt:lpstr>Métriques du processus (mesures d’un plan d’action pris pour atteindre un but)</vt:lpstr>
      <vt:lpstr>Métriques pour les apports (mesures des quantités tangibles introduites dans un processus pour atteindre un but)</vt:lpstr>
      <vt:lpstr>Métriques pour les réalisations (mesures des produits et services délivrés)</vt:lpstr>
      <vt:lpstr>Métriques pour les résultats</vt:lpstr>
      <vt:lpstr>Métriques pour l’impact</vt:lpstr>
      <vt:lpstr>Exemple utilisant la Fonction Essentielle 1 </vt:lpstr>
      <vt:lpstr>Métriques types pour la Fonction Essentielle 1</vt:lpstr>
      <vt:lpstr>L’application de l’Outil PEG M&amp;E</vt:lpstr>
      <vt:lpstr>Contact:  La Présidence Le Groupe d’experts des pays les moins avancés(LEG)  leghelp@unfccc.int</vt:lpstr>
    </vt:vector>
  </TitlesOfParts>
  <Company>UNFCCC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 Candelon</dc:creator>
  <cp:lastModifiedBy>Motsomi Maletjane</cp:lastModifiedBy>
  <cp:revision>38</cp:revision>
  <dcterms:created xsi:type="dcterms:W3CDTF">2017-09-11T12:27:05Z</dcterms:created>
  <dcterms:modified xsi:type="dcterms:W3CDTF">2017-09-25T12:44:24Z</dcterms:modified>
</cp:coreProperties>
</file>