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5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6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7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8.xml" ContentType="application/vnd.openxmlformats-officedocument.theme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51" r:id="rId2"/>
    <p:sldMasterId id="2147483652" r:id="rId3"/>
    <p:sldMasterId id="2147484073" r:id="rId4"/>
    <p:sldMasterId id="2147484091" r:id="rId5"/>
    <p:sldMasterId id="2147484103" r:id="rId6"/>
    <p:sldMasterId id="2147484109" r:id="rId7"/>
    <p:sldMasterId id="2147484121" r:id="rId8"/>
    <p:sldMasterId id="2147484134" r:id="rId9"/>
  </p:sldMasterIdLst>
  <p:notesMasterIdLst>
    <p:notesMasterId r:id="rId15"/>
  </p:notesMasterIdLst>
  <p:handoutMasterIdLst>
    <p:handoutMasterId r:id="rId16"/>
  </p:handoutMasterIdLst>
  <p:sldIdLst>
    <p:sldId id="762" r:id="rId10"/>
    <p:sldId id="814" r:id="rId11"/>
    <p:sldId id="815" r:id="rId12"/>
    <p:sldId id="816" r:id="rId13"/>
    <p:sldId id="817" r:id="rId14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4D4D4D"/>
    <a:srgbClr val="5F5F5F"/>
    <a:srgbClr val="777777"/>
    <a:srgbClr val="808080"/>
    <a:srgbClr val="1960AB"/>
    <a:srgbClr val="6C547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5461" autoAdjust="0"/>
  </p:normalViewPr>
  <p:slideViewPr>
    <p:cSldViewPr>
      <p:cViewPr varScale="1">
        <p:scale>
          <a:sx n="91" d="100"/>
          <a:sy n="91" d="100"/>
        </p:scale>
        <p:origin x="126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626" y="-10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1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Line 7"/>
          <p:cNvSpPr>
            <a:spLocks noChangeShapeType="1"/>
          </p:cNvSpPr>
          <p:nvPr/>
        </p:nvSpPr>
        <p:spPr bwMode="auto">
          <a:xfrm>
            <a:off x="497615" y="401841"/>
            <a:ext cx="6104071" cy="164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906" tIns="47453" rIns="94906" bIns="47453"/>
          <a:lstStyle/>
          <a:p>
            <a:endParaRPr lang="en-GB"/>
          </a:p>
        </p:txBody>
      </p:sp>
      <p:sp>
        <p:nvSpPr>
          <p:cNvPr id="27651" name="Line 10"/>
          <p:cNvSpPr>
            <a:spLocks noChangeShapeType="1"/>
          </p:cNvSpPr>
          <p:nvPr/>
        </p:nvSpPr>
        <p:spPr bwMode="auto">
          <a:xfrm>
            <a:off x="497615" y="9529343"/>
            <a:ext cx="6104071" cy="164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906" tIns="47453" rIns="94906" bIns="47453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9505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468" y="4863082"/>
            <a:ext cx="5208365" cy="4603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18" rIns="99040" bIns="495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6388" name="Line 19"/>
          <p:cNvSpPr>
            <a:spLocks noChangeShapeType="1"/>
          </p:cNvSpPr>
          <p:nvPr/>
        </p:nvSpPr>
        <p:spPr bwMode="auto">
          <a:xfrm>
            <a:off x="497615" y="401841"/>
            <a:ext cx="6104071" cy="164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906" tIns="47453" rIns="94906" bIns="47453"/>
          <a:lstStyle/>
          <a:p>
            <a:endParaRPr lang="en-GB"/>
          </a:p>
        </p:txBody>
      </p:sp>
      <p:sp>
        <p:nvSpPr>
          <p:cNvPr id="16389" name="Line 20"/>
          <p:cNvSpPr>
            <a:spLocks noChangeShapeType="1"/>
          </p:cNvSpPr>
          <p:nvPr/>
        </p:nvSpPr>
        <p:spPr bwMode="auto">
          <a:xfrm>
            <a:off x="497615" y="9529343"/>
            <a:ext cx="6104071" cy="164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906" tIns="47453" rIns="94906" bIns="47453"/>
          <a:lstStyle/>
          <a:p>
            <a:endParaRPr lang="en-GB"/>
          </a:p>
        </p:txBody>
      </p:sp>
      <p:sp>
        <p:nvSpPr>
          <p:cNvPr id="85013" name="Rectangle 2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90980" y="154175"/>
            <a:ext cx="6104071" cy="178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988600">
              <a:spcBef>
                <a:spcPct val="0"/>
              </a:spcBef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pic>
        <p:nvPicPr>
          <p:cNvPr id="16391" name="Picture 22" descr="unfccc_logos+tex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615" y="9642515"/>
            <a:ext cx="6102413" cy="592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672776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271463" indent="-271463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546100" indent="-27305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00100" indent="-252413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073150" indent="-271463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346200" indent="-271463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1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12497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11747" indent="-273749" defTabSz="912497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94997" indent="-218999" defTabSz="912497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32995" indent="-218999" defTabSz="912497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70993" indent="-218999" defTabSz="912497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408992" indent="-218999" defTabSz="912497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46990" indent="-218999" defTabSz="912497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84989" indent="-218999" defTabSz="912497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722987" indent="-218999" defTabSz="912497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100" dirty="0">
                <a:solidFill>
                  <a:prstClr val="black"/>
                </a:solidFill>
              </a:rPr>
              <a:t>Presentation title</a:t>
            </a: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1767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2950"/>
            <a:ext cx="4953000" cy="37163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359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8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9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9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4"/>
          <p:cNvSpPr>
            <a:spLocks noChangeArrowheads="1"/>
          </p:cNvSpPr>
          <p:nvPr/>
        </p:nvSpPr>
        <p:spPr bwMode="auto">
          <a:xfrm>
            <a:off x="0" y="1265241"/>
            <a:ext cx="9144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" name="Line 38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Line 39"/>
          <p:cNvSpPr>
            <a:spLocks noChangeShapeType="1"/>
          </p:cNvSpPr>
          <p:nvPr/>
        </p:nvSpPr>
        <p:spPr bwMode="auto">
          <a:xfrm>
            <a:off x="631825" y="6078542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7" name="Picture 40" descr="unfccc_schriftzug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309567"/>
            <a:ext cx="7866063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2" descr="unfccc-letter-es-e-header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00" name="Rectangle 28"/>
          <p:cNvSpPr>
            <a:spLocks noGrp="1" noChangeArrowheads="1"/>
          </p:cNvSpPr>
          <p:nvPr>
            <p:ph type="ctrTitle"/>
          </p:nvPr>
        </p:nvSpPr>
        <p:spPr>
          <a:xfrm>
            <a:off x="627065" y="2205038"/>
            <a:ext cx="7881937" cy="1204912"/>
          </a:xfrm>
        </p:spPr>
        <p:txBody>
          <a:bodyPr anchor="b"/>
          <a:lstStyle>
            <a:lvl1pPr>
              <a:lnSpc>
                <a:spcPts val="3600"/>
              </a:lnSpc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idx="1"/>
          </p:nvPr>
        </p:nvSpPr>
        <p:spPr>
          <a:xfrm>
            <a:off x="625477" y="3922717"/>
            <a:ext cx="7881938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9" name="Rectangle 36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273427" y="6505575"/>
            <a:ext cx="5230813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UNFCCC secretariat, programme</a:t>
            </a:r>
            <a:endParaRPr lang="de-DE"/>
          </a:p>
        </p:txBody>
      </p:sp>
      <p:sp>
        <p:nvSpPr>
          <p:cNvPr id="10" name="Rectangle 3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273427" y="6261100"/>
            <a:ext cx="5230813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Firstname Lastname, Job Title</a:t>
            </a:r>
          </a:p>
        </p:txBody>
      </p:sp>
    </p:spTree>
    <p:extLst>
      <p:ext uri="{BB962C8B-B14F-4D97-AF65-F5344CB8AC3E}">
        <p14:creationId xmlns:p14="http://schemas.microsoft.com/office/powerpoint/2010/main" val="3031525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031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7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2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155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389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799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2803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8757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0499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309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91569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8385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4561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58984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1992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7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2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8967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262063"/>
            <a:ext cx="9144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31825" y="6078542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8" name="Picture 13" descr="unfccc-letter-es-e-header"/>
          <p:cNvPicPr preferRelativeResize="0"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7065" y="2205038"/>
            <a:ext cx="7881937" cy="1439862"/>
          </a:xfrm>
        </p:spPr>
        <p:txBody>
          <a:bodyPr/>
          <a:lstStyle>
            <a:lvl1pPr>
              <a:lnSpc>
                <a:spcPts val="5600"/>
              </a:lnSpc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5477" y="3922717"/>
            <a:ext cx="7881938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273427" y="6505575"/>
            <a:ext cx="5230813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UNFCCC secretariat, programme</a:t>
            </a:r>
            <a:endParaRPr lang="de-DE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273427" y="6261100"/>
            <a:ext cx="5230813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Firstname Lastname, Job Title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625477" y="260648"/>
            <a:ext cx="733089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Convention-cadre sur</a:t>
            </a:r>
            <a:r>
              <a:rPr lang="en-US" baseline="0" dirty="0"/>
              <a:t> les </a:t>
            </a:r>
            <a:r>
              <a:rPr lang="en-US" baseline="0" dirty="0" err="1"/>
              <a:t>changements</a:t>
            </a:r>
            <a:r>
              <a:rPr lang="en-US" baseline="0" dirty="0"/>
              <a:t> </a:t>
            </a:r>
            <a:r>
              <a:rPr lang="en-US" baseline="0" dirty="0" err="1"/>
              <a:t>climatiques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4744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9519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14461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3712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039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2903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1070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07837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39866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35996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7383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7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2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9780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CF - PPT BG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9380" y="-47616"/>
            <a:ext cx="9302765" cy="6953232"/>
          </a:xfrm>
          <a:prstGeom prst="rect">
            <a:avLst/>
          </a:prstGeom>
        </p:spPr>
      </p:pic>
      <p:pic>
        <p:nvPicPr>
          <p:cNvPr id="3" name="Picture 2" descr="GCFblgrnLogoRGB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786" y="559834"/>
            <a:ext cx="2785974" cy="1970930"/>
          </a:xfrm>
          <a:prstGeom prst="rect">
            <a:avLst/>
          </a:prstGeom>
        </p:spPr>
      </p:pic>
      <p:sp>
        <p:nvSpPr>
          <p:cNvPr id="4" name="Subtitle 2"/>
          <p:cNvSpPr txBox="1">
            <a:spLocks/>
          </p:cNvSpPr>
          <p:nvPr userDrawn="1"/>
        </p:nvSpPr>
        <p:spPr>
          <a:xfrm>
            <a:off x="1777956" y="2909888"/>
            <a:ext cx="7126608" cy="672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lnSpc>
                <a:spcPct val="90000"/>
              </a:lnSpc>
              <a:spcAft>
                <a:spcPts val="0"/>
              </a:spcAft>
            </a:pPr>
            <a:r>
              <a:rPr lang="en-US" sz="3600" b="1" dirty="0">
                <a:solidFill>
                  <a:prstClr val="black"/>
                </a:solidFill>
                <a:cs typeface="Corbel"/>
              </a:rPr>
              <a:t>Title of </a:t>
            </a:r>
            <a:r>
              <a:rPr lang="en-US" sz="4000" b="1" dirty="0">
                <a:solidFill>
                  <a:prstClr val="black"/>
                </a:solidFill>
                <a:cs typeface="Corbel"/>
              </a:rPr>
              <a:t>Presentation</a:t>
            </a:r>
            <a:endParaRPr lang="en-US" sz="3600" b="1" i="1" dirty="0">
              <a:solidFill>
                <a:prstClr val="black"/>
              </a:solidFill>
              <a:cs typeface="Corbel"/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1772577" y="4445347"/>
            <a:ext cx="6653110" cy="160374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>
              <a:lnSpc>
                <a:spcPct val="80000"/>
              </a:lnSpc>
              <a:buFont typeface="Arial" pitchFamily="34" charset="0"/>
              <a:buNone/>
            </a:pPr>
            <a:r>
              <a:rPr lang="en-US" sz="2800" b="1" dirty="0">
                <a:solidFill>
                  <a:srgbClr val="246B52"/>
                </a:solidFill>
                <a:ea typeface="Corbel"/>
                <a:cs typeface="Corbel"/>
              </a:rPr>
              <a:t>Name of Presenter</a:t>
            </a:r>
          </a:p>
          <a:p>
            <a:pPr marL="0" indent="0" defTabSz="457200">
              <a:lnSpc>
                <a:spcPct val="80000"/>
              </a:lnSpc>
              <a:buFont typeface="Arial" pitchFamily="34" charset="0"/>
              <a:buNone/>
            </a:pPr>
            <a:endParaRPr lang="en-US" sz="2400" dirty="0">
              <a:solidFill>
                <a:srgbClr val="246B52"/>
              </a:solidFill>
              <a:ea typeface="Corbel"/>
              <a:cs typeface="Corbel"/>
            </a:endParaRPr>
          </a:p>
          <a:p>
            <a:pPr marL="0" indent="0" defTabSz="457200">
              <a:lnSpc>
                <a:spcPct val="80000"/>
              </a:lnSpc>
              <a:buFont typeface="Arial" pitchFamily="34" charset="0"/>
              <a:buNone/>
            </a:pPr>
            <a:r>
              <a:rPr lang="en-US" sz="2000" dirty="0">
                <a:solidFill>
                  <a:srgbClr val="246B52"/>
                </a:solidFill>
                <a:ea typeface="Corbel"/>
                <a:cs typeface="Corbel"/>
              </a:rPr>
              <a:t>Event Name</a:t>
            </a:r>
          </a:p>
          <a:p>
            <a:pPr marL="0" indent="0" defTabSz="457200">
              <a:lnSpc>
                <a:spcPct val="80000"/>
              </a:lnSpc>
              <a:buFont typeface="Arial" pitchFamily="34" charset="0"/>
              <a:buNone/>
            </a:pPr>
            <a:r>
              <a:rPr lang="en-US" sz="2000" dirty="0">
                <a:solidFill>
                  <a:srgbClr val="246B52"/>
                </a:solidFill>
                <a:ea typeface="Corbel"/>
                <a:cs typeface="Corbel"/>
              </a:rPr>
              <a:t>Month Year | Location</a:t>
            </a:r>
          </a:p>
        </p:txBody>
      </p:sp>
      <p:sp>
        <p:nvSpPr>
          <p:cNvPr id="6" name="Subtitle 2"/>
          <p:cNvSpPr txBox="1">
            <a:spLocks/>
          </p:cNvSpPr>
          <p:nvPr userDrawn="1"/>
        </p:nvSpPr>
        <p:spPr>
          <a:xfrm>
            <a:off x="1772575" y="2549331"/>
            <a:ext cx="7126608" cy="4025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lnSpc>
                <a:spcPct val="90000"/>
              </a:lnSpc>
              <a:spcAft>
                <a:spcPts val="0"/>
              </a:spcAft>
            </a:pPr>
            <a:r>
              <a:rPr lang="en-US" sz="2000" dirty="0">
                <a:solidFill>
                  <a:prstClr val="black"/>
                </a:solidFill>
                <a:cs typeface="Corbel"/>
              </a:rPr>
              <a:t>Subtitle/Agenda Item/Etc. (optional)</a:t>
            </a:r>
          </a:p>
          <a:p>
            <a:pPr algn="l" fontAlgn="auto">
              <a:lnSpc>
                <a:spcPct val="90000"/>
              </a:lnSpc>
              <a:spcAft>
                <a:spcPts val="0"/>
              </a:spcAft>
            </a:pPr>
            <a:endParaRPr lang="en-US" sz="2000" dirty="0">
              <a:solidFill>
                <a:prstClr val="black"/>
              </a:solidFill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5803452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463" y="725804"/>
            <a:ext cx="6643924" cy="566632"/>
          </a:xfrm>
          <a:prstGeom prst="rect">
            <a:avLst/>
          </a:prstGeom>
        </p:spPr>
        <p:txBody>
          <a:bodyPr vert="horz"/>
          <a:lstStyle>
            <a:lvl1pPr algn="r">
              <a:defRPr sz="4000" b="1" i="0">
                <a:latin typeface="Corbel"/>
                <a:cs typeface="Corbel"/>
              </a:defRPr>
            </a:lvl1pPr>
          </a:lstStyle>
          <a:p>
            <a:r>
              <a:rPr lang="en-CA" dirty="0"/>
              <a:t>Title of Slide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22325" y="2127250"/>
            <a:ext cx="7524750" cy="39449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>
                <a:latin typeface="Corbel"/>
                <a:cs typeface="Corbel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70318674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463" y="725804"/>
            <a:ext cx="6643924" cy="566632"/>
          </a:xfrm>
          <a:prstGeom prst="rect">
            <a:avLst/>
          </a:prstGeom>
        </p:spPr>
        <p:txBody>
          <a:bodyPr vert="horz"/>
          <a:lstStyle>
            <a:lvl1pPr algn="r">
              <a:defRPr sz="4000" b="1" i="0">
                <a:latin typeface="Corbel"/>
                <a:cs typeface="Corbel"/>
              </a:defRPr>
            </a:lvl1pPr>
          </a:lstStyle>
          <a:p>
            <a:r>
              <a:rPr lang="en-CA" dirty="0"/>
              <a:t>Title of Slide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22325" y="2127250"/>
            <a:ext cx="7524750" cy="3944938"/>
          </a:xfrm>
          <a:prstGeom prst="rect">
            <a:avLst/>
          </a:prstGeom>
        </p:spPr>
        <p:txBody>
          <a:bodyPr vert="horz"/>
          <a:lstStyle>
            <a:lvl1pPr marL="457200" indent="-457200">
              <a:buClr>
                <a:srgbClr val="24634F"/>
              </a:buClr>
              <a:buFont typeface="Arial"/>
              <a:buChar char="•"/>
              <a:defRPr sz="2800">
                <a:latin typeface="Corbel"/>
                <a:cs typeface="Corbel"/>
              </a:defRPr>
            </a:lvl1pPr>
          </a:lstStyle>
          <a:p>
            <a:pPr lvl="0"/>
            <a:r>
              <a:rPr lang="en-US" dirty="0"/>
              <a:t>Bulleted List</a:t>
            </a:r>
          </a:p>
        </p:txBody>
      </p:sp>
    </p:spTree>
    <p:extLst>
      <p:ext uri="{BB962C8B-B14F-4D97-AF65-F5344CB8AC3E}">
        <p14:creationId xmlns:p14="http://schemas.microsoft.com/office/powerpoint/2010/main" val="921085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463" y="725804"/>
            <a:ext cx="6643924" cy="566632"/>
          </a:xfrm>
          <a:prstGeom prst="rect">
            <a:avLst/>
          </a:prstGeom>
        </p:spPr>
        <p:txBody>
          <a:bodyPr vert="horz"/>
          <a:lstStyle>
            <a:lvl1pPr algn="r">
              <a:defRPr sz="4000" b="1" i="0">
                <a:latin typeface="Corbel"/>
                <a:cs typeface="Corbel"/>
              </a:defRPr>
            </a:lvl1pPr>
          </a:lstStyle>
          <a:p>
            <a:r>
              <a:rPr lang="en-CA" dirty="0"/>
              <a:t>Title of Slide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22325" y="2127250"/>
            <a:ext cx="7524750" cy="3944938"/>
          </a:xfrm>
          <a:prstGeom prst="rect">
            <a:avLst/>
          </a:prstGeom>
        </p:spPr>
        <p:txBody>
          <a:bodyPr vert="horz"/>
          <a:lstStyle>
            <a:lvl1pPr marL="514350" indent="-514350">
              <a:buClr>
                <a:srgbClr val="24634F"/>
              </a:buClr>
              <a:buFont typeface="+mj-lt"/>
              <a:buAutoNum type="arabicPeriod"/>
              <a:defRPr sz="2800">
                <a:latin typeface="Corbel"/>
                <a:cs typeface="Corbel"/>
              </a:defRPr>
            </a:lvl1pPr>
          </a:lstStyle>
          <a:p>
            <a:pPr lvl="0"/>
            <a:r>
              <a:rPr lang="en-US" dirty="0"/>
              <a:t>Numbered List</a:t>
            </a:r>
          </a:p>
        </p:txBody>
      </p:sp>
    </p:spTree>
    <p:extLst>
      <p:ext uri="{BB962C8B-B14F-4D97-AF65-F5344CB8AC3E}">
        <p14:creationId xmlns:p14="http://schemas.microsoft.com/office/powerpoint/2010/main" val="40764745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463" y="725804"/>
            <a:ext cx="6643924" cy="566632"/>
          </a:xfrm>
          <a:prstGeom prst="rect">
            <a:avLst/>
          </a:prstGeom>
        </p:spPr>
        <p:txBody>
          <a:bodyPr vert="horz"/>
          <a:lstStyle>
            <a:lvl1pPr algn="r">
              <a:defRPr sz="4000" b="1" i="0">
                <a:latin typeface="Corbel"/>
                <a:cs typeface="Corbel"/>
              </a:defRPr>
            </a:lvl1pPr>
          </a:lstStyle>
          <a:p>
            <a:r>
              <a:rPr lang="en-CA" dirty="0"/>
              <a:t>Title of Slide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2127251"/>
            <a:ext cx="9144000" cy="4730749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>
                <a:latin typeface="Corbel"/>
                <a:cs typeface="Corbel"/>
              </a:defRPr>
            </a:lvl1pPr>
          </a:lstStyle>
          <a:p>
            <a:r>
              <a:rPr lang="en-US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1115391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2353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20796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CF - PPT BG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9380" y="-47616"/>
            <a:ext cx="9302765" cy="6953232"/>
          </a:xfrm>
          <a:prstGeom prst="rect">
            <a:avLst/>
          </a:prstGeom>
        </p:spPr>
      </p:pic>
      <p:pic>
        <p:nvPicPr>
          <p:cNvPr id="6" name="Picture 5" descr="GCFblgrnLogoRGB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06986" y="2652713"/>
            <a:ext cx="2785974" cy="1970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503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262063"/>
            <a:ext cx="9144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31825" y="6078542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7" name="Picture 11" descr="unfccc_schriftzug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309567"/>
            <a:ext cx="7866063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unfccc-letter-es-e-header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7065" y="2205038"/>
            <a:ext cx="7881937" cy="1439862"/>
          </a:xfrm>
        </p:spPr>
        <p:txBody>
          <a:bodyPr/>
          <a:lstStyle>
            <a:lvl1pPr>
              <a:lnSpc>
                <a:spcPts val="5600"/>
              </a:lnSpc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5477" y="3922717"/>
            <a:ext cx="7881938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273427" y="6505575"/>
            <a:ext cx="5230813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UNFCCC secretariat, programme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0" name="Rectangle 8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273427" y="6261100"/>
            <a:ext cx="5230813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>
                <a:latin typeface="Arial" charset="0"/>
              </a:defRPr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Firstname Lastname, Job Title</a:t>
            </a:r>
          </a:p>
        </p:txBody>
      </p:sp>
    </p:spTree>
    <p:extLst>
      <p:ext uri="{BB962C8B-B14F-4D97-AF65-F5344CB8AC3E}">
        <p14:creationId xmlns:p14="http://schemas.microsoft.com/office/powerpoint/2010/main" val="53802361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24862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273164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17304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73256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93716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335491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359292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74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2465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70447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7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2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09847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1143000"/>
          </a:xfrm>
        </p:spPr>
        <p:txBody>
          <a:bodyPr/>
          <a:lstStyle>
            <a:lvl1pPr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2" name="Group 9"/>
          <p:cNvGrpSpPr/>
          <p:nvPr userDrawn="1"/>
        </p:nvGrpSpPr>
        <p:grpSpPr>
          <a:xfrm>
            <a:off x="0" y="0"/>
            <a:ext cx="9144000" cy="1248156"/>
            <a:chOff x="0" y="152400"/>
            <a:chExt cx="9144000" cy="1248156"/>
          </a:xfrm>
        </p:grpSpPr>
        <p:pic>
          <p:nvPicPr>
            <p:cNvPr id="6" name="Picture 5" descr="GEF-20-PPT-BG-blank.pn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0" y="152400"/>
              <a:ext cx="9144000" cy="1246632"/>
            </a:xfrm>
            <a:prstGeom prst="rect">
              <a:avLst/>
            </a:prstGeom>
            <a:effectLst>
              <a:reflection blurRad="6350" stA="50000" endA="300" endPos="38500" dist="50800" dir="5400000" sy="-100000" algn="bl" rotWithShape="0"/>
            </a:effectLst>
          </p:spPr>
        </p:pic>
        <p:pic>
          <p:nvPicPr>
            <p:cNvPr id="7" name="Picture 6" descr="GEF-PPT-BG.pn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0" y="152400"/>
              <a:ext cx="9144000" cy="12481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604936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86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 descr="GEF-PPT-B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609844"/>
            <a:ext cx="9144000" cy="1248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0491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2612627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8382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9367754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 txBox="1">
            <a:spLocks/>
          </p:cNvSpPr>
          <p:nvPr/>
        </p:nvSpPr>
        <p:spPr>
          <a:xfrm>
            <a:off x="685800" y="38100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1F497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Questions?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228600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1F497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solidFill>
                  <a:srgbClr val="00642D"/>
                </a:solidFill>
                <a:ea typeface="+mn-ea"/>
                <a:cs typeface="+mn-cs"/>
              </a:rPr>
              <a:t>Thank you for your attention</a:t>
            </a:r>
          </a:p>
        </p:txBody>
      </p:sp>
    </p:spTree>
    <p:extLst>
      <p:ext uri="{BB962C8B-B14F-4D97-AF65-F5344CB8AC3E}">
        <p14:creationId xmlns:p14="http://schemas.microsoft.com/office/powerpoint/2010/main" val="53324552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262063"/>
            <a:ext cx="9144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pic>
        <p:nvPicPr>
          <p:cNvPr id="7" name="Picture 11" descr="unfccc_schriftzug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309563"/>
            <a:ext cx="7866063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unfccc-letter-es-e-header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7063" y="2205038"/>
            <a:ext cx="7881937" cy="1439862"/>
          </a:xfrm>
        </p:spPr>
        <p:txBody>
          <a:bodyPr/>
          <a:lstStyle>
            <a:lvl1pPr>
              <a:lnSpc>
                <a:spcPts val="5600"/>
              </a:lnSpc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5475" y="3922713"/>
            <a:ext cx="7881938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273425" y="6505575"/>
            <a:ext cx="5230813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UNFCCC secretariat, programme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10" name="Rectangle 8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273425" y="6261100"/>
            <a:ext cx="5230813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>
                <a:latin typeface="Arial" charset="0"/>
              </a:defRPr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Firstname Lastname, Job Title</a:t>
            </a:r>
          </a:p>
        </p:txBody>
      </p:sp>
    </p:spTree>
    <p:extLst>
      <p:ext uri="{BB962C8B-B14F-4D97-AF65-F5344CB8AC3E}">
        <p14:creationId xmlns:p14="http://schemas.microsoft.com/office/powerpoint/2010/main" val="58098459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46631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5640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20557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49027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8264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81288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08221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030131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965419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99380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5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6837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CF - PPT BG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9382" y="-47616"/>
            <a:ext cx="9302765" cy="6953232"/>
          </a:xfrm>
          <a:prstGeom prst="rect">
            <a:avLst/>
          </a:prstGeom>
        </p:spPr>
      </p:pic>
      <p:pic>
        <p:nvPicPr>
          <p:cNvPr id="3" name="Picture 2" descr="GCFblgrnLogoRGB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786" y="559834"/>
            <a:ext cx="2785974" cy="1970930"/>
          </a:xfrm>
          <a:prstGeom prst="rect">
            <a:avLst/>
          </a:prstGeom>
        </p:spPr>
      </p:pic>
      <p:sp>
        <p:nvSpPr>
          <p:cNvPr id="4" name="Subtitle 2"/>
          <p:cNvSpPr txBox="1">
            <a:spLocks/>
          </p:cNvSpPr>
          <p:nvPr userDrawn="1"/>
        </p:nvSpPr>
        <p:spPr>
          <a:xfrm>
            <a:off x="1777956" y="2909888"/>
            <a:ext cx="7126608" cy="672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Corbel"/>
              </a:rPr>
              <a:t>Title of 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Corbel"/>
              </a:rPr>
              <a:t>Presentation</a:t>
            </a:r>
            <a:endParaRPr kumimoji="0" lang="en-US" sz="36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/>
              <a:ea typeface="+mn-ea"/>
              <a:cs typeface="Corbel"/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1772575" y="4445343"/>
            <a:ext cx="6653110" cy="160374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46B52"/>
                </a:solidFill>
                <a:effectLst/>
                <a:uLnTx/>
                <a:uFillTx/>
                <a:latin typeface="Corbel"/>
                <a:ea typeface="Corbel"/>
                <a:cs typeface="Corbel"/>
              </a:rPr>
              <a:t>Name of Presenter</a:t>
            </a:r>
          </a:p>
          <a:p>
            <a:pPr marL="0" marR="0" lvl="0" indent="0" algn="l" defTabSz="4572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246B52"/>
              </a:solidFill>
              <a:effectLst/>
              <a:uLnTx/>
              <a:uFillTx/>
              <a:latin typeface="Corbel"/>
              <a:ea typeface="Corbel"/>
              <a:cs typeface="Corbel"/>
            </a:endParaRPr>
          </a:p>
          <a:p>
            <a:pPr marL="0" marR="0" lvl="0" indent="0" algn="l" defTabSz="4572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46B52"/>
                </a:solidFill>
                <a:effectLst/>
                <a:uLnTx/>
                <a:uFillTx/>
                <a:latin typeface="Corbel"/>
                <a:ea typeface="Corbel"/>
                <a:cs typeface="Corbel"/>
              </a:rPr>
              <a:t>Event Name</a:t>
            </a:r>
          </a:p>
          <a:p>
            <a:pPr marL="0" marR="0" lvl="0" indent="0" algn="l" defTabSz="4572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46B52"/>
                </a:solidFill>
                <a:effectLst/>
                <a:uLnTx/>
                <a:uFillTx/>
                <a:latin typeface="Corbel"/>
                <a:ea typeface="Corbel"/>
                <a:cs typeface="Corbel"/>
              </a:rPr>
              <a:t>Month Year | Location</a:t>
            </a:r>
          </a:p>
        </p:txBody>
      </p:sp>
      <p:sp>
        <p:nvSpPr>
          <p:cNvPr id="6" name="Subtitle 2"/>
          <p:cNvSpPr txBox="1">
            <a:spLocks/>
          </p:cNvSpPr>
          <p:nvPr userDrawn="1"/>
        </p:nvSpPr>
        <p:spPr>
          <a:xfrm>
            <a:off x="1772575" y="2549331"/>
            <a:ext cx="7126608" cy="4025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Corbel"/>
              </a:rPr>
              <a:t>Subtitle/Agenda Item/Etc. (optional)</a:t>
            </a:r>
          </a:p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/>
              <a:ea typeface="+mn-ea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71975867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463" y="725804"/>
            <a:ext cx="6643924" cy="566632"/>
          </a:xfrm>
          <a:prstGeom prst="rect">
            <a:avLst/>
          </a:prstGeom>
        </p:spPr>
        <p:txBody>
          <a:bodyPr vert="horz"/>
          <a:lstStyle>
            <a:lvl1pPr algn="r">
              <a:defRPr sz="4000" b="1" i="0">
                <a:latin typeface="Corbel"/>
                <a:cs typeface="Corbel"/>
              </a:defRPr>
            </a:lvl1pPr>
          </a:lstStyle>
          <a:p>
            <a:r>
              <a:rPr lang="en-CA" dirty="0"/>
              <a:t>Title of Slide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22325" y="2127250"/>
            <a:ext cx="7524750" cy="39449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>
                <a:latin typeface="Corbel"/>
                <a:cs typeface="Corbel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2128825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883166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463" y="725804"/>
            <a:ext cx="6643924" cy="566632"/>
          </a:xfrm>
          <a:prstGeom prst="rect">
            <a:avLst/>
          </a:prstGeom>
        </p:spPr>
        <p:txBody>
          <a:bodyPr vert="horz"/>
          <a:lstStyle>
            <a:lvl1pPr algn="r">
              <a:defRPr sz="4000" b="1" i="0">
                <a:latin typeface="Corbel"/>
                <a:cs typeface="Corbel"/>
              </a:defRPr>
            </a:lvl1pPr>
          </a:lstStyle>
          <a:p>
            <a:r>
              <a:rPr lang="en-CA" dirty="0"/>
              <a:t>Title of Slide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22325" y="2127250"/>
            <a:ext cx="7524750" cy="3944938"/>
          </a:xfrm>
          <a:prstGeom prst="rect">
            <a:avLst/>
          </a:prstGeom>
        </p:spPr>
        <p:txBody>
          <a:bodyPr vert="horz"/>
          <a:lstStyle>
            <a:lvl1pPr marL="457200" indent="-457200">
              <a:buClr>
                <a:srgbClr val="24634F"/>
              </a:buClr>
              <a:buFont typeface="Arial"/>
              <a:buChar char="•"/>
              <a:defRPr sz="2800">
                <a:latin typeface="Corbel"/>
                <a:cs typeface="Corbel"/>
              </a:defRPr>
            </a:lvl1pPr>
          </a:lstStyle>
          <a:p>
            <a:pPr lvl="0"/>
            <a:r>
              <a:rPr lang="en-US" dirty="0"/>
              <a:t>Bulleted List</a:t>
            </a:r>
          </a:p>
        </p:txBody>
      </p:sp>
    </p:spTree>
    <p:extLst>
      <p:ext uri="{BB962C8B-B14F-4D97-AF65-F5344CB8AC3E}">
        <p14:creationId xmlns:p14="http://schemas.microsoft.com/office/powerpoint/2010/main" val="140223569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463" y="725804"/>
            <a:ext cx="6643924" cy="566632"/>
          </a:xfrm>
          <a:prstGeom prst="rect">
            <a:avLst/>
          </a:prstGeom>
        </p:spPr>
        <p:txBody>
          <a:bodyPr vert="horz"/>
          <a:lstStyle>
            <a:lvl1pPr algn="r">
              <a:defRPr sz="4000" b="1" i="0">
                <a:latin typeface="Corbel"/>
                <a:cs typeface="Corbel"/>
              </a:defRPr>
            </a:lvl1pPr>
          </a:lstStyle>
          <a:p>
            <a:r>
              <a:rPr lang="en-CA" dirty="0"/>
              <a:t>Title of Slide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22325" y="2127250"/>
            <a:ext cx="7524750" cy="3944938"/>
          </a:xfrm>
          <a:prstGeom prst="rect">
            <a:avLst/>
          </a:prstGeom>
        </p:spPr>
        <p:txBody>
          <a:bodyPr vert="horz"/>
          <a:lstStyle>
            <a:lvl1pPr marL="514350" indent="-514350">
              <a:buClr>
                <a:srgbClr val="24634F"/>
              </a:buClr>
              <a:buFont typeface="+mj-lt"/>
              <a:buAutoNum type="arabicPeriod"/>
              <a:defRPr sz="2800">
                <a:latin typeface="Corbel"/>
                <a:cs typeface="Corbel"/>
              </a:defRPr>
            </a:lvl1pPr>
          </a:lstStyle>
          <a:p>
            <a:pPr lvl="0"/>
            <a:r>
              <a:rPr lang="en-US" dirty="0"/>
              <a:t>Numbered List</a:t>
            </a:r>
          </a:p>
        </p:txBody>
      </p:sp>
    </p:spTree>
    <p:extLst>
      <p:ext uri="{BB962C8B-B14F-4D97-AF65-F5344CB8AC3E}">
        <p14:creationId xmlns:p14="http://schemas.microsoft.com/office/powerpoint/2010/main" val="92264610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463" y="725804"/>
            <a:ext cx="6643924" cy="566632"/>
          </a:xfrm>
          <a:prstGeom prst="rect">
            <a:avLst/>
          </a:prstGeom>
        </p:spPr>
        <p:txBody>
          <a:bodyPr vert="horz"/>
          <a:lstStyle>
            <a:lvl1pPr algn="r">
              <a:defRPr sz="4000" b="1" i="0">
                <a:latin typeface="Corbel"/>
                <a:cs typeface="Corbel"/>
              </a:defRPr>
            </a:lvl1pPr>
          </a:lstStyle>
          <a:p>
            <a:r>
              <a:rPr lang="en-CA" dirty="0"/>
              <a:t>Title of Slide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2127250"/>
            <a:ext cx="9144000" cy="4730749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>
                <a:latin typeface="Corbel"/>
                <a:cs typeface="Corbel"/>
              </a:defRPr>
            </a:lvl1pPr>
          </a:lstStyle>
          <a:p>
            <a:r>
              <a:rPr lang="en-US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318835358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113289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CF - PPT BG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9382" y="-47616"/>
            <a:ext cx="9302765" cy="6953232"/>
          </a:xfrm>
          <a:prstGeom prst="rect">
            <a:avLst/>
          </a:prstGeom>
        </p:spPr>
      </p:pic>
      <p:pic>
        <p:nvPicPr>
          <p:cNvPr id="6" name="Picture 5" descr="GCFblgrnLogoRGB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06986" y="2652713"/>
            <a:ext cx="2785974" cy="1970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79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1140088" y="1558572"/>
            <a:ext cx="677819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Corbel"/>
                <a:cs typeface="Corbel"/>
              </a:defRPr>
            </a:lvl1pPr>
          </a:lstStyle>
          <a:p>
            <a:pPr>
              <a:lnSpc>
                <a:spcPct val="90000"/>
              </a:lnSpc>
            </a:pPr>
            <a:r>
              <a:rPr lang="en-US" sz="3600" dirty="0">
                <a:solidFill>
                  <a:schemeClr val="tx1"/>
                </a:solidFill>
                <a:cs typeface="Calibri"/>
              </a:rPr>
              <a:t> STABILIZING THE BIOSPHERE</a:t>
            </a:r>
            <a:endParaRPr lang="en-US" sz="3600" dirty="0">
              <a:solidFill>
                <a:schemeClr val="tx1"/>
              </a:solidFill>
              <a:latin typeface="+mj-lt"/>
              <a:cs typeface="Calibri"/>
            </a:endParaRPr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1140088" y="2705925"/>
            <a:ext cx="6778191" cy="342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Corbel"/>
                <a:cs typeface="Corbel"/>
              </a:defRPr>
            </a:lvl1pPr>
          </a:lstStyle>
          <a:p>
            <a:pPr marL="53975" indent="0"/>
            <a:r>
              <a:rPr lang="en-US" sz="2800" dirty="0">
                <a:latin typeface="Calibri Light"/>
                <a:cs typeface="Calibri Light"/>
              </a:rPr>
              <a:t> This is a typical text slide with upper and lower case text and no images</a:t>
            </a:r>
          </a:p>
          <a:p>
            <a:pPr marL="53975" indent="0"/>
            <a:r>
              <a:rPr lang="en-US" sz="2800" dirty="0">
                <a:latin typeface="Calibri Light"/>
                <a:cs typeface="Calibri Light"/>
              </a:rPr>
              <a:t> Written in Calibri Light, 20-28 pt. size, depending on text volume</a:t>
            </a:r>
          </a:p>
          <a:p>
            <a:pPr marL="53975" indent="0"/>
            <a:r>
              <a:rPr lang="en-US" sz="2800" dirty="0">
                <a:latin typeface="Calibri Light"/>
                <a:cs typeface="Calibri Light"/>
              </a:rPr>
              <a:t> Show a maximum of five bullet points per page</a:t>
            </a:r>
          </a:p>
        </p:txBody>
      </p:sp>
    </p:spTree>
    <p:extLst>
      <p:ext uri="{BB962C8B-B14F-4D97-AF65-F5344CB8AC3E}">
        <p14:creationId xmlns:p14="http://schemas.microsoft.com/office/powerpoint/2010/main" val="286943183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CF - PPT BG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9382" y="-47616"/>
            <a:ext cx="9302765" cy="6953232"/>
          </a:xfrm>
          <a:prstGeom prst="rect">
            <a:avLst/>
          </a:prstGeom>
        </p:spPr>
      </p:pic>
      <p:pic>
        <p:nvPicPr>
          <p:cNvPr id="3" name="Picture 2" descr="GCFblgrnLogoRGB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786" y="559834"/>
            <a:ext cx="2785974" cy="1970930"/>
          </a:xfrm>
          <a:prstGeom prst="rect">
            <a:avLst/>
          </a:prstGeom>
        </p:spPr>
      </p:pic>
      <p:sp>
        <p:nvSpPr>
          <p:cNvPr id="4" name="Subtitle 2"/>
          <p:cNvSpPr txBox="1">
            <a:spLocks/>
          </p:cNvSpPr>
          <p:nvPr userDrawn="1"/>
        </p:nvSpPr>
        <p:spPr>
          <a:xfrm>
            <a:off x="1777956" y="2909888"/>
            <a:ext cx="7126608" cy="672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n-US" sz="3600" b="1" dirty="0">
                <a:solidFill>
                  <a:prstClr val="black"/>
                </a:solidFill>
                <a:latin typeface="Corbel"/>
                <a:cs typeface="Corbel"/>
              </a:rPr>
              <a:t>Title of </a:t>
            </a:r>
            <a:r>
              <a:rPr lang="en-US" sz="4000" b="1" dirty="0">
                <a:solidFill>
                  <a:prstClr val="black"/>
                </a:solidFill>
                <a:latin typeface="Corbel"/>
                <a:cs typeface="Corbel"/>
              </a:rPr>
              <a:t>Presentation</a:t>
            </a:r>
            <a:endParaRPr lang="en-US" sz="3600" b="1" i="1" dirty="0">
              <a:solidFill>
                <a:prstClr val="black"/>
              </a:solidFill>
              <a:latin typeface="Corbel"/>
              <a:cs typeface="Corbel"/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1772575" y="4445343"/>
            <a:ext cx="6653110" cy="160374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800" b="1" dirty="0">
                <a:solidFill>
                  <a:srgbClr val="246B52"/>
                </a:solidFill>
                <a:latin typeface="Corbel"/>
                <a:ea typeface="Corbel"/>
                <a:cs typeface="Corbel"/>
              </a:rPr>
              <a:t>Name of Presenter</a:t>
            </a:r>
          </a:p>
          <a:p>
            <a:pPr marL="0" indent="0">
              <a:lnSpc>
                <a:spcPct val="80000"/>
              </a:lnSpc>
              <a:buNone/>
            </a:pPr>
            <a:endParaRPr lang="en-US" sz="2400" dirty="0">
              <a:solidFill>
                <a:srgbClr val="246B52"/>
              </a:solidFill>
              <a:latin typeface="Corbel"/>
              <a:ea typeface="Corbel"/>
              <a:cs typeface="Corbel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solidFill>
                  <a:srgbClr val="246B52"/>
                </a:solidFill>
                <a:latin typeface="Corbel"/>
                <a:ea typeface="Corbel"/>
                <a:cs typeface="Corbel"/>
              </a:rPr>
              <a:t>Event Name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solidFill>
                  <a:srgbClr val="246B52"/>
                </a:solidFill>
                <a:latin typeface="Corbel"/>
                <a:ea typeface="Corbel"/>
                <a:cs typeface="Corbel"/>
              </a:rPr>
              <a:t>Month Year | Location</a:t>
            </a:r>
          </a:p>
        </p:txBody>
      </p:sp>
      <p:sp>
        <p:nvSpPr>
          <p:cNvPr id="6" name="Subtitle 2"/>
          <p:cNvSpPr txBox="1">
            <a:spLocks/>
          </p:cNvSpPr>
          <p:nvPr userDrawn="1"/>
        </p:nvSpPr>
        <p:spPr>
          <a:xfrm>
            <a:off x="1772575" y="2549331"/>
            <a:ext cx="7126608" cy="4025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n-US" sz="2000" dirty="0">
                <a:solidFill>
                  <a:prstClr val="black"/>
                </a:solidFill>
                <a:latin typeface="Corbel"/>
                <a:cs typeface="Corbel"/>
              </a:rPr>
              <a:t>Subtitle/Agenda Item/Etc. (optional)</a:t>
            </a:r>
          </a:p>
          <a:p>
            <a:pPr algn="l">
              <a:lnSpc>
                <a:spcPct val="90000"/>
              </a:lnSpc>
            </a:pPr>
            <a:endParaRPr lang="en-US" sz="2000" dirty="0">
              <a:solidFill>
                <a:prstClr val="black"/>
              </a:solidFill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5207152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463" y="725804"/>
            <a:ext cx="6643924" cy="566632"/>
          </a:xfrm>
          <a:prstGeom prst="rect">
            <a:avLst/>
          </a:prstGeom>
        </p:spPr>
        <p:txBody>
          <a:bodyPr vert="horz"/>
          <a:lstStyle>
            <a:lvl1pPr algn="r">
              <a:defRPr sz="4000" b="1" i="0">
                <a:latin typeface="Corbel"/>
                <a:cs typeface="Corbel"/>
              </a:defRPr>
            </a:lvl1pPr>
          </a:lstStyle>
          <a:p>
            <a:r>
              <a:rPr lang="en-CA" dirty="0"/>
              <a:t>Title of Slide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22325" y="2127250"/>
            <a:ext cx="7524750" cy="39449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>
                <a:latin typeface="Corbel"/>
                <a:cs typeface="Corbel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07946936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463" y="725804"/>
            <a:ext cx="6643924" cy="566632"/>
          </a:xfrm>
          <a:prstGeom prst="rect">
            <a:avLst/>
          </a:prstGeom>
        </p:spPr>
        <p:txBody>
          <a:bodyPr vert="horz"/>
          <a:lstStyle>
            <a:lvl1pPr algn="r">
              <a:defRPr sz="4000" b="1" i="0">
                <a:latin typeface="Corbel"/>
                <a:cs typeface="Corbel"/>
              </a:defRPr>
            </a:lvl1pPr>
          </a:lstStyle>
          <a:p>
            <a:r>
              <a:rPr lang="en-CA" dirty="0"/>
              <a:t>Title of Slide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22325" y="2127250"/>
            <a:ext cx="7524750" cy="3944938"/>
          </a:xfrm>
          <a:prstGeom prst="rect">
            <a:avLst/>
          </a:prstGeom>
        </p:spPr>
        <p:txBody>
          <a:bodyPr vert="horz"/>
          <a:lstStyle>
            <a:lvl1pPr marL="457200" indent="-457200">
              <a:buClr>
                <a:srgbClr val="24634F"/>
              </a:buClr>
              <a:buFont typeface="Arial"/>
              <a:buChar char="•"/>
              <a:defRPr sz="2800">
                <a:latin typeface="Corbel"/>
                <a:cs typeface="Corbel"/>
              </a:defRPr>
            </a:lvl1pPr>
          </a:lstStyle>
          <a:p>
            <a:pPr lvl="0"/>
            <a:r>
              <a:rPr lang="en-US" dirty="0"/>
              <a:t>Bulleted List</a:t>
            </a:r>
          </a:p>
        </p:txBody>
      </p:sp>
    </p:spTree>
    <p:extLst>
      <p:ext uri="{BB962C8B-B14F-4D97-AF65-F5344CB8AC3E}">
        <p14:creationId xmlns:p14="http://schemas.microsoft.com/office/powerpoint/2010/main" val="372689926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463" y="725804"/>
            <a:ext cx="6643924" cy="566632"/>
          </a:xfrm>
          <a:prstGeom prst="rect">
            <a:avLst/>
          </a:prstGeom>
        </p:spPr>
        <p:txBody>
          <a:bodyPr vert="horz"/>
          <a:lstStyle>
            <a:lvl1pPr algn="r">
              <a:defRPr sz="4000" b="1" i="0">
                <a:latin typeface="Corbel"/>
                <a:cs typeface="Corbel"/>
              </a:defRPr>
            </a:lvl1pPr>
          </a:lstStyle>
          <a:p>
            <a:r>
              <a:rPr lang="en-CA" dirty="0"/>
              <a:t>Title of Slide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22325" y="2127250"/>
            <a:ext cx="7524750" cy="3944938"/>
          </a:xfrm>
          <a:prstGeom prst="rect">
            <a:avLst/>
          </a:prstGeom>
        </p:spPr>
        <p:txBody>
          <a:bodyPr vert="horz"/>
          <a:lstStyle>
            <a:lvl1pPr marL="514350" indent="-514350">
              <a:buClr>
                <a:srgbClr val="24634F"/>
              </a:buClr>
              <a:buFont typeface="+mj-lt"/>
              <a:buAutoNum type="arabicPeriod"/>
              <a:defRPr sz="2800">
                <a:latin typeface="Corbel"/>
                <a:cs typeface="Corbel"/>
              </a:defRPr>
            </a:lvl1pPr>
          </a:lstStyle>
          <a:p>
            <a:pPr lvl="0"/>
            <a:r>
              <a:rPr lang="en-US" dirty="0"/>
              <a:t>Numbered List</a:t>
            </a:r>
          </a:p>
        </p:txBody>
      </p:sp>
    </p:spTree>
    <p:extLst>
      <p:ext uri="{BB962C8B-B14F-4D97-AF65-F5344CB8AC3E}">
        <p14:creationId xmlns:p14="http://schemas.microsoft.com/office/powerpoint/2010/main" val="345984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888163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463" y="725804"/>
            <a:ext cx="6643924" cy="566632"/>
          </a:xfrm>
          <a:prstGeom prst="rect">
            <a:avLst/>
          </a:prstGeom>
        </p:spPr>
        <p:txBody>
          <a:bodyPr vert="horz"/>
          <a:lstStyle>
            <a:lvl1pPr algn="r">
              <a:defRPr sz="4000" b="1" i="0">
                <a:latin typeface="Corbel"/>
                <a:cs typeface="Corbel"/>
              </a:defRPr>
            </a:lvl1pPr>
          </a:lstStyle>
          <a:p>
            <a:r>
              <a:rPr lang="en-CA" dirty="0"/>
              <a:t>Title of Slide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2127250"/>
            <a:ext cx="9144000" cy="4730749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>
                <a:latin typeface="Corbel"/>
                <a:cs typeface="Corbel"/>
              </a:defRPr>
            </a:lvl1pPr>
          </a:lstStyle>
          <a:p>
            <a:r>
              <a:rPr lang="en-US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98264340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579387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CF - PPT BG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9382" y="-47616"/>
            <a:ext cx="9302765" cy="6953232"/>
          </a:xfrm>
          <a:prstGeom prst="rect">
            <a:avLst/>
          </a:prstGeom>
        </p:spPr>
      </p:pic>
      <p:pic>
        <p:nvPicPr>
          <p:cNvPr id="6" name="Picture 5" descr="GCFblgrnLogoRGB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06986" y="2652713"/>
            <a:ext cx="2785974" cy="1970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17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apiteltrenn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539750" y="1587000"/>
            <a:ext cx="8042400" cy="3684000"/>
          </a:xfrm>
          <a:prstGeom prst="rect">
            <a:avLst/>
          </a:prstGeom>
          <a:noFill/>
        </p:spPr>
        <p:txBody>
          <a:bodyPr anchor="ctr"/>
          <a:lstStyle>
            <a:lvl1pPr algn="ctr">
              <a:buNone/>
              <a:defRPr sz="3000" baseline="0">
                <a:solidFill>
                  <a:srgbClr val="005751"/>
                </a:solidFill>
                <a:latin typeface="GCF Camingo Light"/>
              </a:defRPr>
            </a:lvl1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4"/>
          </p:nvPr>
        </p:nvSpPr>
        <p:spPr>
          <a:xfrm>
            <a:off x="7569200" y="6242050"/>
            <a:ext cx="100806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altLang="en-US"/>
              <a:t>page </a:t>
            </a:r>
            <a:fld id="{57D0E351-4FBF-413E-90D4-FF0BCBA5FBE5}" type="slidenum">
              <a:rPr lang="de-DE" altLang="en-US"/>
              <a:pPr/>
              <a:t>‹#›</a:t>
            </a:fld>
            <a:endParaRPr lang="de-DE" alt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5"/>
          </p:nvPr>
        </p:nvSpPr>
        <p:spPr>
          <a:xfrm>
            <a:off x="5988050" y="6242050"/>
            <a:ext cx="158115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122746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462057F-DCBF-483B-AD7B-BD06B5C16EE2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0DFB0F8-D1F6-4417-A637-E0055AD2A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116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56964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9" Type="http://schemas.openxmlformats.org/officeDocument/2006/relationships/image" Target="../media/image4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4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5" Type="http://schemas.openxmlformats.org/officeDocument/2006/relationships/slideLayout" Target="../slideLayouts/slideLayout72.xml"/><Relationship Id="rId10" Type="http://schemas.openxmlformats.org/officeDocument/2006/relationships/image" Target="../media/image4.emf"/><Relationship Id="rId4" Type="http://schemas.openxmlformats.org/officeDocument/2006/relationships/slideLayout" Target="../slideLayouts/slideLayout71.xml"/><Relationship Id="rId9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3.xml"/><Relationship Id="rId3" Type="http://schemas.openxmlformats.org/officeDocument/2006/relationships/slideLayout" Target="../slideLayouts/slideLayout78.xml"/><Relationship Id="rId7" Type="http://schemas.openxmlformats.org/officeDocument/2006/relationships/slideLayout" Target="../slideLayouts/slideLayout82.xml"/><Relationship Id="rId2" Type="http://schemas.openxmlformats.org/officeDocument/2006/relationships/slideLayout" Target="../slideLayouts/slideLayout77.xml"/><Relationship Id="rId1" Type="http://schemas.openxmlformats.org/officeDocument/2006/relationships/slideLayout" Target="../slideLayouts/slideLayout76.xml"/><Relationship Id="rId6" Type="http://schemas.openxmlformats.org/officeDocument/2006/relationships/slideLayout" Target="../slideLayouts/slideLayout81.xml"/><Relationship Id="rId11" Type="http://schemas.openxmlformats.org/officeDocument/2006/relationships/image" Target="../media/image4.emf"/><Relationship Id="rId5" Type="http://schemas.openxmlformats.org/officeDocument/2006/relationships/slideLayout" Target="../slideLayouts/slideLayout80.xml"/><Relationship Id="rId10" Type="http://schemas.openxmlformats.org/officeDocument/2006/relationships/theme" Target="../theme/theme9.xml"/><Relationship Id="rId4" Type="http://schemas.openxmlformats.org/officeDocument/2006/relationships/slideLayout" Target="../slideLayouts/slideLayout79.xml"/><Relationship Id="rId9" Type="http://schemas.openxmlformats.org/officeDocument/2006/relationships/slideLayout" Target="../slideLayouts/slideLayout8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6"/>
          <p:cNvSpPr>
            <a:spLocks noChangeArrowheads="1"/>
          </p:cNvSpPr>
          <p:nvPr/>
        </p:nvSpPr>
        <p:spPr bwMode="auto">
          <a:xfrm>
            <a:off x="2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7" name="Rectangle 27"/>
          <p:cNvSpPr>
            <a:spLocks noChangeArrowheads="1"/>
          </p:cNvSpPr>
          <p:nvPr/>
        </p:nvSpPr>
        <p:spPr bwMode="auto">
          <a:xfrm>
            <a:off x="9007477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8" name="Rectangle 28"/>
          <p:cNvSpPr>
            <a:spLocks noGrp="1" noChangeArrowheads="1"/>
          </p:cNvSpPr>
          <p:nvPr>
            <p:ph type="title"/>
          </p:nvPr>
        </p:nvSpPr>
        <p:spPr bwMode="auto">
          <a:xfrm>
            <a:off x="635001" y="309567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Rectangle 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Line 33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1" name="Line 34"/>
          <p:cNvSpPr>
            <a:spLocks noChangeShapeType="1"/>
          </p:cNvSpPr>
          <p:nvPr/>
        </p:nvSpPr>
        <p:spPr bwMode="auto">
          <a:xfrm>
            <a:off x="631825" y="6078542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032" name="Picture 47" descr="unfccc_logos_bi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4" y="6261104"/>
            <a:ext cx="1354137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8" r:id="rId1"/>
    <p:sldLayoutId id="2147484037" r:id="rId2"/>
    <p:sldLayoutId id="2147484038" r:id="rId3"/>
    <p:sldLayoutId id="2147484039" r:id="rId4"/>
    <p:sldLayoutId id="2147484040" r:id="rId5"/>
    <p:sldLayoutId id="2147484041" r:id="rId6"/>
    <p:sldLayoutId id="2147484042" r:id="rId7"/>
    <p:sldLayoutId id="2147484043" r:id="rId8"/>
    <p:sldLayoutId id="2147484044" r:id="rId9"/>
    <p:sldLayoutId id="2147484045" r:id="rId10"/>
    <p:sldLayoutId id="2147484046" r:id="rId11"/>
  </p:sldLayoutIdLst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9pPr>
    </p:titleStyle>
    <p:bodyStyle>
      <a:lvl1pPr marL="269875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</a:defRPr>
      </a:lvl2pPr>
      <a:lvl3pPr marL="900113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3pPr>
      <a:lvl4pPr marL="1169988" indent="-2682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4pPr>
      <a:lvl5pPr marL="14382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5pPr>
      <a:lvl6pPr marL="18954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6pPr>
      <a:lvl7pPr marL="23526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7pPr>
      <a:lvl8pPr marL="28098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8pPr>
      <a:lvl9pPr marL="32670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ChangeArrowheads="1"/>
          </p:cNvSpPr>
          <p:nvPr/>
        </p:nvSpPr>
        <p:spPr bwMode="auto">
          <a:xfrm>
            <a:off x="2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9007477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52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35001" y="309567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3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54" name="Line 13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5" name="Line 14"/>
          <p:cNvSpPr>
            <a:spLocks noChangeShapeType="1"/>
          </p:cNvSpPr>
          <p:nvPr/>
        </p:nvSpPr>
        <p:spPr bwMode="auto">
          <a:xfrm>
            <a:off x="631825" y="6078542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2056" name="Picture 16" descr="unfccc-letter-es-e-header"/>
          <p:cNvPicPr preferRelativeResize="0"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</p:sldLayoutIdLst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ctr" rtl="0" eaLnBrk="0" fontAlgn="base" hangingPunct="0">
        <a:lnSpc>
          <a:spcPts val="2900"/>
        </a:lnSpc>
        <a:spcBef>
          <a:spcPct val="0"/>
        </a:spcBef>
        <a:spcAft>
          <a:spcPct val="0"/>
        </a:spcAft>
        <a:defRPr sz="24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ctr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ctr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ctr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9007477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35001" y="309567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Line 7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31825" y="6078542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3080" name="Picture 10" descr="unfccc-letter-es-e-header"/>
          <p:cNvPicPr preferRelativeResize="0"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69875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  <a:cs typeface="+mn-cs"/>
        </a:defRPr>
      </a:lvl2pPr>
      <a:lvl3pPr marL="900113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3pPr>
      <a:lvl4pPr marL="1169988" indent="-2682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4pPr>
      <a:lvl5pPr marL="14382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5pPr>
      <a:lvl6pPr marL="18954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6pPr>
      <a:lvl7pPr marL="23526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7pPr>
      <a:lvl8pPr marL="28098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8pPr>
      <a:lvl9pPr marL="32670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GCFlogoCMYKbrochCover.eps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5015" y="372818"/>
            <a:ext cx="1350882" cy="929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844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75" r:id="rId2"/>
    <p:sldLayoutId id="2147484076" r:id="rId3"/>
    <p:sldLayoutId id="2147484077" r:id="rId4"/>
    <p:sldLayoutId id="2147484078" r:id="rId5"/>
    <p:sldLayoutId id="2147484079" r:id="rId6"/>
    <p:sldLayoutId id="2147484080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9007477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35001" y="309567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Line 7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31825" y="6078542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3080" name="Picture 10" descr="unfccc-letter-es-e-header"/>
          <p:cNvPicPr preferRelativeResize="0"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0767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  <p:sldLayoutId id="2147484102" r:id="rId11"/>
  </p:sldLayoutIdLst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69875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  <a:cs typeface="+mn-cs"/>
        </a:defRPr>
      </a:lvl2pPr>
      <a:lvl3pPr marL="900113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3pPr>
      <a:lvl4pPr marL="1169988" indent="-2682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4pPr>
      <a:lvl5pPr marL="14382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5pPr>
      <a:lvl6pPr marL="18954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6pPr>
      <a:lvl7pPr marL="23526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7pPr>
      <a:lvl8pPr marL="28098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8pPr>
      <a:lvl9pPr marL="32670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03974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  <p:sldLayoutId id="2147484108" r:id="rId5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rgbClr val="1F497D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9007475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309563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Line 7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pic>
        <p:nvPicPr>
          <p:cNvPr id="3080" name="Picture 10" descr="unfccc-letter-es-e-header"/>
          <p:cNvPicPr preferRelativeResize="0"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6934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111" r:id="rId2"/>
    <p:sldLayoutId id="2147484112" r:id="rId3"/>
    <p:sldLayoutId id="2147484113" r:id="rId4"/>
    <p:sldLayoutId id="2147484114" r:id="rId5"/>
    <p:sldLayoutId id="2147484115" r:id="rId6"/>
    <p:sldLayoutId id="2147484116" r:id="rId7"/>
    <p:sldLayoutId id="2147484117" r:id="rId8"/>
    <p:sldLayoutId id="2147484118" r:id="rId9"/>
    <p:sldLayoutId id="2147484119" r:id="rId10"/>
    <p:sldLayoutId id="2147484120" r:id="rId11"/>
  </p:sldLayoutIdLst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69875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  <a:cs typeface="+mn-cs"/>
        </a:defRPr>
      </a:lvl2pPr>
      <a:lvl3pPr marL="900113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3pPr>
      <a:lvl4pPr marL="1169988" indent="-2682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4pPr>
      <a:lvl5pPr marL="14382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5pPr>
      <a:lvl6pPr marL="18954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6pPr>
      <a:lvl7pPr marL="23526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7pPr>
      <a:lvl8pPr marL="28098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8pPr>
      <a:lvl9pPr marL="32670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GCFlogoCMYKbrochCover.eps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5015" y="372818"/>
            <a:ext cx="1350882" cy="929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97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2" r:id="rId1"/>
    <p:sldLayoutId id="2147484123" r:id="rId2"/>
    <p:sldLayoutId id="2147484124" r:id="rId3"/>
    <p:sldLayoutId id="2147484125" r:id="rId4"/>
    <p:sldLayoutId id="2147484126" r:id="rId5"/>
    <p:sldLayoutId id="2147484127" r:id="rId6"/>
    <p:sldLayoutId id="2147484128" r:id="rId7"/>
    <p:sldLayoutId id="2147484133" r:id="rId8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GCFlogoCMYKbrochCover.eps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5015" y="372818"/>
            <a:ext cx="1350882" cy="929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709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5" r:id="rId1"/>
    <p:sldLayoutId id="2147484136" r:id="rId2"/>
    <p:sldLayoutId id="2147484137" r:id="rId3"/>
    <p:sldLayoutId id="2147484138" r:id="rId4"/>
    <p:sldLayoutId id="2147484139" r:id="rId5"/>
    <p:sldLayoutId id="2147484140" r:id="rId6"/>
    <p:sldLayoutId id="2147484141" r:id="rId7"/>
    <p:sldLayoutId id="2147484142" r:id="rId8"/>
    <p:sldLayoutId id="2147484144" r:id="rId9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sz="1200" dirty="0">
                <a:solidFill>
                  <a:srgbClr val="000000"/>
                </a:solidFill>
              </a:rPr>
              <a:t>Groupe d‘experts des pays les moins avancés (LEG)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1916832"/>
            <a:ext cx="7881938" cy="1872208"/>
          </a:xfrm>
        </p:spPr>
        <p:txBody>
          <a:bodyPr anchor="ctr"/>
          <a:lstStyle/>
          <a:p>
            <a:pPr eaLnBrk="1" hangingPunct="1">
              <a:lnSpc>
                <a:spcPct val="100000"/>
              </a:lnSpc>
            </a:pPr>
            <a:r>
              <a:rPr lang="en-GB" sz="3200" dirty="0"/>
              <a:t>7. Justification </a:t>
            </a:r>
            <a:r>
              <a:rPr lang="en-GB" sz="3200" dirty="0" err="1"/>
              <a:t>d’une</a:t>
            </a:r>
            <a:r>
              <a:rPr lang="en-GB" sz="3200" dirty="0"/>
              <a:t> </a:t>
            </a:r>
            <a:r>
              <a:rPr lang="en-GB" sz="3200" dirty="0" err="1"/>
              <a:t>approche</a:t>
            </a:r>
            <a:r>
              <a:rPr lang="en-GB" sz="3200" dirty="0"/>
              <a:t> </a:t>
            </a:r>
            <a:r>
              <a:rPr lang="en-GB" sz="3200" dirty="0" err="1"/>
              <a:t>en</a:t>
            </a:r>
            <a:r>
              <a:rPr lang="en-GB" sz="3200" dirty="0"/>
              <a:t> </a:t>
            </a:r>
            <a:r>
              <a:rPr lang="en-GB" sz="3200" dirty="0" err="1"/>
              <a:t>terme</a:t>
            </a:r>
            <a:r>
              <a:rPr lang="en-GB" sz="3200" dirty="0"/>
              <a:t> de </a:t>
            </a:r>
            <a:r>
              <a:rPr lang="en-GB" sz="3200" dirty="0" err="1"/>
              <a:t>processus</a:t>
            </a:r>
            <a:r>
              <a:rPr lang="en-GB" sz="3200" dirty="0"/>
              <a:t> : </a:t>
            </a:r>
            <a:r>
              <a:rPr lang="en-GB" sz="3200" dirty="0" err="1"/>
              <a:t>présentation</a:t>
            </a:r>
            <a:r>
              <a:rPr lang="en-GB" sz="3200" dirty="0"/>
              <a:t> des </a:t>
            </a:r>
            <a:r>
              <a:rPr lang="en-GB" sz="3200" dirty="0" err="1"/>
              <a:t>fonctions</a:t>
            </a:r>
            <a:r>
              <a:rPr lang="en-GB" sz="3200" dirty="0"/>
              <a:t> </a:t>
            </a:r>
            <a:r>
              <a:rPr lang="en-GB" sz="3200" dirty="0" err="1"/>
              <a:t>essentielles</a:t>
            </a:r>
            <a:r>
              <a:rPr lang="en-GB" sz="3200" dirty="0"/>
              <a:t> du </a:t>
            </a:r>
            <a:r>
              <a:rPr lang="en-GB" sz="3200" dirty="0" err="1"/>
              <a:t>processus</a:t>
            </a:r>
            <a:r>
              <a:rPr lang="en-GB" sz="3200" dirty="0"/>
              <a:t> </a:t>
            </a:r>
            <a:r>
              <a:rPr lang="en-GB" sz="3200" dirty="0" err="1"/>
              <a:t>d’élaboration</a:t>
            </a:r>
            <a:r>
              <a:rPr lang="en-GB" sz="3200" dirty="0"/>
              <a:t> et de </a:t>
            </a:r>
            <a:r>
              <a:rPr lang="en-GB" sz="3200" dirty="0" err="1"/>
              <a:t>mise</a:t>
            </a:r>
            <a:r>
              <a:rPr lang="en-GB" sz="3200" dirty="0"/>
              <a:t> </a:t>
            </a:r>
            <a:r>
              <a:rPr lang="en-GB" sz="3200" dirty="0" err="1"/>
              <a:t>en</a:t>
            </a:r>
            <a:r>
              <a:rPr lang="en-GB" sz="3200" dirty="0"/>
              <a:t> oeuvre des PNA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11560" y="4293096"/>
            <a:ext cx="7992888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5600"/>
              </a:lnSpc>
              <a:spcBef>
                <a:spcPct val="0"/>
              </a:spcBef>
              <a:spcAft>
                <a:spcPct val="0"/>
              </a:spcAft>
              <a:defRPr sz="50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sz="1400" kern="0" dirty="0"/>
              <a:t>Atelier </a:t>
            </a:r>
            <a:r>
              <a:rPr lang="en-US" sz="1400" kern="0" dirty="0" err="1"/>
              <a:t>régional</a:t>
            </a:r>
            <a:r>
              <a:rPr lang="en-US" sz="1400" kern="0" dirty="0"/>
              <a:t> de formation sur les PNA des pays </a:t>
            </a:r>
            <a:r>
              <a:rPr lang="en-US" sz="1400" kern="0" dirty="0" err="1"/>
              <a:t>en</a:t>
            </a:r>
            <a:r>
              <a:rPr lang="en-US" sz="1400" kern="0" dirty="0"/>
              <a:t> </a:t>
            </a:r>
            <a:r>
              <a:rPr lang="en-US" sz="1400" kern="0" dirty="0" err="1" smtClean="0"/>
              <a:t>développement</a:t>
            </a:r>
            <a:r>
              <a:rPr lang="en-US" sz="1400" kern="0" dirty="0" smtClean="0"/>
              <a:t> </a:t>
            </a:r>
            <a:r>
              <a:rPr lang="en-US" sz="1400" kern="0" dirty="0" err="1"/>
              <a:t>francophones</a:t>
            </a:r>
            <a:r>
              <a:rPr lang="en-IE" sz="1400" kern="0" dirty="0"/>
              <a:t/>
            </a:r>
            <a:br>
              <a:rPr lang="en-IE" sz="1400" kern="0" dirty="0"/>
            </a:br>
            <a:r>
              <a:rPr lang="en-IE" sz="1400" kern="0" dirty="0"/>
              <a:t>Du 25 au 27  </a:t>
            </a:r>
            <a:r>
              <a:rPr lang="en-IE" sz="1400" kern="0" dirty="0" err="1"/>
              <a:t>Septembre</a:t>
            </a:r>
            <a:r>
              <a:rPr lang="en-IE" sz="1400" kern="0" dirty="0"/>
              <a:t> 2017</a:t>
            </a:r>
            <a:br>
              <a:rPr lang="en-IE" sz="1400" kern="0" dirty="0"/>
            </a:br>
            <a:r>
              <a:rPr lang="en-IE" sz="1400" kern="0" dirty="0"/>
              <a:t>Rabat, </a:t>
            </a:r>
            <a:r>
              <a:rPr lang="en-IE" sz="1400" kern="0" dirty="0" err="1"/>
              <a:t>Maroc</a:t>
            </a:r>
            <a:endParaRPr lang="en-IE" sz="1400" kern="0" dirty="0"/>
          </a:p>
        </p:txBody>
      </p:sp>
    </p:spTree>
    <p:extLst>
      <p:ext uri="{BB962C8B-B14F-4D97-AF65-F5344CB8AC3E}">
        <p14:creationId xmlns:p14="http://schemas.microsoft.com/office/powerpoint/2010/main" val="3494547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1" y="378371"/>
            <a:ext cx="7869238" cy="314325"/>
          </a:xfrm>
        </p:spPr>
        <p:txBody>
          <a:bodyPr/>
          <a:lstStyle/>
          <a:p>
            <a:r>
              <a:rPr lang="en-US" sz="1600" b="1" dirty="0" err="1"/>
              <a:t>Pourquoi</a:t>
            </a:r>
            <a:r>
              <a:rPr lang="en-US" sz="1600" b="1" dirty="0"/>
              <a:t> les </a:t>
            </a:r>
            <a:r>
              <a:rPr lang="en-US" sz="1600" b="1" dirty="0" err="1"/>
              <a:t>fonctions</a:t>
            </a:r>
            <a:r>
              <a:rPr lang="en-US" sz="1600" b="1" dirty="0"/>
              <a:t> </a:t>
            </a:r>
            <a:r>
              <a:rPr lang="en-US" sz="1600" b="1" dirty="0" err="1"/>
              <a:t>essentielles</a:t>
            </a:r>
            <a:endParaRPr lang="en-US" sz="1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sz="2000" b="1" dirty="0"/>
              <a:t>Les </a:t>
            </a:r>
            <a:r>
              <a:rPr lang="en-US" sz="2000" b="1" dirty="0" err="1"/>
              <a:t>fonctions</a:t>
            </a:r>
            <a:r>
              <a:rPr lang="en-US" sz="2000" b="1" dirty="0"/>
              <a:t> </a:t>
            </a:r>
            <a:r>
              <a:rPr lang="en-US" sz="2000" b="1" dirty="0" err="1"/>
              <a:t>essentielles</a:t>
            </a:r>
            <a:r>
              <a:rPr lang="en-US" sz="2000" b="1" dirty="0"/>
              <a:t> du </a:t>
            </a:r>
            <a:r>
              <a:rPr lang="en-US" sz="2000" b="1" dirty="0" err="1"/>
              <a:t>processus</a:t>
            </a:r>
            <a:r>
              <a:rPr lang="en-US" sz="2000" b="1" dirty="0"/>
              <a:t> des PNA…</a:t>
            </a:r>
            <a:endParaRPr lang="en-US" sz="2000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IE" sz="1400" dirty="0"/>
          </a:p>
          <a:p>
            <a:pPr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IE" sz="2000" dirty="0"/>
              <a:t>Les </a:t>
            </a:r>
            <a:r>
              <a:rPr lang="en-IE" sz="2000" dirty="0" err="1"/>
              <a:t>caractéristiques</a:t>
            </a:r>
            <a:r>
              <a:rPr lang="en-IE" sz="2000" dirty="0"/>
              <a:t> </a:t>
            </a:r>
            <a:r>
              <a:rPr lang="en-IE" sz="2000" dirty="0" err="1"/>
              <a:t>essentielles</a:t>
            </a:r>
            <a:r>
              <a:rPr lang="en-IE" sz="2000" dirty="0"/>
              <a:t> d’un </a:t>
            </a:r>
            <a:r>
              <a:rPr lang="en-IE" sz="2000" dirty="0" err="1"/>
              <a:t>processus</a:t>
            </a:r>
            <a:r>
              <a:rPr lang="en-IE" sz="2000" dirty="0"/>
              <a:t> </a:t>
            </a:r>
            <a:r>
              <a:rPr lang="en-IE" sz="2000" dirty="0" smtClean="0"/>
              <a:t>PNA</a:t>
            </a:r>
            <a:r>
              <a:rPr lang="en-IE" sz="2000" dirty="0"/>
              <a:t>, qui </a:t>
            </a:r>
            <a:r>
              <a:rPr lang="en-IE" sz="2000" dirty="0" err="1"/>
              <a:t>est</a:t>
            </a:r>
            <a:r>
              <a:rPr lang="en-IE" sz="2000" dirty="0"/>
              <a:t> utile au </a:t>
            </a:r>
            <a:r>
              <a:rPr lang="en-IE" sz="2000" dirty="0" err="1"/>
              <a:t>niveau</a:t>
            </a:r>
            <a:r>
              <a:rPr lang="en-IE" sz="2000" dirty="0"/>
              <a:t> national et </a:t>
            </a:r>
            <a:r>
              <a:rPr lang="en-IE" sz="2000" dirty="0" err="1"/>
              <a:t>mène</a:t>
            </a:r>
            <a:r>
              <a:rPr lang="en-IE" sz="2000" dirty="0"/>
              <a:t> </a:t>
            </a:r>
            <a:r>
              <a:rPr lang="en-IE" sz="2000" dirty="0" smtClean="0"/>
              <a:t>aux</a:t>
            </a:r>
            <a:r>
              <a:rPr lang="en-IE" sz="2000" dirty="0" smtClean="0"/>
              <a:t> </a:t>
            </a:r>
            <a:r>
              <a:rPr lang="en-IE" sz="2000" dirty="0" err="1"/>
              <a:t>résultats</a:t>
            </a:r>
            <a:r>
              <a:rPr lang="en-IE" sz="2000" dirty="0"/>
              <a:t> </a:t>
            </a:r>
            <a:r>
              <a:rPr lang="en-IE" sz="2000" dirty="0" err="1"/>
              <a:t>désirés</a:t>
            </a:r>
            <a:endParaRPr lang="en-IE" sz="2000" dirty="0"/>
          </a:p>
          <a:p>
            <a:pPr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IE" sz="2000" dirty="0"/>
              <a:t>Impact </a:t>
            </a:r>
            <a:r>
              <a:rPr lang="en-IE" sz="2000" dirty="0" err="1"/>
              <a:t>attendu</a:t>
            </a:r>
            <a:r>
              <a:rPr lang="en-IE" sz="2000" dirty="0"/>
              <a:t> de la </a:t>
            </a:r>
            <a:r>
              <a:rPr lang="en-IE" sz="2000" dirty="0" err="1"/>
              <a:t>réalisation</a:t>
            </a:r>
            <a:r>
              <a:rPr lang="en-IE" sz="2000" dirty="0"/>
              <a:t> d’un </a:t>
            </a:r>
            <a:r>
              <a:rPr lang="en-IE" sz="2000" dirty="0" err="1"/>
              <a:t>processus</a:t>
            </a:r>
            <a:r>
              <a:rPr lang="en-IE" sz="2000" dirty="0"/>
              <a:t> PNA sur long </a:t>
            </a:r>
            <a:r>
              <a:rPr lang="en-IE" sz="2000" dirty="0" err="1"/>
              <a:t>terme</a:t>
            </a:r>
            <a:endParaRPr lang="en-IE" sz="2000" dirty="0"/>
          </a:p>
          <a:p>
            <a:pPr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z="2000" dirty="0"/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sz="2000" b="1" dirty="0"/>
              <a:t>… base pour </a:t>
            </a:r>
            <a:r>
              <a:rPr lang="en-US" sz="2000" b="1" dirty="0" err="1"/>
              <a:t>l’outil</a:t>
            </a:r>
            <a:r>
              <a:rPr lang="en-US" sz="2000" b="1" dirty="0"/>
              <a:t> PEG M&amp;E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endParaRPr lang="en-US" sz="1200" dirty="0"/>
          </a:p>
          <a:p>
            <a:pPr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2000" dirty="0"/>
              <a:t>Sous </a:t>
            </a:r>
            <a:r>
              <a:rPr lang="en-GB" sz="2000" dirty="0" err="1"/>
              <a:t>chaque</a:t>
            </a:r>
            <a:r>
              <a:rPr lang="en-GB" sz="2000" dirty="0"/>
              <a:t> </a:t>
            </a:r>
            <a:r>
              <a:rPr lang="en-GB" sz="2000" dirty="0" err="1"/>
              <a:t>fonction</a:t>
            </a:r>
            <a:r>
              <a:rPr lang="en-GB" sz="2000" dirty="0"/>
              <a:t> </a:t>
            </a:r>
            <a:r>
              <a:rPr lang="en-GB" sz="2000" dirty="0" err="1"/>
              <a:t>essentielle</a:t>
            </a:r>
            <a:r>
              <a:rPr lang="en-GB" sz="2000" dirty="0"/>
              <a:t>, </a:t>
            </a:r>
            <a:r>
              <a:rPr lang="en-GB" sz="2000" dirty="0" err="1"/>
              <a:t>appliquer</a:t>
            </a:r>
            <a:r>
              <a:rPr lang="en-GB" sz="2000" dirty="0"/>
              <a:t> les </a:t>
            </a:r>
            <a:r>
              <a:rPr lang="en-GB" sz="2000" dirty="0" err="1"/>
              <a:t>métriques</a:t>
            </a:r>
            <a:r>
              <a:rPr lang="en-GB" sz="2000" dirty="0"/>
              <a:t> du </a:t>
            </a:r>
            <a:r>
              <a:rPr lang="en-GB" sz="2000" dirty="0" err="1"/>
              <a:t>processus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30096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1" y="378374"/>
            <a:ext cx="7869238" cy="314325"/>
          </a:xfrm>
        </p:spPr>
        <p:txBody>
          <a:bodyPr/>
          <a:lstStyle/>
          <a:p>
            <a:r>
              <a:rPr lang="en-US" sz="1600" b="1" dirty="0" err="1"/>
              <a:t>Liste</a:t>
            </a:r>
            <a:r>
              <a:rPr lang="en-US" sz="1600" b="1" dirty="0"/>
              <a:t> des </a:t>
            </a:r>
            <a:r>
              <a:rPr lang="en-US" sz="1600" b="1" dirty="0" err="1"/>
              <a:t>Fonctions</a:t>
            </a:r>
            <a:r>
              <a:rPr lang="en-US" sz="1600" b="1" dirty="0"/>
              <a:t> </a:t>
            </a:r>
            <a:r>
              <a:rPr lang="en-US" sz="1600" b="1" dirty="0" err="1"/>
              <a:t>Essentielles</a:t>
            </a:r>
            <a:r>
              <a:rPr lang="en-US" sz="1600" b="1" dirty="0"/>
              <a:t> du </a:t>
            </a:r>
            <a:r>
              <a:rPr lang="en-US" sz="1600" b="1" dirty="0" err="1"/>
              <a:t>processus</a:t>
            </a:r>
            <a:r>
              <a:rPr lang="en-US" sz="1600" b="1" dirty="0"/>
              <a:t> des PNA (LEG, 2015)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1" y="1124744"/>
            <a:ext cx="8185471" cy="4536504"/>
          </a:xfrm>
          <a:noFill/>
        </p:spPr>
        <p:txBody>
          <a:bodyPr/>
          <a:lstStyle/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1800" dirty="0"/>
              <a:t>Aider les </a:t>
            </a:r>
            <a:r>
              <a:rPr lang="en-US" sz="1800" dirty="0" err="1"/>
              <a:t>gouvernements</a:t>
            </a:r>
            <a:r>
              <a:rPr lang="en-US" sz="1800" dirty="0"/>
              <a:t> à </a:t>
            </a:r>
            <a:r>
              <a:rPr lang="en-US" sz="1800" dirty="0" err="1"/>
              <a:t>fournir</a:t>
            </a:r>
            <a:r>
              <a:rPr lang="en-US" sz="1800" dirty="0"/>
              <a:t> un </a:t>
            </a:r>
            <a:r>
              <a:rPr lang="en-US" sz="1800" b="1" dirty="0"/>
              <a:t>leadership national </a:t>
            </a:r>
            <a:r>
              <a:rPr lang="en-US" sz="1800" dirty="0"/>
              <a:t>et </a:t>
            </a:r>
            <a:r>
              <a:rPr lang="en-US" sz="1800" dirty="0" err="1"/>
              <a:t>une</a:t>
            </a:r>
            <a:r>
              <a:rPr lang="en-US" sz="1800" dirty="0"/>
              <a:t> </a:t>
            </a:r>
            <a:r>
              <a:rPr lang="en-US" sz="1800" b="1" dirty="0"/>
              <a:t>coordination</a:t>
            </a:r>
            <a:r>
              <a:rPr lang="en-US" sz="1800" dirty="0"/>
              <a:t> des </a:t>
            </a:r>
            <a:r>
              <a:rPr lang="en-US" sz="1800" b="1" dirty="0"/>
              <a:t>efforts</a:t>
            </a:r>
            <a:r>
              <a:rPr lang="en-US" sz="1800" dirty="0"/>
              <a:t> </a:t>
            </a:r>
            <a:r>
              <a:rPr lang="en-US" sz="1800" b="1" dirty="0" err="1"/>
              <a:t>d’adaptation</a:t>
            </a:r>
            <a:r>
              <a:rPr lang="en-US" sz="1800" b="1" dirty="0"/>
              <a:t> à </a:t>
            </a:r>
            <a:r>
              <a:rPr lang="en-US" sz="1800" b="1" dirty="0" err="1"/>
              <a:t>tous</a:t>
            </a:r>
            <a:r>
              <a:rPr lang="en-US" sz="1800" b="1" dirty="0"/>
              <a:t> </a:t>
            </a:r>
            <a:r>
              <a:rPr lang="en-US" sz="1800" b="1" dirty="0" err="1"/>
              <a:t>niveaux</a:t>
            </a:r>
            <a:r>
              <a:rPr lang="en-US" sz="1800" dirty="0"/>
              <a:t>, pour </a:t>
            </a:r>
            <a:r>
              <a:rPr lang="en-US" sz="1800" dirty="0" err="1"/>
              <a:t>agir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tant</a:t>
            </a:r>
            <a:r>
              <a:rPr lang="en-US" sz="1800" dirty="0"/>
              <a:t> </a:t>
            </a:r>
            <a:r>
              <a:rPr lang="en-US" sz="1800" b="1" dirty="0" err="1"/>
              <a:t>qu’interface</a:t>
            </a:r>
            <a:r>
              <a:rPr lang="en-US" sz="1800" b="1" dirty="0"/>
              <a:t> </a:t>
            </a:r>
            <a:r>
              <a:rPr lang="en-US" sz="1800" b="1" dirty="0" err="1"/>
              <a:t>principale</a:t>
            </a:r>
            <a:r>
              <a:rPr lang="en-US" sz="1800" b="1" dirty="0"/>
              <a:t> </a:t>
            </a:r>
            <a:r>
              <a:rPr lang="en-US" sz="1800" dirty="0"/>
              <a:t>avec les </a:t>
            </a:r>
            <a:r>
              <a:rPr lang="en-US" sz="1800" dirty="0" err="1"/>
              <a:t>mécanismes</a:t>
            </a:r>
            <a:r>
              <a:rPr lang="en-US" sz="1800" dirty="0"/>
              <a:t> </a:t>
            </a:r>
            <a:r>
              <a:rPr lang="en-US" sz="1800" dirty="0" err="1"/>
              <a:t>régionaux</a:t>
            </a:r>
            <a:r>
              <a:rPr lang="en-US" sz="1800" dirty="0"/>
              <a:t> et </a:t>
            </a:r>
            <a:r>
              <a:rPr lang="en-US" sz="1800" dirty="0" err="1"/>
              <a:t>internationaux</a:t>
            </a:r>
            <a:r>
              <a:rPr lang="en-US" sz="1800" dirty="0"/>
              <a:t> 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1800" dirty="0"/>
              <a:t>La collection, compilation, le </a:t>
            </a:r>
            <a:r>
              <a:rPr lang="en-US" sz="1800" dirty="0" err="1"/>
              <a:t>traitement</a:t>
            </a:r>
            <a:r>
              <a:rPr lang="en-US" sz="1800" dirty="0"/>
              <a:t> et la </a:t>
            </a:r>
            <a:r>
              <a:rPr lang="en-US" sz="1800" dirty="0" err="1"/>
              <a:t>dissémination</a:t>
            </a:r>
            <a:r>
              <a:rPr lang="en-US" sz="1800" dirty="0"/>
              <a:t> des </a:t>
            </a:r>
            <a:r>
              <a:rPr lang="en-US" sz="1800" dirty="0" err="1"/>
              <a:t>données</a:t>
            </a:r>
            <a:r>
              <a:rPr lang="en-US" sz="1800" dirty="0"/>
              <a:t>, </a:t>
            </a:r>
            <a:r>
              <a:rPr lang="en-US" sz="1800" b="1" dirty="0" err="1"/>
              <a:t>informations</a:t>
            </a:r>
            <a:r>
              <a:rPr lang="en-US" sz="1800" b="1" dirty="0"/>
              <a:t> et </a:t>
            </a:r>
            <a:r>
              <a:rPr lang="en-US" sz="1800" b="1" dirty="0" err="1"/>
              <a:t>connaissances</a:t>
            </a:r>
            <a:r>
              <a:rPr lang="en-US" sz="1800" b="1" dirty="0"/>
              <a:t> sur le </a:t>
            </a:r>
            <a:r>
              <a:rPr lang="en-US" sz="1800" b="1" dirty="0" err="1"/>
              <a:t>changement</a:t>
            </a:r>
            <a:r>
              <a:rPr lang="en-US" sz="1800" b="1" dirty="0"/>
              <a:t> </a:t>
            </a:r>
            <a:r>
              <a:rPr lang="en-US" sz="1800" b="1" dirty="0" err="1"/>
              <a:t>climatique</a:t>
            </a:r>
            <a:r>
              <a:rPr lang="en-US" sz="1800" b="1" dirty="0"/>
              <a:t> et les aspects </a:t>
            </a:r>
            <a:r>
              <a:rPr lang="en-US" sz="1800" b="1" dirty="0" err="1"/>
              <a:t>pertinents</a:t>
            </a:r>
            <a:r>
              <a:rPr lang="en-US" sz="1800" b="1" dirty="0"/>
              <a:t> du </a:t>
            </a:r>
            <a:r>
              <a:rPr lang="en-US" sz="1800" b="1" dirty="0" err="1"/>
              <a:t>développement</a:t>
            </a:r>
            <a:r>
              <a:rPr lang="en-US" sz="1800" dirty="0"/>
              <a:t>,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appui</a:t>
            </a:r>
            <a:r>
              <a:rPr lang="en-US" sz="1800" dirty="0"/>
              <a:t> de la </a:t>
            </a:r>
            <a:r>
              <a:rPr lang="en-US" sz="1800" dirty="0" err="1"/>
              <a:t>planification</a:t>
            </a:r>
            <a:r>
              <a:rPr lang="en-US" sz="1800" dirty="0"/>
              <a:t> des </a:t>
            </a:r>
            <a:r>
              <a:rPr lang="en-US" sz="1800" dirty="0" err="1"/>
              <a:t>mesures</a:t>
            </a:r>
            <a:r>
              <a:rPr lang="en-US" sz="1800" dirty="0"/>
              <a:t> </a:t>
            </a:r>
            <a:r>
              <a:rPr lang="en-US" sz="1800" dirty="0" err="1"/>
              <a:t>d’adaptation</a:t>
            </a:r>
            <a:r>
              <a:rPr lang="en-US" sz="1800" dirty="0"/>
              <a:t> et de la </a:t>
            </a:r>
            <a:r>
              <a:rPr lang="en-US" sz="1800" dirty="0" err="1"/>
              <a:t>mise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oeuvre 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1800" b="1" dirty="0"/>
              <a:t>Identifier et </a:t>
            </a:r>
            <a:r>
              <a:rPr lang="en-US" sz="1800" b="1" dirty="0" err="1"/>
              <a:t>combler</a:t>
            </a:r>
            <a:r>
              <a:rPr lang="en-US" sz="1800" b="1" dirty="0"/>
              <a:t> </a:t>
            </a:r>
            <a:r>
              <a:rPr lang="en-US" sz="1800" b="1" dirty="0" err="1"/>
              <a:t>lacunes</a:t>
            </a:r>
            <a:r>
              <a:rPr lang="en-US" sz="1800" b="1" dirty="0"/>
              <a:t> et </a:t>
            </a:r>
            <a:r>
              <a:rPr lang="en-US" sz="1800" b="1" dirty="0" err="1"/>
              <a:t>besoins</a:t>
            </a:r>
            <a:r>
              <a:rPr lang="en-US" sz="1800" b="1" dirty="0"/>
              <a:t> </a:t>
            </a:r>
            <a:r>
              <a:rPr lang="en-US" sz="1800" dirty="0" err="1"/>
              <a:t>liés</a:t>
            </a:r>
            <a:r>
              <a:rPr lang="en-US" sz="1800" dirty="0"/>
              <a:t> à la </a:t>
            </a:r>
            <a:r>
              <a:rPr lang="en-US" sz="1800" dirty="0" err="1"/>
              <a:t>capacité</a:t>
            </a:r>
            <a:r>
              <a:rPr lang="en-US" sz="1800" dirty="0"/>
              <a:t> pour la conception </a:t>
            </a:r>
            <a:r>
              <a:rPr lang="en-US" sz="1800" dirty="0" err="1"/>
              <a:t>réussie</a:t>
            </a:r>
            <a:r>
              <a:rPr lang="en-US" sz="1800" dirty="0"/>
              <a:t> et la </a:t>
            </a:r>
            <a:r>
              <a:rPr lang="en-US" sz="1800" dirty="0" err="1"/>
              <a:t>mise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oeuvre de </a:t>
            </a:r>
            <a:r>
              <a:rPr lang="en-US" sz="1800" dirty="0" err="1"/>
              <a:t>l’adaptation</a:t>
            </a:r>
            <a:endParaRPr lang="en-US" sz="1800" dirty="0"/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800" dirty="0" err="1"/>
              <a:t>Evaluer</a:t>
            </a:r>
            <a:r>
              <a:rPr lang="en-GB" sz="1800" dirty="0"/>
              <a:t> les </a:t>
            </a:r>
            <a:r>
              <a:rPr lang="en-GB" sz="1800" b="1" dirty="0"/>
              <a:t>relations et </a:t>
            </a:r>
            <a:r>
              <a:rPr lang="en-GB" sz="1800" b="1" dirty="0" err="1"/>
              <a:t>besoins</a:t>
            </a:r>
            <a:r>
              <a:rPr lang="en-GB" sz="1800" b="1" dirty="0"/>
              <a:t> </a:t>
            </a:r>
            <a:r>
              <a:rPr lang="en-GB" sz="1800" b="1" dirty="0" err="1"/>
              <a:t>en</a:t>
            </a:r>
            <a:r>
              <a:rPr lang="en-GB" sz="1800" b="1" dirty="0"/>
              <a:t> </a:t>
            </a:r>
            <a:r>
              <a:rPr lang="en-GB" sz="1800" b="1" dirty="0" err="1"/>
              <a:t>termes</a:t>
            </a:r>
            <a:r>
              <a:rPr lang="en-GB" sz="1800" b="1" dirty="0"/>
              <a:t> de </a:t>
            </a:r>
            <a:r>
              <a:rPr lang="en-GB" sz="1800" b="1" dirty="0" err="1"/>
              <a:t>climat-développement</a:t>
            </a:r>
            <a:r>
              <a:rPr lang="en-GB" sz="1800" dirty="0"/>
              <a:t>, et </a:t>
            </a:r>
            <a:r>
              <a:rPr lang="en-GB" sz="1800" dirty="0" err="1"/>
              <a:t>soutenir</a:t>
            </a:r>
            <a:r>
              <a:rPr lang="en-GB" sz="1800" dirty="0"/>
              <a:t> </a:t>
            </a:r>
            <a:r>
              <a:rPr lang="en-GB" sz="1800" dirty="0" err="1"/>
              <a:t>l’intégration</a:t>
            </a:r>
            <a:r>
              <a:rPr lang="en-GB" sz="1800" dirty="0"/>
              <a:t> de </a:t>
            </a:r>
            <a:r>
              <a:rPr lang="en-GB" sz="1800" dirty="0" err="1"/>
              <a:t>l’adaptation</a:t>
            </a:r>
            <a:r>
              <a:rPr lang="en-GB" sz="1800" dirty="0"/>
              <a:t> au </a:t>
            </a:r>
            <a:r>
              <a:rPr lang="en-GB" sz="1800" dirty="0" err="1"/>
              <a:t>changement</a:t>
            </a:r>
            <a:r>
              <a:rPr lang="en-GB" sz="1800" dirty="0"/>
              <a:t> </a:t>
            </a:r>
            <a:r>
              <a:rPr lang="en-GB" sz="1800" dirty="0" err="1"/>
              <a:t>climatique</a:t>
            </a:r>
            <a:r>
              <a:rPr lang="en-GB" sz="1800" dirty="0"/>
              <a:t> </a:t>
            </a:r>
            <a:r>
              <a:rPr lang="en-GB" sz="1800" dirty="0" err="1"/>
              <a:t>dans</a:t>
            </a:r>
            <a:r>
              <a:rPr lang="en-GB" sz="1800" dirty="0"/>
              <a:t> le </a:t>
            </a:r>
            <a:r>
              <a:rPr lang="en-GB" sz="1800" dirty="0" err="1"/>
              <a:t>développement</a:t>
            </a:r>
            <a:r>
              <a:rPr lang="en-GB" sz="1800" dirty="0"/>
              <a:t> et la </a:t>
            </a:r>
            <a:r>
              <a:rPr lang="en-GB" sz="1800" dirty="0" err="1"/>
              <a:t>planification</a:t>
            </a:r>
            <a:r>
              <a:rPr lang="en-GB" sz="1800" dirty="0"/>
              <a:t> </a:t>
            </a:r>
            <a:r>
              <a:rPr lang="en-GB" sz="1800" dirty="0" err="1"/>
              <a:t>sectorielle</a:t>
            </a:r>
            <a:r>
              <a:rPr lang="en-GB" sz="1800" dirty="0"/>
              <a:t> (par des </a:t>
            </a:r>
            <a:r>
              <a:rPr lang="en-GB" sz="1800" dirty="0" err="1"/>
              <a:t>politiques</a:t>
            </a:r>
            <a:r>
              <a:rPr lang="en-GB" sz="1800" dirty="0"/>
              <a:t>, </a:t>
            </a:r>
            <a:r>
              <a:rPr lang="en-GB" sz="1800" dirty="0" err="1"/>
              <a:t>projets</a:t>
            </a:r>
            <a:r>
              <a:rPr lang="en-GB" sz="1800" dirty="0"/>
              <a:t> et programmes) 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800" b="1" dirty="0"/>
              <a:t>Analyser les </a:t>
            </a:r>
            <a:r>
              <a:rPr lang="en-GB" sz="1800" b="1" dirty="0" err="1"/>
              <a:t>données</a:t>
            </a:r>
            <a:r>
              <a:rPr lang="en-GB" sz="1800" b="1" dirty="0"/>
              <a:t> </a:t>
            </a:r>
            <a:r>
              <a:rPr lang="en-GB" sz="1800" b="1" dirty="0" err="1"/>
              <a:t>climatiques</a:t>
            </a:r>
            <a:r>
              <a:rPr lang="en-GB" sz="1800" b="1" dirty="0"/>
              <a:t>, </a:t>
            </a:r>
            <a:r>
              <a:rPr lang="en-GB" sz="1800" b="1" dirty="0" err="1"/>
              <a:t>évaluer</a:t>
            </a:r>
            <a:r>
              <a:rPr lang="en-GB" sz="1800" b="1" dirty="0"/>
              <a:t> les </a:t>
            </a:r>
            <a:r>
              <a:rPr lang="en-GB" sz="1800" b="1" dirty="0" err="1"/>
              <a:t>vulnérabilités</a:t>
            </a:r>
            <a:r>
              <a:rPr lang="en-GB" sz="1800" b="1" dirty="0"/>
              <a:t> </a:t>
            </a:r>
            <a:r>
              <a:rPr lang="en-GB" sz="1800" dirty="0"/>
              <a:t>au </a:t>
            </a:r>
            <a:r>
              <a:rPr lang="en-GB" sz="1800" dirty="0" err="1"/>
              <a:t>changement</a:t>
            </a:r>
            <a:r>
              <a:rPr lang="en-GB" sz="1800" dirty="0"/>
              <a:t> </a:t>
            </a:r>
            <a:r>
              <a:rPr lang="en-GB" sz="1800" dirty="0" err="1"/>
              <a:t>climatique</a:t>
            </a:r>
            <a:r>
              <a:rPr lang="en-GB" sz="1800" dirty="0"/>
              <a:t> et </a:t>
            </a:r>
            <a:r>
              <a:rPr lang="en-GB" sz="1800" b="1" dirty="0"/>
              <a:t>identifier les options </a:t>
            </a:r>
            <a:r>
              <a:rPr lang="en-GB" sz="1800" b="1" dirty="0" err="1"/>
              <a:t>d’adaptation</a:t>
            </a:r>
            <a:r>
              <a:rPr lang="en-GB" sz="1800" b="1" dirty="0"/>
              <a:t> </a:t>
            </a:r>
            <a:r>
              <a:rPr lang="en-GB" sz="1800" dirty="0"/>
              <a:t>au </a:t>
            </a:r>
            <a:r>
              <a:rPr lang="en-GB" sz="1800" dirty="0" err="1"/>
              <a:t>niveaux</a:t>
            </a:r>
            <a:r>
              <a:rPr lang="en-GB" sz="1800" dirty="0"/>
              <a:t> </a:t>
            </a:r>
            <a:r>
              <a:rPr lang="en-GB" sz="1800" dirty="0" err="1"/>
              <a:t>sectoriel</a:t>
            </a:r>
            <a:r>
              <a:rPr lang="en-GB" sz="1800" dirty="0"/>
              <a:t>, subnational, national, et à </a:t>
            </a:r>
            <a:r>
              <a:rPr lang="en-GB" sz="1800" dirty="0" err="1"/>
              <a:t>d’autres</a:t>
            </a:r>
            <a:r>
              <a:rPr lang="en-GB" sz="1800" dirty="0"/>
              <a:t> </a:t>
            </a:r>
            <a:r>
              <a:rPr lang="en-GB" sz="1800" dirty="0" err="1"/>
              <a:t>niveaux</a:t>
            </a:r>
            <a:r>
              <a:rPr lang="en-GB" sz="1800" dirty="0"/>
              <a:t> </a:t>
            </a:r>
            <a:r>
              <a:rPr lang="en-GB" sz="1800" dirty="0" err="1"/>
              <a:t>appropriés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92955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7632848" cy="3528392"/>
          </a:xfrm>
          <a:noFill/>
        </p:spPr>
        <p:txBody>
          <a:bodyPr/>
          <a:lstStyle/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 startAt="6"/>
            </a:pPr>
            <a:r>
              <a:rPr lang="en-GB" sz="1800" b="1" dirty="0" err="1"/>
              <a:t>Evaluer</a:t>
            </a:r>
            <a:r>
              <a:rPr lang="en-GB" sz="1800" b="1" dirty="0"/>
              <a:t> les options </a:t>
            </a:r>
            <a:r>
              <a:rPr lang="en-GB" sz="1800" b="1" dirty="0" err="1"/>
              <a:t>d’adaptation</a:t>
            </a:r>
            <a:r>
              <a:rPr lang="en-GB" sz="1800" b="1" dirty="0"/>
              <a:t> </a:t>
            </a:r>
            <a:r>
              <a:rPr lang="en-GB" sz="1800" dirty="0"/>
              <a:t>pour </a:t>
            </a:r>
            <a:r>
              <a:rPr lang="en-GB" sz="1800" dirty="0" err="1"/>
              <a:t>appuyer</a:t>
            </a:r>
            <a:r>
              <a:rPr lang="en-GB" sz="1800" dirty="0"/>
              <a:t> la </a:t>
            </a:r>
            <a:r>
              <a:rPr lang="en-GB" sz="1800" dirty="0" err="1"/>
              <a:t>planification</a:t>
            </a:r>
            <a:r>
              <a:rPr lang="en-GB" sz="1800" dirty="0"/>
              <a:t> du </a:t>
            </a:r>
            <a:r>
              <a:rPr lang="en-GB" sz="1800" dirty="0" err="1"/>
              <a:t>développement</a:t>
            </a:r>
            <a:r>
              <a:rPr lang="en-GB" sz="1800" dirty="0"/>
              <a:t> et la prise de </a:t>
            </a:r>
            <a:r>
              <a:rPr lang="en-GB" sz="1800" dirty="0" err="1"/>
              <a:t>décision</a:t>
            </a:r>
            <a:r>
              <a:rPr lang="en-GB" sz="1800" dirty="0"/>
              <a:t> sur les plans </a:t>
            </a:r>
            <a:r>
              <a:rPr lang="en-GB" sz="1800" dirty="0" err="1"/>
              <a:t>d’investissement</a:t>
            </a:r>
            <a:r>
              <a:rPr lang="en-GB" sz="1800" dirty="0"/>
              <a:t> </a:t>
            </a:r>
            <a:r>
              <a:rPr lang="en-GB" sz="1800" dirty="0" err="1"/>
              <a:t>en</a:t>
            </a:r>
            <a:r>
              <a:rPr lang="en-GB" sz="1800" dirty="0"/>
              <a:t> </a:t>
            </a:r>
            <a:r>
              <a:rPr lang="en-GB" sz="1800" dirty="0" err="1"/>
              <a:t>matière</a:t>
            </a:r>
            <a:r>
              <a:rPr lang="en-GB" sz="1800" dirty="0"/>
              <a:t> </a:t>
            </a:r>
            <a:r>
              <a:rPr lang="en-GB" sz="1800" dirty="0" err="1"/>
              <a:t>d’adaptation</a:t>
            </a:r>
            <a:r>
              <a:rPr lang="en-GB" sz="1800" dirty="0"/>
              <a:t> 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 startAt="6"/>
            </a:pPr>
            <a:r>
              <a:rPr lang="en-GB" sz="1800" dirty="0" err="1"/>
              <a:t>Promouvoir</a:t>
            </a:r>
            <a:r>
              <a:rPr lang="en-GB" sz="1800" dirty="0"/>
              <a:t> et </a:t>
            </a:r>
            <a:r>
              <a:rPr lang="en-GB" sz="1800" dirty="0" err="1"/>
              <a:t>faciliter</a:t>
            </a:r>
            <a:r>
              <a:rPr lang="en-GB" sz="1800" dirty="0"/>
              <a:t> la </a:t>
            </a:r>
            <a:r>
              <a:rPr lang="en-GB" sz="1800" b="1" dirty="0" err="1"/>
              <a:t>priorisation</a:t>
            </a:r>
            <a:r>
              <a:rPr lang="en-GB" sz="1800" b="1" dirty="0"/>
              <a:t> </a:t>
            </a:r>
            <a:r>
              <a:rPr lang="en-GB" sz="1800" dirty="0"/>
              <a:t>de </a:t>
            </a:r>
            <a:r>
              <a:rPr lang="en-GB" sz="1800" dirty="0" err="1"/>
              <a:t>l’adaptation</a:t>
            </a:r>
            <a:r>
              <a:rPr lang="en-GB" sz="1800" dirty="0"/>
              <a:t> au </a:t>
            </a:r>
            <a:r>
              <a:rPr lang="en-GB" sz="1800" dirty="0" err="1"/>
              <a:t>changement</a:t>
            </a:r>
            <a:r>
              <a:rPr lang="en-GB" sz="1800" dirty="0"/>
              <a:t> </a:t>
            </a:r>
            <a:r>
              <a:rPr lang="en-GB" sz="1800" dirty="0" err="1"/>
              <a:t>climatique</a:t>
            </a:r>
            <a:r>
              <a:rPr lang="en-GB" sz="1800" dirty="0"/>
              <a:t> </a:t>
            </a:r>
            <a:r>
              <a:rPr lang="en-GB" sz="1800" dirty="0" err="1"/>
              <a:t>dans</a:t>
            </a:r>
            <a:r>
              <a:rPr lang="en-GB" sz="1800" dirty="0"/>
              <a:t> la </a:t>
            </a:r>
            <a:r>
              <a:rPr lang="en-GB" sz="1800" dirty="0" err="1"/>
              <a:t>planification</a:t>
            </a:r>
            <a:r>
              <a:rPr lang="en-GB" sz="1800" dirty="0"/>
              <a:t> </a:t>
            </a:r>
            <a:r>
              <a:rPr lang="en-GB" sz="1800" dirty="0" err="1"/>
              <a:t>nationale</a:t>
            </a:r>
            <a:endParaRPr lang="en-GB" sz="1800" dirty="0"/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 startAt="6"/>
            </a:pPr>
            <a:r>
              <a:rPr lang="en-GB" sz="1800" dirty="0" err="1"/>
              <a:t>Faciliter</a:t>
            </a:r>
            <a:r>
              <a:rPr lang="en-GB" sz="1800" dirty="0"/>
              <a:t> la </a:t>
            </a:r>
            <a:r>
              <a:rPr lang="en-GB" sz="1800" b="1" dirty="0" err="1"/>
              <a:t>mise</a:t>
            </a:r>
            <a:r>
              <a:rPr lang="en-GB" sz="1800" b="1" dirty="0"/>
              <a:t> </a:t>
            </a:r>
            <a:r>
              <a:rPr lang="en-GB" sz="1800" b="1" dirty="0" err="1"/>
              <a:t>en</a:t>
            </a:r>
            <a:r>
              <a:rPr lang="en-GB" sz="1800" b="1" dirty="0"/>
              <a:t> oeuvre </a:t>
            </a:r>
            <a:r>
              <a:rPr lang="en-GB" sz="1800" dirty="0"/>
              <a:t>de </a:t>
            </a:r>
            <a:r>
              <a:rPr lang="en-GB" sz="1800" dirty="0" err="1"/>
              <a:t>l’adaptation</a:t>
            </a:r>
            <a:r>
              <a:rPr lang="en-GB" sz="1800" dirty="0"/>
              <a:t> à </a:t>
            </a:r>
            <a:r>
              <a:rPr lang="en-GB" sz="1800" dirty="0" err="1"/>
              <a:t>tous</a:t>
            </a:r>
            <a:r>
              <a:rPr lang="en-GB" sz="1800" dirty="0"/>
              <a:t> </a:t>
            </a:r>
            <a:r>
              <a:rPr lang="en-GB" sz="1800" dirty="0" err="1"/>
              <a:t>niveaux</a:t>
            </a:r>
            <a:r>
              <a:rPr lang="en-GB" sz="1800" dirty="0"/>
              <a:t> par des </a:t>
            </a:r>
            <a:r>
              <a:rPr lang="en-GB" sz="1800" dirty="0" err="1"/>
              <a:t>politiques</a:t>
            </a:r>
            <a:r>
              <a:rPr lang="en-GB" sz="1800" dirty="0"/>
              <a:t> </a:t>
            </a:r>
            <a:r>
              <a:rPr lang="en-GB" sz="1800" dirty="0" err="1"/>
              <a:t>appropriées</a:t>
            </a:r>
            <a:r>
              <a:rPr lang="en-GB" sz="1800" dirty="0"/>
              <a:t>, des </a:t>
            </a:r>
            <a:r>
              <a:rPr lang="en-GB" sz="1800" dirty="0" err="1"/>
              <a:t>projets</a:t>
            </a:r>
            <a:r>
              <a:rPr lang="en-GB" sz="1800" dirty="0"/>
              <a:t> et des programmes, </a:t>
            </a:r>
            <a:r>
              <a:rPr lang="en-GB" sz="1800" dirty="0" err="1"/>
              <a:t>en</a:t>
            </a:r>
            <a:r>
              <a:rPr lang="en-GB" sz="1800" dirty="0"/>
              <a:t> </a:t>
            </a:r>
            <a:r>
              <a:rPr lang="en-GB" sz="1800" dirty="0" err="1"/>
              <a:t>prenant</a:t>
            </a:r>
            <a:r>
              <a:rPr lang="en-GB" sz="1800" dirty="0"/>
              <a:t> </a:t>
            </a:r>
            <a:r>
              <a:rPr lang="en-GB" sz="1800" dirty="0" err="1"/>
              <a:t>en</a:t>
            </a:r>
            <a:r>
              <a:rPr lang="en-GB" sz="1800" dirty="0"/>
              <a:t> </a:t>
            </a:r>
            <a:r>
              <a:rPr lang="en-GB" sz="1800" dirty="0" err="1"/>
              <a:t>compte</a:t>
            </a:r>
            <a:r>
              <a:rPr lang="en-GB" sz="1800" dirty="0"/>
              <a:t> les </a:t>
            </a:r>
            <a:r>
              <a:rPr lang="en-GB" sz="1800" dirty="0" err="1"/>
              <a:t>opportunités</a:t>
            </a:r>
            <a:r>
              <a:rPr lang="en-GB" sz="1800" dirty="0"/>
              <a:t> de </a:t>
            </a:r>
            <a:r>
              <a:rPr lang="en-GB" sz="1800" b="1" dirty="0" err="1"/>
              <a:t>synergie</a:t>
            </a:r>
            <a:r>
              <a:rPr lang="en-GB" sz="1800" dirty="0"/>
              <a:t> 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 startAt="6"/>
            </a:pPr>
            <a:r>
              <a:rPr lang="en-GB" sz="1800" dirty="0" err="1"/>
              <a:t>Faciliter</a:t>
            </a:r>
            <a:r>
              <a:rPr lang="en-GB" sz="1800" dirty="0"/>
              <a:t> le </a:t>
            </a:r>
            <a:r>
              <a:rPr lang="en-GB" sz="1800" b="1" dirty="0" err="1"/>
              <a:t>suivi</a:t>
            </a:r>
            <a:r>
              <a:rPr lang="en-GB" sz="1800" b="1" dirty="0"/>
              <a:t>, </a:t>
            </a:r>
            <a:r>
              <a:rPr lang="en-GB" sz="1800" b="1" dirty="0" err="1"/>
              <a:t>l’examen</a:t>
            </a:r>
            <a:r>
              <a:rPr lang="en-GB" sz="1800" b="1" dirty="0"/>
              <a:t> </a:t>
            </a:r>
            <a:r>
              <a:rPr lang="en-GB" sz="1800" dirty="0"/>
              <a:t>et</a:t>
            </a:r>
            <a:r>
              <a:rPr lang="en-GB" sz="1800" b="1" dirty="0"/>
              <a:t> la </a:t>
            </a:r>
            <a:r>
              <a:rPr lang="en-GB" sz="1800" b="1" dirty="0" err="1"/>
              <a:t>mise</a:t>
            </a:r>
            <a:r>
              <a:rPr lang="en-GB" sz="1800" b="1" dirty="0"/>
              <a:t> à jour </a:t>
            </a:r>
            <a:r>
              <a:rPr lang="en-GB" sz="1800" dirty="0"/>
              <a:t>de plans </a:t>
            </a:r>
            <a:r>
              <a:rPr lang="en-GB" sz="1800" dirty="0" err="1"/>
              <a:t>d’adaptation</a:t>
            </a:r>
            <a:r>
              <a:rPr lang="en-GB" sz="1800" dirty="0"/>
              <a:t> au fil du temps, pour </a:t>
            </a:r>
            <a:r>
              <a:rPr lang="en-GB" sz="1800" dirty="0" err="1"/>
              <a:t>s’assurer</a:t>
            </a:r>
            <a:r>
              <a:rPr lang="en-GB" sz="1800" dirty="0"/>
              <a:t> du </a:t>
            </a:r>
            <a:r>
              <a:rPr lang="en-GB" sz="1800" dirty="0" err="1"/>
              <a:t>progrès</a:t>
            </a:r>
            <a:r>
              <a:rPr lang="en-GB" sz="1800" dirty="0"/>
              <a:t> et de </a:t>
            </a:r>
            <a:r>
              <a:rPr lang="en-GB" sz="1800" dirty="0" err="1"/>
              <a:t>l’efficacité</a:t>
            </a:r>
            <a:r>
              <a:rPr lang="en-GB" sz="1800" dirty="0"/>
              <a:t> des efforts </a:t>
            </a:r>
            <a:r>
              <a:rPr lang="en-GB" sz="1800" dirty="0" err="1"/>
              <a:t>d’adaptation</a:t>
            </a:r>
            <a:r>
              <a:rPr lang="en-GB" sz="1800" dirty="0"/>
              <a:t> et pour </a:t>
            </a:r>
            <a:r>
              <a:rPr lang="en-GB" sz="1800" dirty="0" err="1"/>
              <a:t>montrer</a:t>
            </a:r>
            <a:r>
              <a:rPr lang="en-GB" sz="1800" dirty="0"/>
              <a:t> comment les </a:t>
            </a:r>
            <a:r>
              <a:rPr lang="en-GB" sz="1800" dirty="0" err="1"/>
              <a:t>lacunes</a:t>
            </a:r>
            <a:r>
              <a:rPr lang="en-GB" sz="1800" dirty="0"/>
              <a:t> </a:t>
            </a:r>
            <a:r>
              <a:rPr lang="en-GB" sz="1800" dirty="0" err="1"/>
              <a:t>sont</a:t>
            </a:r>
            <a:r>
              <a:rPr lang="en-GB" sz="1800" dirty="0"/>
              <a:t> </a:t>
            </a:r>
            <a:r>
              <a:rPr lang="en-GB" sz="1800" dirty="0" err="1"/>
              <a:t>comblées</a:t>
            </a:r>
            <a:r>
              <a:rPr lang="en-GB" sz="1800" dirty="0"/>
              <a:t> 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 startAt="6"/>
            </a:pPr>
            <a:r>
              <a:rPr lang="en-GB" sz="1800" dirty="0" err="1"/>
              <a:t>Coordonner</a:t>
            </a:r>
            <a:r>
              <a:rPr lang="en-GB" sz="1800" dirty="0"/>
              <a:t> les </a:t>
            </a:r>
            <a:r>
              <a:rPr lang="en-GB" sz="1800" b="1" dirty="0"/>
              <a:t>rapports </a:t>
            </a:r>
            <a:r>
              <a:rPr lang="en-GB" sz="1800" dirty="0"/>
              <a:t>et la </a:t>
            </a:r>
            <a:r>
              <a:rPr lang="en-GB" sz="1800" b="1" dirty="0"/>
              <a:t>communication </a:t>
            </a:r>
            <a:r>
              <a:rPr lang="en-GB" sz="1800" dirty="0"/>
              <a:t>sur les </a:t>
            </a:r>
            <a:r>
              <a:rPr lang="en-GB" sz="1800" dirty="0" err="1"/>
              <a:t>processus</a:t>
            </a:r>
            <a:r>
              <a:rPr lang="en-GB" sz="1800" dirty="0"/>
              <a:t> PNA aux </a:t>
            </a:r>
            <a:r>
              <a:rPr lang="en-GB" sz="1800" dirty="0" err="1"/>
              <a:t>acteurs</a:t>
            </a:r>
            <a:r>
              <a:rPr lang="en-GB" sz="1800" dirty="0"/>
              <a:t> </a:t>
            </a:r>
            <a:r>
              <a:rPr lang="en-GB" sz="1800" dirty="0" err="1"/>
              <a:t>nationalement</a:t>
            </a:r>
            <a:r>
              <a:rPr lang="en-GB" sz="1800" dirty="0"/>
              <a:t>, </a:t>
            </a:r>
            <a:r>
              <a:rPr lang="en-GB" sz="1800" dirty="0" err="1"/>
              <a:t>internationalement</a:t>
            </a:r>
            <a:r>
              <a:rPr lang="en-GB" sz="1800" dirty="0"/>
              <a:t> et </a:t>
            </a:r>
            <a:r>
              <a:rPr lang="en-GB" sz="1800" dirty="0" err="1"/>
              <a:t>formellement</a:t>
            </a:r>
            <a:r>
              <a:rPr lang="en-GB" sz="1800" dirty="0"/>
              <a:t> </a:t>
            </a:r>
            <a:r>
              <a:rPr lang="en-GB" sz="1800" dirty="0" err="1"/>
              <a:t>auprès</a:t>
            </a:r>
            <a:r>
              <a:rPr lang="en-GB" sz="1800" dirty="0"/>
              <a:t> de la Convention</a:t>
            </a:r>
            <a:endParaRPr lang="en-US" sz="18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755576" y="404664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600" b="1" kern="0" dirty="0" err="1"/>
              <a:t>Liste</a:t>
            </a:r>
            <a:r>
              <a:rPr lang="en-US" sz="1600" b="1" kern="0" dirty="0"/>
              <a:t> des </a:t>
            </a:r>
            <a:r>
              <a:rPr lang="en-US" sz="1600" b="1" kern="0" dirty="0" err="1"/>
              <a:t>Fonctions</a:t>
            </a:r>
            <a:r>
              <a:rPr lang="en-US" sz="1600" b="1" kern="0" dirty="0"/>
              <a:t> </a:t>
            </a:r>
            <a:r>
              <a:rPr lang="en-US" sz="1600" b="1" kern="0" dirty="0" err="1"/>
              <a:t>Essentielles</a:t>
            </a:r>
            <a:r>
              <a:rPr lang="en-US" sz="1600" b="1" kern="0" dirty="0"/>
              <a:t> du </a:t>
            </a:r>
            <a:r>
              <a:rPr lang="en-US" sz="1600" b="1" kern="0" dirty="0" err="1"/>
              <a:t>processus</a:t>
            </a:r>
            <a:r>
              <a:rPr lang="en-US" sz="1600" b="1" kern="0" dirty="0"/>
              <a:t> des PNA (LEG, 2015), suite</a:t>
            </a:r>
          </a:p>
        </p:txBody>
      </p:sp>
    </p:spTree>
    <p:extLst>
      <p:ext uri="{BB962C8B-B14F-4D97-AF65-F5344CB8AC3E}">
        <p14:creationId xmlns:p14="http://schemas.microsoft.com/office/powerpoint/2010/main" val="16927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8497" y="2493194"/>
            <a:ext cx="7881937" cy="143986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600" dirty="0"/>
              <a:t>Contact: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b="1" dirty="0"/>
              <a:t>La </a:t>
            </a:r>
            <a:r>
              <a:rPr lang="en-US" sz="1600" b="1" dirty="0" err="1"/>
              <a:t>Présidence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err="1"/>
              <a:t>Groupe</a:t>
            </a:r>
            <a:r>
              <a:rPr lang="en-US" sz="1600" dirty="0"/>
              <a:t> </a:t>
            </a:r>
            <a:r>
              <a:rPr lang="en-US" sz="1600" dirty="0" err="1"/>
              <a:t>d’experts</a:t>
            </a:r>
            <a:r>
              <a:rPr lang="en-US" sz="1600" dirty="0"/>
              <a:t> des pays les </a:t>
            </a:r>
            <a:r>
              <a:rPr lang="en-US" sz="1600" dirty="0" err="1"/>
              <a:t>moins</a:t>
            </a:r>
            <a:r>
              <a:rPr lang="en-US" sz="1600" dirty="0"/>
              <a:t> </a:t>
            </a:r>
            <a:r>
              <a:rPr lang="en-US" sz="1600" dirty="0" err="1"/>
              <a:t>avancés</a:t>
            </a:r>
            <a:r>
              <a:rPr lang="en-US" sz="1600" dirty="0"/>
              <a:t> (LEG)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leghelp@unfccc.int</a:t>
            </a:r>
          </a:p>
        </p:txBody>
      </p:sp>
    </p:spTree>
    <p:extLst>
      <p:ext uri="{BB962C8B-B14F-4D97-AF65-F5344CB8AC3E}">
        <p14:creationId xmlns:p14="http://schemas.microsoft.com/office/powerpoint/2010/main" val="55234460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NFCCC quote">
  <a:themeElements>
    <a:clrScheme name="UNFCCC quot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 quo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 quot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UNFCCC_Master 70pt title">
  <a:themeElements>
    <a:clrScheme name="Custom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0070C0"/>
      </a:hlink>
      <a:folHlink>
        <a:srgbClr val="0070C0"/>
      </a:folHlink>
    </a:clrScheme>
    <a:fontScheme name="UNFCCC_Master 70pt tit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_Master 70pt titl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Custom Design">
  <a:themeElements>
    <a:clrScheme name="GCF">
      <a:dk1>
        <a:sysClr val="windowText" lastClr="000000"/>
      </a:dk1>
      <a:lt1>
        <a:sysClr val="window" lastClr="FFFFFF"/>
      </a:lt1>
      <a:dk2>
        <a:srgbClr val="24634F"/>
      </a:dk2>
      <a:lt2>
        <a:srgbClr val="DFDFDF"/>
      </a:lt2>
      <a:accent1>
        <a:srgbClr val="4AA9A7"/>
      </a:accent1>
      <a:accent2>
        <a:srgbClr val="257281"/>
      </a:accent2>
      <a:accent3>
        <a:srgbClr val="346B4C"/>
      </a:accent3>
      <a:accent4>
        <a:srgbClr val="427B3D"/>
      </a:accent4>
      <a:accent5>
        <a:srgbClr val="6E9952"/>
      </a:accent5>
      <a:accent6>
        <a:srgbClr val="8BB85C"/>
      </a:accent6>
      <a:hlink>
        <a:srgbClr val="24634F"/>
      </a:hlink>
      <a:folHlink>
        <a:srgbClr val="304836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1_UNFCCC_Master 70pt title">
  <a:themeElements>
    <a:clrScheme name="UNFCCC_Master 70pt titl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_Master 70pt tit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_Master 70pt titl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2_UNFCCC_Master 70pt title">
  <a:themeElements>
    <a:clrScheme name="UNFCCC_Master 70pt titl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_Master 70pt tit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_Master 70pt titl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6_Custom Design">
  <a:themeElements>
    <a:clrScheme name="GCF">
      <a:dk1>
        <a:sysClr val="windowText" lastClr="000000"/>
      </a:dk1>
      <a:lt1>
        <a:sysClr val="window" lastClr="FFFFFF"/>
      </a:lt1>
      <a:dk2>
        <a:srgbClr val="24634F"/>
      </a:dk2>
      <a:lt2>
        <a:srgbClr val="DFDFDF"/>
      </a:lt2>
      <a:accent1>
        <a:srgbClr val="4AA9A7"/>
      </a:accent1>
      <a:accent2>
        <a:srgbClr val="257281"/>
      </a:accent2>
      <a:accent3>
        <a:srgbClr val="346B4C"/>
      </a:accent3>
      <a:accent4>
        <a:srgbClr val="427B3D"/>
      </a:accent4>
      <a:accent5>
        <a:srgbClr val="6E9952"/>
      </a:accent5>
      <a:accent6>
        <a:srgbClr val="8BB85C"/>
      </a:accent6>
      <a:hlink>
        <a:srgbClr val="24634F"/>
      </a:hlink>
      <a:folHlink>
        <a:srgbClr val="304836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7_Custom Design">
  <a:themeElements>
    <a:clrScheme name="GCF">
      <a:dk1>
        <a:sysClr val="windowText" lastClr="000000"/>
      </a:dk1>
      <a:lt1>
        <a:sysClr val="window" lastClr="FFFFFF"/>
      </a:lt1>
      <a:dk2>
        <a:srgbClr val="24634F"/>
      </a:dk2>
      <a:lt2>
        <a:srgbClr val="DFDFDF"/>
      </a:lt2>
      <a:accent1>
        <a:srgbClr val="4AA9A7"/>
      </a:accent1>
      <a:accent2>
        <a:srgbClr val="257281"/>
      </a:accent2>
      <a:accent3>
        <a:srgbClr val="346B4C"/>
      </a:accent3>
      <a:accent4>
        <a:srgbClr val="427B3D"/>
      </a:accent4>
      <a:accent5>
        <a:srgbClr val="6E9952"/>
      </a:accent5>
      <a:accent6>
        <a:srgbClr val="8BB85C"/>
      </a:accent6>
      <a:hlink>
        <a:srgbClr val="24634F"/>
      </a:hlink>
      <a:folHlink>
        <a:srgbClr val="304836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413</Words>
  <Application>Microsoft Office PowerPoint</Application>
  <PresentationFormat>On-screen Show (4:3)</PresentationFormat>
  <Paragraphs>27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5</vt:i4>
      </vt:variant>
    </vt:vector>
  </HeadingPairs>
  <TitlesOfParts>
    <vt:vector size="20" baseType="lpstr">
      <vt:lpstr>Arial</vt:lpstr>
      <vt:lpstr>Calibri</vt:lpstr>
      <vt:lpstr>Calibri Light</vt:lpstr>
      <vt:lpstr>Corbel</vt:lpstr>
      <vt:lpstr>GCF Camingo Light</vt:lpstr>
      <vt:lpstr>Wingdings</vt:lpstr>
      <vt:lpstr>blank</vt:lpstr>
      <vt:lpstr>UNFCCC quote</vt:lpstr>
      <vt:lpstr>UNFCCC_Master 70pt title</vt:lpstr>
      <vt:lpstr>5_Custom Design</vt:lpstr>
      <vt:lpstr>1_UNFCCC_Master 70pt title</vt:lpstr>
      <vt:lpstr>1_Office Theme</vt:lpstr>
      <vt:lpstr>2_UNFCCC_Master 70pt title</vt:lpstr>
      <vt:lpstr>6_Custom Design</vt:lpstr>
      <vt:lpstr>7_Custom Design</vt:lpstr>
      <vt:lpstr>PowerPoint Presentation</vt:lpstr>
      <vt:lpstr>Pourquoi les fonctions essentielles</vt:lpstr>
      <vt:lpstr>Liste des Fonctions Essentielles du processus des PNA (LEG, 2015)</vt:lpstr>
      <vt:lpstr>PowerPoint Presentation</vt:lpstr>
      <vt:lpstr>Contact:  La Présidence Groupe d’experts des pays les moins avancés (LEG)  leghelp@unfccc.int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2017-06-05T09:42:31Z</dcterms:created>
  <dcterms:modified xsi:type="dcterms:W3CDTF">2017-09-25T09:42:35Z</dcterms:modified>
</cp:coreProperties>
</file>