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8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  <p:sldMasterId id="2147484073" r:id="rId4"/>
    <p:sldMasterId id="2147484091" r:id="rId5"/>
    <p:sldMasterId id="2147484103" r:id="rId6"/>
    <p:sldMasterId id="2147484109" r:id="rId7"/>
    <p:sldMasterId id="2147484121" r:id="rId8"/>
    <p:sldMasterId id="2147484134" r:id="rId9"/>
  </p:sldMasterIdLst>
  <p:notesMasterIdLst>
    <p:notesMasterId r:id="rId15"/>
  </p:notesMasterIdLst>
  <p:handoutMasterIdLst>
    <p:handoutMasterId r:id="rId16"/>
  </p:handoutMasterIdLst>
  <p:sldIdLst>
    <p:sldId id="762" r:id="rId10"/>
    <p:sldId id="814" r:id="rId11"/>
    <p:sldId id="815" r:id="rId12"/>
    <p:sldId id="816" r:id="rId13"/>
    <p:sldId id="817" r:id="rId1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D4D4D"/>
    <a:srgbClr val="5F5F5F"/>
    <a:srgbClr val="777777"/>
    <a:srgbClr val="808080"/>
    <a:srgbClr val="1960AB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5461" autoAdjust="0"/>
  </p:normalViewPr>
  <p:slideViewPr>
    <p:cSldViewPr>
      <p:cViewPr varScale="1">
        <p:scale>
          <a:sx n="91" d="100"/>
          <a:sy n="91" d="100"/>
        </p:scale>
        <p:origin x="126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2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7"/>
          <p:cNvSpPr>
            <a:spLocks noChangeShapeType="1"/>
          </p:cNvSpPr>
          <p:nvPr/>
        </p:nvSpPr>
        <p:spPr bwMode="auto">
          <a:xfrm>
            <a:off x="497615" y="401841"/>
            <a:ext cx="6104071" cy="16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  <p:sp>
        <p:nvSpPr>
          <p:cNvPr id="27651" name="Line 10"/>
          <p:cNvSpPr>
            <a:spLocks noChangeShapeType="1"/>
          </p:cNvSpPr>
          <p:nvPr/>
        </p:nvSpPr>
        <p:spPr bwMode="auto">
          <a:xfrm>
            <a:off x="497615" y="9529343"/>
            <a:ext cx="6104071" cy="16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50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8" y="4863082"/>
            <a:ext cx="5208365" cy="460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8" rIns="99040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97615" y="401841"/>
            <a:ext cx="6104071" cy="16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497615" y="9529343"/>
            <a:ext cx="6104071" cy="16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906" tIns="47453" rIns="94906" bIns="47453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980" y="154175"/>
            <a:ext cx="6104071" cy="17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8600">
              <a:spcBef>
                <a:spcPct val="0"/>
              </a:spcBef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6391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15" y="9642515"/>
            <a:ext cx="6102413" cy="59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2776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11747" indent="-27374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94997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32995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70993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408992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46990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84989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722987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dirty="0">
                <a:solidFill>
                  <a:prstClr val="black"/>
                </a:solidFill>
              </a:rPr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767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6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5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41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30315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3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5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38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799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80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75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04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0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156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3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456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99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96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UNFCCC secretariat, programme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Firstname Lastname, Job 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5477" y="260648"/>
            <a:ext cx="73308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Convention-cadre sur</a:t>
            </a:r>
            <a:r>
              <a:rPr lang="en-US" baseline="0" dirty="0"/>
              <a:t> les </a:t>
            </a:r>
            <a:r>
              <a:rPr lang="en-US" baseline="0" dirty="0" err="1"/>
              <a:t>changements</a:t>
            </a:r>
            <a:r>
              <a:rPr lang="en-US" baseline="0" dirty="0"/>
              <a:t> </a:t>
            </a:r>
            <a:r>
              <a:rPr lang="en-US" baseline="0" dirty="0" err="1"/>
              <a:t>climatiques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74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51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44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371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39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90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7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783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3986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599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73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780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cs typeface="Corbel"/>
              </a:rPr>
              <a:t>Title of </a:t>
            </a:r>
            <a:r>
              <a:rPr lang="en-US" sz="4000" b="1" dirty="0">
                <a:solidFill>
                  <a:prstClr val="black"/>
                </a:solidFill>
                <a:cs typeface="Corbel"/>
              </a:rPr>
              <a:t>Presentation</a:t>
            </a:r>
            <a:endParaRPr lang="en-US" sz="3600" b="1" i="1" dirty="0">
              <a:solidFill>
                <a:prstClr val="black"/>
              </a:solidFill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7" y="4445347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800" b="1" dirty="0">
                <a:solidFill>
                  <a:srgbClr val="246B52"/>
                </a:solidFill>
                <a:ea typeface="Corbel"/>
                <a:cs typeface="Corbel"/>
              </a:rPr>
              <a:t>Name of Presenter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endParaRPr lang="en-US" sz="2400" dirty="0">
              <a:solidFill>
                <a:srgbClr val="246B52"/>
              </a:solidFill>
              <a:ea typeface="Corbel"/>
              <a:cs typeface="Corbel"/>
            </a:endParaRP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Event Name</a:t>
            </a:r>
          </a:p>
          <a:p>
            <a:pPr marL="0" indent="0" defTabSz="45720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rgbClr val="246B52"/>
                </a:solidFill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cs typeface="Corbel"/>
              </a:rPr>
              <a:t>Subtitle/Agenda Item/Etc. (optional)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80345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03186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921085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4076474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1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11539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35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0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0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0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7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5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7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7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UNFCCC secretariat, programme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7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38023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48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316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730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325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371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3549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5929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4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46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044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7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2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984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4936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49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1262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6775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642D"/>
                </a:solidFill>
                <a:ea typeface="+mn-ea"/>
                <a:cs typeface="+mn-cs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5332455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UNFCCC secretariat, programme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</p:spTree>
    <p:extLst>
      <p:ext uri="{BB962C8B-B14F-4D97-AF65-F5344CB8AC3E}">
        <p14:creationId xmlns:p14="http://schemas.microsoft.com/office/powerpoint/2010/main" val="5809845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663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6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055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902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26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812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822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3013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6541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938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683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2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Title of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Presentation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5" y="4445343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46B52"/>
                </a:solidFill>
                <a:effectLst/>
                <a:uLnTx/>
                <a:uFillTx/>
                <a:latin typeface="Corbel"/>
                <a:ea typeface="Corbel"/>
                <a:cs typeface="Corbel"/>
              </a:rPr>
              <a:t>Name of Presenter</a:t>
            </a:r>
          </a:p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46B52"/>
              </a:solidFill>
              <a:effectLst/>
              <a:uLnTx/>
              <a:uFillTx/>
              <a:latin typeface="Corbel"/>
              <a:ea typeface="Corbel"/>
              <a:cs typeface="Corbel"/>
            </a:endParaRPr>
          </a:p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46B52"/>
                </a:solidFill>
                <a:effectLst/>
                <a:uLnTx/>
                <a:uFillTx/>
                <a:latin typeface="Corbel"/>
                <a:ea typeface="Corbel"/>
                <a:cs typeface="Corbel"/>
              </a:rPr>
              <a:t>Event Name</a:t>
            </a:r>
          </a:p>
          <a:p>
            <a:pPr marL="0" marR="0" lvl="0" indent="0" algn="l" defTabSz="4572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46B52"/>
                </a:solidFill>
                <a:effectLst/>
                <a:uLnTx/>
                <a:uFillTx/>
                <a:latin typeface="Corbel"/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Subtitle/Agenda Item/Etc. (optional)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197586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12882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83166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14022356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9226461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0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1883535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11328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2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140088" y="1558572"/>
            <a:ext cx="67781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orbel"/>
                <a:cs typeface="Corbel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  <a:cs typeface="Calibri"/>
              </a:rPr>
              <a:t> STABILIZING THE BIOSPHERE</a:t>
            </a:r>
            <a:endParaRPr lang="en-US" sz="3600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140088" y="2705925"/>
            <a:ext cx="6778191" cy="342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Corbel"/>
                <a:cs typeface="Corbel"/>
              </a:defRPr>
            </a:lvl1pPr>
          </a:lstStyle>
          <a:p>
            <a:pPr marL="53975" indent="0"/>
            <a:r>
              <a:rPr lang="en-US" sz="2800" dirty="0">
                <a:latin typeface="Calibri Light"/>
                <a:cs typeface="Calibri Light"/>
              </a:rPr>
              <a:t> This is a typical text slide with upper and lower case text and no images</a:t>
            </a:r>
          </a:p>
          <a:p>
            <a:pPr marL="53975" indent="0"/>
            <a:r>
              <a:rPr lang="en-US" sz="2800" dirty="0">
                <a:latin typeface="Calibri Light"/>
                <a:cs typeface="Calibri Light"/>
              </a:rPr>
              <a:t> Written in Calibri Light, 20-28 pt. size, depending on text volume</a:t>
            </a:r>
          </a:p>
          <a:p>
            <a:pPr marL="53975" indent="0"/>
            <a:r>
              <a:rPr lang="en-US" sz="2800" dirty="0">
                <a:latin typeface="Calibri Light"/>
                <a:cs typeface="Calibri Light"/>
              </a:rPr>
              <a:t> Show a maximum of five bullet points per page</a:t>
            </a:r>
          </a:p>
        </p:txBody>
      </p:sp>
    </p:spTree>
    <p:extLst>
      <p:ext uri="{BB962C8B-B14F-4D97-AF65-F5344CB8AC3E}">
        <p14:creationId xmlns:p14="http://schemas.microsoft.com/office/powerpoint/2010/main" val="28694318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2" y="-47616"/>
            <a:ext cx="9302765" cy="6953232"/>
          </a:xfrm>
          <a:prstGeom prst="rect">
            <a:avLst/>
          </a:prstGeom>
        </p:spPr>
      </p:pic>
      <p:pic>
        <p:nvPicPr>
          <p:cNvPr id="3" name="Picture 2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786" y="559834"/>
            <a:ext cx="2785974" cy="197093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 userDrawn="1"/>
        </p:nvSpPr>
        <p:spPr>
          <a:xfrm>
            <a:off x="1777956" y="2909888"/>
            <a:ext cx="7126608" cy="672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3600" b="1" dirty="0">
                <a:solidFill>
                  <a:prstClr val="black"/>
                </a:solidFill>
                <a:latin typeface="Corbel"/>
                <a:cs typeface="Corbel"/>
              </a:rPr>
              <a:t>Title of </a:t>
            </a:r>
            <a:r>
              <a:rPr lang="en-US" sz="4000" b="1" dirty="0">
                <a:solidFill>
                  <a:prstClr val="black"/>
                </a:solidFill>
                <a:latin typeface="Corbel"/>
                <a:cs typeface="Corbel"/>
              </a:rPr>
              <a:t>Presentation</a:t>
            </a:r>
            <a:endParaRPr lang="en-US" sz="3600" b="1" i="1" dirty="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1772575" y="4445343"/>
            <a:ext cx="6653110" cy="1603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800" b="1" dirty="0">
                <a:solidFill>
                  <a:srgbClr val="246B52"/>
                </a:solidFill>
                <a:latin typeface="Corbel"/>
                <a:ea typeface="Corbel"/>
                <a:cs typeface="Corbel"/>
              </a:rPr>
              <a:t>Name of Presenter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246B52"/>
              </a:solidFill>
              <a:latin typeface="Corbel"/>
              <a:ea typeface="Corbel"/>
              <a:cs typeface="Corbel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246B52"/>
                </a:solidFill>
                <a:latin typeface="Corbel"/>
                <a:ea typeface="Corbel"/>
                <a:cs typeface="Corbel"/>
              </a:rPr>
              <a:t>Event Name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246B52"/>
                </a:solidFill>
                <a:latin typeface="Corbel"/>
                <a:ea typeface="Corbel"/>
                <a:cs typeface="Corbel"/>
              </a:rPr>
              <a:t>Month Year | Location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72575" y="2549331"/>
            <a:ext cx="7126608" cy="402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2000" dirty="0">
                <a:solidFill>
                  <a:prstClr val="black"/>
                </a:solidFill>
                <a:latin typeface="Corbel"/>
                <a:cs typeface="Corbel"/>
              </a:rPr>
              <a:t>Subtitle/Agenda Item/Etc. (optional)</a:t>
            </a:r>
          </a:p>
          <a:p>
            <a:pPr algn="l">
              <a:lnSpc>
                <a:spcPct val="90000"/>
              </a:lnSpc>
            </a:pPr>
            <a:endParaRPr lang="en-US" sz="2000" dirty="0">
              <a:solidFill>
                <a:prstClr val="black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20715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0794693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457200" indent="-457200">
              <a:buClr>
                <a:srgbClr val="24634F"/>
              </a:buClr>
              <a:buFont typeface="Arial"/>
              <a:buChar char="•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Bulleted List</a:t>
            </a:r>
          </a:p>
        </p:txBody>
      </p:sp>
    </p:spTree>
    <p:extLst>
      <p:ext uri="{BB962C8B-B14F-4D97-AF65-F5344CB8AC3E}">
        <p14:creationId xmlns:p14="http://schemas.microsoft.com/office/powerpoint/2010/main" val="372689926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2325" y="2127250"/>
            <a:ext cx="7524750" cy="3944938"/>
          </a:xfrm>
          <a:prstGeom prst="rect">
            <a:avLst/>
          </a:prstGeom>
        </p:spPr>
        <p:txBody>
          <a:bodyPr vert="horz"/>
          <a:lstStyle>
            <a:lvl1pPr marL="514350" indent="-514350">
              <a:buClr>
                <a:srgbClr val="24634F"/>
              </a:buClr>
              <a:buFont typeface="+mj-lt"/>
              <a:buAutoNum type="arabicPeriod"/>
              <a:defRPr sz="2800">
                <a:latin typeface="Corbel"/>
                <a:cs typeface="Corbel"/>
              </a:defRPr>
            </a:lvl1pPr>
          </a:lstStyle>
          <a:p>
            <a:pPr lvl="0"/>
            <a:r>
              <a:rPr lang="en-US" dirty="0"/>
              <a:t>Numbered List</a:t>
            </a:r>
          </a:p>
        </p:txBody>
      </p:sp>
    </p:spTree>
    <p:extLst>
      <p:ext uri="{BB962C8B-B14F-4D97-AF65-F5344CB8AC3E}">
        <p14:creationId xmlns:p14="http://schemas.microsoft.com/office/powerpoint/2010/main" val="345984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8816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463" y="725804"/>
            <a:ext cx="6643924" cy="566632"/>
          </a:xfrm>
          <a:prstGeom prst="rect">
            <a:avLst/>
          </a:prstGeom>
        </p:spPr>
        <p:txBody>
          <a:bodyPr vert="horz"/>
          <a:lstStyle>
            <a:lvl1pPr algn="r">
              <a:defRPr sz="4000" b="1" i="0">
                <a:latin typeface="Corbel"/>
                <a:cs typeface="Corbel"/>
              </a:defRPr>
            </a:lvl1pPr>
          </a:lstStyle>
          <a:p>
            <a:r>
              <a:rPr lang="en-CA" dirty="0"/>
              <a:t>Title of Slide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127250"/>
            <a:ext cx="9144000" cy="473074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latin typeface="Corbel"/>
                <a:cs typeface="Corbel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9826434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79387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CF - PPT BG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2" y="-47616"/>
            <a:ext cx="9302765" cy="6953232"/>
          </a:xfrm>
          <a:prstGeom prst="rect">
            <a:avLst/>
          </a:prstGeom>
        </p:spPr>
      </p:pic>
      <p:pic>
        <p:nvPicPr>
          <p:cNvPr id="6" name="Picture 5" descr="GCFblgrnLogo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6986" y="2652713"/>
            <a:ext cx="2785974" cy="197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7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el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539750" y="1587000"/>
            <a:ext cx="8042400" cy="3684000"/>
          </a:xfrm>
          <a:prstGeom prst="rect">
            <a:avLst/>
          </a:prstGeom>
          <a:noFill/>
        </p:spPr>
        <p:txBody>
          <a:bodyPr anchor="ctr"/>
          <a:lstStyle>
            <a:lvl1pPr algn="ctr">
              <a:buNone/>
              <a:defRPr sz="3000" baseline="0">
                <a:solidFill>
                  <a:srgbClr val="005751"/>
                </a:solidFill>
                <a:latin typeface="GCF Camingo Light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7569200" y="6242050"/>
            <a:ext cx="10080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page </a:t>
            </a:r>
            <a:fld id="{57D0E351-4FBF-413E-90D4-FF0BCBA5FBE5}" type="slidenum">
              <a:rPr lang="de-DE" altLang="en-US"/>
              <a:pPr/>
              <a:t>‹#›</a:t>
            </a:fld>
            <a:endParaRPr lang="de-DE" alt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5"/>
          </p:nvPr>
        </p:nvSpPr>
        <p:spPr>
          <a:xfrm>
            <a:off x="5988050" y="6242050"/>
            <a:ext cx="15811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22746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62057F-DCBF-483B-AD7B-BD06B5C16E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DFB0F8-D1F6-4417-A637-E0055AD2A0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11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4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2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71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image" Target="../media/image4.emf"/><Relationship Id="rId5" Type="http://schemas.openxmlformats.org/officeDocument/2006/relationships/slideLayout" Target="../slideLayouts/slideLayout80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4" y="6261104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7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2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76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9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93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33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CFlogoCMYKbrochCover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015" y="372818"/>
            <a:ext cx="1350882" cy="92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70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4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 dirty="0">
                <a:solidFill>
                  <a:srgbClr val="000000"/>
                </a:solidFill>
              </a:rPr>
              <a:t>Groupe d‘experts des pays les moins avancés 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881938" cy="187220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GB" sz="3200" dirty="0"/>
              <a:t>7. Justification </a:t>
            </a:r>
            <a:r>
              <a:rPr lang="en-GB" sz="3200" dirty="0" err="1"/>
              <a:t>d’une</a:t>
            </a:r>
            <a:r>
              <a:rPr lang="en-GB" sz="3200" dirty="0"/>
              <a:t> </a:t>
            </a:r>
            <a:r>
              <a:rPr lang="en-GB" sz="3200" dirty="0" err="1"/>
              <a:t>approche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terme</a:t>
            </a:r>
            <a:r>
              <a:rPr lang="en-GB" sz="3200" dirty="0"/>
              <a:t> de </a:t>
            </a:r>
            <a:r>
              <a:rPr lang="en-GB" sz="3200" dirty="0" err="1"/>
              <a:t>processus</a:t>
            </a:r>
            <a:r>
              <a:rPr lang="en-GB" sz="3200" dirty="0"/>
              <a:t> : </a:t>
            </a:r>
            <a:r>
              <a:rPr lang="en-GB" sz="3200" dirty="0" err="1"/>
              <a:t>présentation</a:t>
            </a:r>
            <a:r>
              <a:rPr lang="en-GB" sz="3200" dirty="0"/>
              <a:t> des </a:t>
            </a:r>
            <a:r>
              <a:rPr lang="en-GB" sz="3200" dirty="0" err="1"/>
              <a:t>fonctions</a:t>
            </a:r>
            <a:r>
              <a:rPr lang="en-GB" sz="3200" dirty="0"/>
              <a:t> </a:t>
            </a:r>
            <a:r>
              <a:rPr lang="en-GB" sz="3200" dirty="0" err="1"/>
              <a:t>essentielles</a:t>
            </a:r>
            <a:r>
              <a:rPr lang="en-GB" sz="3200" dirty="0"/>
              <a:t> du </a:t>
            </a:r>
            <a:r>
              <a:rPr lang="en-GB" sz="3200" dirty="0" err="1"/>
              <a:t>processus</a:t>
            </a:r>
            <a:r>
              <a:rPr lang="en-GB" sz="3200" dirty="0"/>
              <a:t> </a:t>
            </a:r>
            <a:r>
              <a:rPr lang="en-GB" sz="3200" dirty="0" err="1"/>
              <a:t>d’élaboration</a:t>
            </a:r>
            <a:r>
              <a:rPr lang="en-GB" sz="3200" dirty="0"/>
              <a:t> et de </a:t>
            </a:r>
            <a:r>
              <a:rPr lang="en-GB" sz="3200" dirty="0" err="1"/>
              <a:t>mise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oeuvre des PNA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560" y="4293096"/>
            <a:ext cx="799288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5600"/>
              </a:lnSpc>
              <a:spcBef>
                <a:spcPct val="0"/>
              </a:spcBef>
              <a:spcAft>
                <a:spcPct val="0"/>
              </a:spcAft>
              <a:defRPr sz="5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1400" kern="0" dirty="0"/>
              <a:t>Atelier </a:t>
            </a:r>
            <a:r>
              <a:rPr lang="en-US" sz="1400" kern="0" dirty="0" err="1"/>
              <a:t>régional</a:t>
            </a:r>
            <a:r>
              <a:rPr lang="en-US" sz="1400" kern="0" dirty="0"/>
              <a:t> de formation sur les PNA des pays </a:t>
            </a:r>
            <a:r>
              <a:rPr lang="en-US" sz="1400" kern="0" dirty="0" err="1"/>
              <a:t>en</a:t>
            </a:r>
            <a:r>
              <a:rPr lang="en-US" sz="1400" kern="0" dirty="0"/>
              <a:t> </a:t>
            </a:r>
            <a:r>
              <a:rPr lang="en-US" sz="1400" kern="0" dirty="0" err="1" smtClean="0"/>
              <a:t>développement</a:t>
            </a:r>
            <a:r>
              <a:rPr lang="en-US" sz="1400" kern="0" dirty="0" smtClean="0"/>
              <a:t> </a:t>
            </a:r>
            <a:r>
              <a:rPr lang="en-US" sz="1400" kern="0" dirty="0" err="1"/>
              <a:t>francophones</a:t>
            </a:r>
            <a:r>
              <a:rPr lang="en-IE" sz="1400" kern="0" dirty="0"/>
              <a:t/>
            </a:r>
            <a:br>
              <a:rPr lang="en-IE" sz="1400" kern="0" dirty="0"/>
            </a:br>
            <a:r>
              <a:rPr lang="en-IE" sz="1400" kern="0" dirty="0"/>
              <a:t>Du 25 au 27  </a:t>
            </a:r>
            <a:r>
              <a:rPr lang="en-IE" sz="1400" kern="0" dirty="0" err="1"/>
              <a:t>Septembre</a:t>
            </a:r>
            <a:r>
              <a:rPr lang="en-IE" sz="1400" kern="0" dirty="0"/>
              <a:t> 2017</a:t>
            </a:r>
            <a:br>
              <a:rPr lang="en-IE" sz="1400" kern="0" dirty="0"/>
            </a:br>
            <a:r>
              <a:rPr lang="en-IE" sz="1400" kern="0" dirty="0"/>
              <a:t>Rabat, </a:t>
            </a:r>
            <a:r>
              <a:rPr lang="en-IE" sz="1400" kern="0" dirty="0" err="1"/>
              <a:t>Maroc</a:t>
            </a:r>
            <a:endParaRPr lang="en-IE" sz="1400" kern="0" dirty="0"/>
          </a:p>
        </p:txBody>
      </p:sp>
    </p:spTree>
    <p:extLst>
      <p:ext uri="{BB962C8B-B14F-4D97-AF65-F5344CB8AC3E}">
        <p14:creationId xmlns:p14="http://schemas.microsoft.com/office/powerpoint/2010/main" val="349454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378371"/>
            <a:ext cx="7869238" cy="314325"/>
          </a:xfrm>
        </p:spPr>
        <p:txBody>
          <a:bodyPr/>
          <a:lstStyle/>
          <a:p>
            <a:r>
              <a:rPr lang="en-US" sz="1600" b="1" dirty="0" err="1"/>
              <a:t>Pourquoi</a:t>
            </a:r>
            <a:r>
              <a:rPr lang="en-US" sz="1600" b="1" dirty="0"/>
              <a:t> les </a:t>
            </a:r>
            <a:r>
              <a:rPr lang="en-US" sz="1600" b="1" dirty="0" err="1"/>
              <a:t>fonctions</a:t>
            </a:r>
            <a:r>
              <a:rPr lang="en-US" sz="1600" b="1" dirty="0"/>
              <a:t> </a:t>
            </a:r>
            <a:r>
              <a:rPr lang="en-US" sz="1600" b="1" dirty="0" err="1"/>
              <a:t>essentielles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b="1" dirty="0"/>
              <a:t>Les </a:t>
            </a:r>
            <a:r>
              <a:rPr lang="en-US" sz="2000" b="1" dirty="0" err="1"/>
              <a:t>fonctions</a:t>
            </a:r>
            <a:r>
              <a:rPr lang="en-US" sz="2000" b="1" dirty="0"/>
              <a:t> </a:t>
            </a:r>
            <a:r>
              <a:rPr lang="en-US" sz="2000" b="1" dirty="0" err="1"/>
              <a:t>essentielles</a:t>
            </a:r>
            <a:r>
              <a:rPr lang="en-US" sz="2000" b="1" dirty="0"/>
              <a:t> du </a:t>
            </a:r>
            <a:r>
              <a:rPr lang="en-US" sz="2000" b="1" dirty="0" err="1"/>
              <a:t>processus</a:t>
            </a:r>
            <a:r>
              <a:rPr lang="en-US" sz="2000" b="1" dirty="0"/>
              <a:t> des PNA…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IE" sz="14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E" sz="2000" dirty="0"/>
              <a:t>Les </a:t>
            </a:r>
            <a:r>
              <a:rPr lang="en-IE" sz="2000" dirty="0" err="1"/>
              <a:t>caractéristiques</a:t>
            </a:r>
            <a:r>
              <a:rPr lang="en-IE" sz="2000" dirty="0"/>
              <a:t> </a:t>
            </a:r>
            <a:r>
              <a:rPr lang="en-IE" sz="2000" dirty="0" err="1"/>
              <a:t>essentielles</a:t>
            </a:r>
            <a:r>
              <a:rPr lang="en-IE" sz="2000" dirty="0"/>
              <a:t> d’un </a:t>
            </a:r>
            <a:r>
              <a:rPr lang="en-IE" sz="2000" dirty="0" err="1"/>
              <a:t>processus</a:t>
            </a:r>
            <a:r>
              <a:rPr lang="en-IE" sz="2000" dirty="0"/>
              <a:t> </a:t>
            </a:r>
            <a:r>
              <a:rPr lang="en-IE" sz="2000" dirty="0" smtClean="0"/>
              <a:t>PNA</a:t>
            </a:r>
            <a:r>
              <a:rPr lang="en-IE" sz="2000" dirty="0"/>
              <a:t>, qui </a:t>
            </a:r>
            <a:r>
              <a:rPr lang="en-IE" sz="2000" dirty="0" err="1"/>
              <a:t>est</a:t>
            </a:r>
            <a:r>
              <a:rPr lang="en-IE" sz="2000" dirty="0"/>
              <a:t> utile au </a:t>
            </a:r>
            <a:r>
              <a:rPr lang="en-IE" sz="2000" dirty="0" err="1"/>
              <a:t>niveau</a:t>
            </a:r>
            <a:r>
              <a:rPr lang="en-IE" sz="2000" dirty="0"/>
              <a:t> national et </a:t>
            </a:r>
            <a:r>
              <a:rPr lang="en-IE" sz="2000" dirty="0" err="1"/>
              <a:t>mène</a:t>
            </a:r>
            <a:r>
              <a:rPr lang="en-IE" sz="2000" dirty="0"/>
              <a:t> </a:t>
            </a:r>
            <a:r>
              <a:rPr lang="en-IE" sz="2000" dirty="0" smtClean="0"/>
              <a:t>aux</a:t>
            </a:r>
            <a:r>
              <a:rPr lang="en-IE" sz="2000" dirty="0" smtClean="0"/>
              <a:t> </a:t>
            </a:r>
            <a:r>
              <a:rPr lang="en-IE" sz="2000" dirty="0" err="1"/>
              <a:t>résultats</a:t>
            </a:r>
            <a:r>
              <a:rPr lang="en-IE" sz="2000" dirty="0"/>
              <a:t> </a:t>
            </a:r>
            <a:r>
              <a:rPr lang="en-IE" sz="2000" dirty="0" err="1"/>
              <a:t>désirés</a:t>
            </a:r>
            <a:endParaRPr lang="en-IE" sz="20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IE" sz="2000" dirty="0"/>
              <a:t>Impact </a:t>
            </a:r>
            <a:r>
              <a:rPr lang="en-IE" sz="2000" dirty="0" err="1"/>
              <a:t>attendu</a:t>
            </a:r>
            <a:r>
              <a:rPr lang="en-IE" sz="2000" dirty="0"/>
              <a:t> de la </a:t>
            </a:r>
            <a:r>
              <a:rPr lang="en-IE" sz="2000" dirty="0" err="1"/>
              <a:t>réalisation</a:t>
            </a:r>
            <a:r>
              <a:rPr lang="en-IE" sz="2000" dirty="0"/>
              <a:t> d’un </a:t>
            </a:r>
            <a:r>
              <a:rPr lang="en-IE" sz="2000" dirty="0" err="1"/>
              <a:t>processus</a:t>
            </a:r>
            <a:r>
              <a:rPr lang="en-IE" sz="2000" dirty="0"/>
              <a:t> PNA sur long </a:t>
            </a:r>
            <a:r>
              <a:rPr lang="en-IE" sz="2000" dirty="0" err="1"/>
              <a:t>terme</a:t>
            </a:r>
            <a:endParaRPr lang="en-IE" sz="20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000" b="1" dirty="0"/>
              <a:t>… base pour </a:t>
            </a:r>
            <a:r>
              <a:rPr lang="en-US" sz="2000" b="1" dirty="0" err="1"/>
              <a:t>l’outil</a:t>
            </a:r>
            <a:r>
              <a:rPr lang="en-US" sz="2000" b="1" dirty="0"/>
              <a:t> PEG M&amp;E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en-US" sz="1200" dirty="0"/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2000" dirty="0"/>
              <a:t>Sous </a:t>
            </a:r>
            <a:r>
              <a:rPr lang="en-GB" sz="2000" dirty="0" err="1"/>
              <a:t>chaque</a:t>
            </a:r>
            <a:r>
              <a:rPr lang="en-GB" sz="2000" dirty="0"/>
              <a:t> </a:t>
            </a:r>
            <a:r>
              <a:rPr lang="en-GB" sz="2000" dirty="0" err="1"/>
              <a:t>fonction</a:t>
            </a:r>
            <a:r>
              <a:rPr lang="en-GB" sz="2000" dirty="0"/>
              <a:t> </a:t>
            </a:r>
            <a:r>
              <a:rPr lang="en-GB" sz="2000" dirty="0" err="1"/>
              <a:t>essentielle</a:t>
            </a:r>
            <a:r>
              <a:rPr lang="en-GB" sz="2000" dirty="0"/>
              <a:t>, </a:t>
            </a:r>
            <a:r>
              <a:rPr lang="en-GB" sz="2000" dirty="0" err="1"/>
              <a:t>appliquer</a:t>
            </a:r>
            <a:r>
              <a:rPr lang="en-GB" sz="2000" dirty="0"/>
              <a:t> les </a:t>
            </a:r>
            <a:r>
              <a:rPr lang="en-GB" sz="2000" dirty="0" err="1"/>
              <a:t>métriques</a:t>
            </a:r>
            <a:r>
              <a:rPr lang="en-GB" sz="2000" dirty="0"/>
              <a:t> du </a:t>
            </a:r>
            <a:r>
              <a:rPr lang="en-GB" sz="2000" dirty="0" err="1"/>
              <a:t>processus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3009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378374"/>
            <a:ext cx="7869238" cy="314325"/>
          </a:xfrm>
        </p:spPr>
        <p:txBody>
          <a:bodyPr/>
          <a:lstStyle/>
          <a:p>
            <a:r>
              <a:rPr lang="en-US" sz="1600" b="1" dirty="0" err="1"/>
              <a:t>Liste</a:t>
            </a:r>
            <a:r>
              <a:rPr lang="en-US" sz="1600" b="1" dirty="0"/>
              <a:t> des </a:t>
            </a:r>
            <a:r>
              <a:rPr lang="en-US" sz="1600" b="1" dirty="0" err="1"/>
              <a:t>Fonctions</a:t>
            </a:r>
            <a:r>
              <a:rPr lang="en-US" sz="1600" b="1" dirty="0"/>
              <a:t> </a:t>
            </a:r>
            <a:r>
              <a:rPr lang="en-US" sz="1600" b="1" dirty="0" err="1"/>
              <a:t>Essentielles</a:t>
            </a:r>
            <a:r>
              <a:rPr lang="en-US" sz="1600" b="1" dirty="0"/>
              <a:t> du </a:t>
            </a:r>
            <a:r>
              <a:rPr lang="en-US" sz="1600" b="1" dirty="0" err="1"/>
              <a:t>processus</a:t>
            </a:r>
            <a:r>
              <a:rPr lang="en-US" sz="1600" b="1" dirty="0"/>
              <a:t> des PNA (LEG,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1" y="1124744"/>
            <a:ext cx="8185471" cy="4536504"/>
          </a:xfrm>
          <a:noFill/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Aider les </a:t>
            </a:r>
            <a:r>
              <a:rPr lang="en-US" sz="1800" dirty="0" err="1"/>
              <a:t>gouvernements</a:t>
            </a:r>
            <a:r>
              <a:rPr lang="en-US" sz="1800" dirty="0"/>
              <a:t> à </a:t>
            </a:r>
            <a:r>
              <a:rPr lang="en-US" sz="1800" dirty="0" err="1"/>
              <a:t>fournir</a:t>
            </a:r>
            <a:r>
              <a:rPr lang="en-US" sz="1800" dirty="0"/>
              <a:t> un </a:t>
            </a:r>
            <a:r>
              <a:rPr lang="en-US" sz="1800" b="1" dirty="0"/>
              <a:t>leadership national </a:t>
            </a:r>
            <a:r>
              <a:rPr lang="en-US" sz="1800" dirty="0"/>
              <a:t>et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b="1" dirty="0"/>
              <a:t>coordination</a:t>
            </a:r>
            <a:r>
              <a:rPr lang="en-US" sz="1800" dirty="0"/>
              <a:t> des </a:t>
            </a:r>
            <a:r>
              <a:rPr lang="en-US" sz="1800" b="1" dirty="0"/>
              <a:t>efforts</a:t>
            </a:r>
            <a:r>
              <a:rPr lang="en-US" sz="1800" dirty="0"/>
              <a:t> </a:t>
            </a:r>
            <a:r>
              <a:rPr lang="en-US" sz="1800" b="1" dirty="0" err="1"/>
              <a:t>d’adaptation</a:t>
            </a:r>
            <a:r>
              <a:rPr lang="en-US" sz="1800" b="1" dirty="0"/>
              <a:t> à </a:t>
            </a:r>
            <a:r>
              <a:rPr lang="en-US" sz="1800" b="1" dirty="0" err="1"/>
              <a:t>tous</a:t>
            </a:r>
            <a:r>
              <a:rPr lang="en-US" sz="1800" b="1" dirty="0"/>
              <a:t> </a:t>
            </a:r>
            <a:r>
              <a:rPr lang="en-US" sz="1800" b="1" dirty="0" err="1"/>
              <a:t>niveaux</a:t>
            </a:r>
            <a:r>
              <a:rPr lang="en-US" sz="1800" dirty="0"/>
              <a:t>, pour </a:t>
            </a:r>
            <a:r>
              <a:rPr lang="en-US" sz="1800" dirty="0" err="1"/>
              <a:t>agir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tant</a:t>
            </a:r>
            <a:r>
              <a:rPr lang="en-US" sz="1800" dirty="0"/>
              <a:t> </a:t>
            </a:r>
            <a:r>
              <a:rPr lang="en-US" sz="1800" b="1" dirty="0" err="1"/>
              <a:t>qu’interface</a:t>
            </a:r>
            <a:r>
              <a:rPr lang="en-US" sz="1800" b="1" dirty="0"/>
              <a:t> </a:t>
            </a:r>
            <a:r>
              <a:rPr lang="en-US" sz="1800" b="1" dirty="0" err="1"/>
              <a:t>principale</a:t>
            </a:r>
            <a:r>
              <a:rPr lang="en-US" sz="1800" b="1" dirty="0"/>
              <a:t> </a:t>
            </a:r>
            <a:r>
              <a:rPr lang="en-US" sz="1800" dirty="0"/>
              <a:t>avec les </a:t>
            </a:r>
            <a:r>
              <a:rPr lang="en-US" sz="1800" dirty="0" err="1"/>
              <a:t>mécanismes</a:t>
            </a:r>
            <a:r>
              <a:rPr lang="en-US" sz="1800" dirty="0"/>
              <a:t> </a:t>
            </a:r>
            <a:r>
              <a:rPr lang="en-US" sz="1800" dirty="0" err="1"/>
              <a:t>régionaux</a:t>
            </a:r>
            <a:r>
              <a:rPr lang="en-US" sz="1800" dirty="0"/>
              <a:t> et </a:t>
            </a:r>
            <a:r>
              <a:rPr lang="en-US" sz="1800" dirty="0" err="1"/>
              <a:t>internationaux</a:t>
            </a:r>
            <a:r>
              <a:rPr lang="en-US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La collection, compilation, le </a:t>
            </a:r>
            <a:r>
              <a:rPr lang="en-US" sz="1800" dirty="0" err="1"/>
              <a:t>traitement</a:t>
            </a:r>
            <a:r>
              <a:rPr lang="en-US" sz="1800" dirty="0"/>
              <a:t> et la </a:t>
            </a:r>
            <a:r>
              <a:rPr lang="en-US" sz="1800" dirty="0" err="1"/>
              <a:t>dissémination</a:t>
            </a:r>
            <a:r>
              <a:rPr lang="en-US" sz="1800" dirty="0"/>
              <a:t> des </a:t>
            </a:r>
            <a:r>
              <a:rPr lang="en-US" sz="1800" dirty="0" err="1"/>
              <a:t>données</a:t>
            </a:r>
            <a:r>
              <a:rPr lang="en-US" sz="1800" dirty="0"/>
              <a:t>, </a:t>
            </a:r>
            <a:r>
              <a:rPr lang="en-US" sz="1800" b="1" dirty="0" err="1"/>
              <a:t>informations</a:t>
            </a:r>
            <a:r>
              <a:rPr lang="en-US" sz="1800" b="1" dirty="0"/>
              <a:t> et </a:t>
            </a:r>
            <a:r>
              <a:rPr lang="en-US" sz="1800" b="1" dirty="0" err="1"/>
              <a:t>connaissances</a:t>
            </a:r>
            <a:r>
              <a:rPr lang="en-US" sz="1800" b="1" dirty="0"/>
              <a:t> sur le </a:t>
            </a:r>
            <a:r>
              <a:rPr lang="en-US" sz="1800" b="1" dirty="0" err="1"/>
              <a:t>changement</a:t>
            </a:r>
            <a:r>
              <a:rPr lang="en-US" sz="1800" b="1" dirty="0"/>
              <a:t> </a:t>
            </a:r>
            <a:r>
              <a:rPr lang="en-US" sz="1800" b="1" dirty="0" err="1"/>
              <a:t>climatique</a:t>
            </a:r>
            <a:r>
              <a:rPr lang="en-US" sz="1800" b="1" dirty="0"/>
              <a:t> et les aspects </a:t>
            </a:r>
            <a:r>
              <a:rPr lang="en-US" sz="1800" b="1" dirty="0" err="1"/>
              <a:t>pertinents</a:t>
            </a:r>
            <a:r>
              <a:rPr lang="en-US" sz="1800" b="1" dirty="0"/>
              <a:t> du </a:t>
            </a:r>
            <a:r>
              <a:rPr lang="en-US" sz="1800" b="1" dirty="0" err="1"/>
              <a:t>développement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appui</a:t>
            </a:r>
            <a:r>
              <a:rPr lang="en-US" sz="1800" dirty="0"/>
              <a:t> de la </a:t>
            </a:r>
            <a:r>
              <a:rPr lang="en-US" sz="1800" dirty="0" err="1"/>
              <a:t>planification</a:t>
            </a:r>
            <a:r>
              <a:rPr lang="en-US" sz="1800" dirty="0"/>
              <a:t> des </a:t>
            </a:r>
            <a:r>
              <a:rPr lang="en-US" sz="1800" dirty="0" err="1"/>
              <a:t>mesures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 et de la </a:t>
            </a:r>
            <a:r>
              <a:rPr lang="en-US" sz="1800" dirty="0" err="1"/>
              <a:t>mise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oeuvre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b="1" dirty="0"/>
              <a:t>Identifier et </a:t>
            </a:r>
            <a:r>
              <a:rPr lang="en-US" sz="1800" b="1" dirty="0" err="1"/>
              <a:t>combler</a:t>
            </a:r>
            <a:r>
              <a:rPr lang="en-US" sz="1800" b="1" dirty="0"/>
              <a:t> </a:t>
            </a:r>
            <a:r>
              <a:rPr lang="en-US" sz="1800" b="1" dirty="0" err="1"/>
              <a:t>lacunes</a:t>
            </a:r>
            <a:r>
              <a:rPr lang="en-US" sz="1800" b="1" dirty="0"/>
              <a:t> et </a:t>
            </a:r>
            <a:r>
              <a:rPr lang="en-US" sz="1800" b="1" dirty="0" err="1"/>
              <a:t>besoins</a:t>
            </a:r>
            <a:r>
              <a:rPr lang="en-US" sz="1800" b="1" dirty="0"/>
              <a:t> </a:t>
            </a:r>
            <a:r>
              <a:rPr lang="en-US" sz="1800" dirty="0" err="1"/>
              <a:t>liés</a:t>
            </a:r>
            <a:r>
              <a:rPr lang="en-US" sz="1800" dirty="0"/>
              <a:t> à la </a:t>
            </a:r>
            <a:r>
              <a:rPr lang="en-US" sz="1800" dirty="0" err="1"/>
              <a:t>capacité</a:t>
            </a:r>
            <a:r>
              <a:rPr lang="en-US" sz="1800" dirty="0"/>
              <a:t> pour la conception </a:t>
            </a:r>
            <a:r>
              <a:rPr lang="en-US" sz="1800" dirty="0" err="1"/>
              <a:t>réussie</a:t>
            </a:r>
            <a:r>
              <a:rPr lang="en-US" sz="1800" dirty="0"/>
              <a:t> et la </a:t>
            </a:r>
            <a:r>
              <a:rPr lang="en-US" sz="1800" dirty="0" err="1"/>
              <a:t>mise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oeuvre de </a:t>
            </a:r>
            <a:r>
              <a:rPr lang="en-US" sz="1800" dirty="0" err="1"/>
              <a:t>l’adaptation</a:t>
            </a:r>
            <a:endParaRPr lang="en-US" sz="1800" dirty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dirty="0" err="1"/>
              <a:t>Evaluer</a:t>
            </a:r>
            <a:r>
              <a:rPr lang="en-GB" sz="1800" dirty="0"/>
              <a:t> les </a:t>
            </a:r>
            <a:r>
              <a:rPr lang="en-GB" sz="1800" b="1" dirty="0"/>
              <a:t>relations et </a:t>
            </a:r>
            <a:r>
              <a:rPr lang="en-GB" sz="1800" b="1" dirty="0" err="1"/>
              <a:t>besoins</a:t>
            </a:r>
            <a:r>
              <a:rPr lang="en-GB" sz="1800" b="1" dirty="0"/>
              <a:t> </a:t>
            </a:r>
            <a:r>
              <a:rPr lang="en-GB" sz="1800" b="1" dirty="0" err="1"/>
              <a:t>en</a:t>
            </a:r>
            <a:r>
              <a:rPr lang="en-GB" sz="1800" b="1" dirty="0"/>
              <a:t> </a:t>
            </a:r>
            <a:r>
              <a:rPr lang="en-GB" sz="1800" b="1" dirty="0" err="1"/>
              <a:t>termes</a:t>
            </a:r>
            <a:r>
              <a:rPr lang="en-GB" sz="1800" b="1" dirty="0"/>
              <a:t> de </a:t>
            </a:r>
            <a:r>
              <a:rPr lang="en-GB" sz="1800" b="1" dirty="0" err="1"/>
              <a:t>climat-développement</a:t>
            </a:r>
            <a:r>
              <a:rPr lang="en-GB" sz="1800" dirty="0"/>
              <a:t>, et </a:t>
            </a:r>
            <a:r>
              <a:rPr lang="en-GB" sz="1800" dirty="0" err="1"/>
              <a:t>soutenir</a:t>
            </a:r>
            <a:r>
              <a:rPr lang="en-GB" sz="1800" dirty="0"/>
              <a:t> </a:t>
            </a:r>
            <a:r>
              <a:rPr lang="en-GB" sz="1800" dirty="0" err="1"/>
              <a:t>l’intégration</a:t>
            </a:r>
            <a:r>
              <a:rPr lang="en-GB" sz="1800" dirty="0"/>
              <a:t> de </a:t>
            </a:r>
            <a:r>
              <a:rPr lang="en-GB" sz="1800" dirty="0" err="1"/>
              <a:t>l’adaptation</a:t>
            </a:r>
            <a:r>
              <a:rPr lang="en-GB" sz="1800" dirty="0"/>
              <a:t> au </a:t>
            </a:r>
            <a:r>
              <a:rPr lang="en-GB" sz="1800" dirty="0" err="1"/>
              <a:t>changement</a:t>
            </a:r>
            <a:r>
              <a:rPr lang="en-GB" sz="1800" dirty="0"/>
              <a:t> </a:t>
            </a:r>
            <a:r>
              <a:rPr lang="en-GB" sz="1800" dirty="0" err="1"/>
              <a:t>climatique</a:t>
            </a:r>
            <a:r>
              <a:rPr lang="en-GB" sz="1800" dirty="0"/>
              <a:t> </a:t>
            </a:r>
            <a:r>
              <a:rPr lang="en-GB" sz="1800" dirty="0" err="1"/>
              <a:t>dans</a:t>
            </a:r>
            <a:r>
              <a:rPr lang="en-GB" sz="1800" dirty="0"/>
              <a:t> le </a:t>
            </a:r>
            <a:r>
              <a:rPr lang="en-GB" sz="1800" dirty="0" err="1"/>
              <a:t>développement</a:t>
            </a:r>
            <a:r>
              <a:rPr lang="en-GB" sz="1800" dirty="0"/>
              <a:t> et la </a:t>
            </a:r>
            <a:r>
              <a:rPr lang="en-GB" sz="1800" dirty="0" err="1"/>
              <a:t>planification</a:t>
            </a:r>
            <a:r>
              <a:rPr lang="en-GB" sz="1800" dirty="0"/>
              <a:t> </a:t>
            </a:r>
            <a:r>
              <a:rPr lang="en-GB" sz="1800" dirty="0" err="1"/>
              <a:t>sectorielle</a:t>
            </a:r>
            <a:r>
              <a:rPr lang="en-GB" sz="1800" dirty="0"/>
              <a:t> (par des </a:t>
            </a:r>
            <a:r>
              <a:rPr lang="en-GB" sz="1800" dirty="0" err="1"/>
              <a:t>politiques</a:t>
            </a:r>
            <a:r>
              <a:rPr lang="en-GB" sz="1800" dirty="0"/>
              <a:t>, </a:t>
            </a:r>
            <a:r>
              <a:rPr lang="en-GB" sz="1800" dirty="0" err="1"/>
              <a:t>projets</a:t>
            </a:r>
            <a:r>
              <a:rPr lang="en-GB" sz="1800" dirty="0"/>
              <a:t> et programmes)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1800" b="1" dirty="0"/>
              <a:t>Analyser les </a:t>
            </a:r>
            <a:r>
              <a:rPr lang="en-GB" sz="1800" b="1" dirty="0" err="1"/>
              <a:t>données</a:t>
            </a:r>
            <a:r>
              <a:rPr lang="en-GB" sz="1800" b="1" dirty="0"/>
              <a:t> </a:t>
            </a:r>
            <a:r>
              <a:rPr lang="en-GB" sz="1800" b="1" dirty="0" err="1"/>
              <a:t>climatiques</a:t>
            </a:r>
            <a:r>
              <a:rPr lang="en-GB" sz="1800" b="1" dirty="0"/>
              <a:t>, </a:t>
            </a:r>
            <a:r>
              <a:rPr lang="en-GB" sz="1800" b="1" dirty="0" err="1"/>
              <a:t>évaluer</a:t>
            </a:r>
            <a:r>
              <a:rPr lang="en-GB" sz="1800" b="1" dirty="0"/>
              <a:t> les </a:t>
            </a:r>
            <a:r>
              <a:rPr lang="en-GB" sz="1800" b="1" dirty="0" err="1"/>
              <a:t>vulnérabilités</a:t>
            </a:r>
            <a:r>
              <a:rPr lang="en-GB" sz="1800" b="1" dirty="0"/>
              <a:t> </a:t>
            </a:r>
            <a:r>
              <a:rPr lang="en-GB" sz="1800" dirty="0"/>
              <a:t>au </a:t>
            </a:r>
            <a:r>
              <a:rPr lang="en-GB" sz="1800" dirty="0" err="1"/>
              <a:t>changement</a:t>
            </a:r>
            <a:r>
              <a:rPr lang="en-GB" sz="1800" dirty="0"/>
              <a:t> </a:t>
            </a:r>
            <a:r>
              <a:rPr lang="en-GB" sz="1800" dirty="0" err="1"/>
              <a:t>climatique</a:t>
            </a:r>
            <a:r>
              <a:rPr lang="en-GB" sz="1800" dirty="0"/>
              <a:t> et </a:t>
            </a:r>
            <a:r>
              <a:rPr lang="en-GB" sz="1800" b="1" dirty="0"/>
              <a:t>identifier les options </a:t>
            </a:r>
            <a:r>
              <a:rPr lang="en-GB" sz="1800" b="1" dirty="0" err="1"/>
              <a:t>d’adaptation</a:t>
            </a:r>
            <a:r>
              <a:rPr lang="en-GB" sz="1800" b="1" dirty="0"/>
              <a:t> </a:t>
            </a:r>
            <a:r>
              <a:rPr lang="en-GB" sz="1800" dirty="0"/>
              <a:t>au </a:t>
            </a:r>
            <a:r>
              <a:rPr lang="en-GB" sz="1800" dirty="0" err="1"/>
              <a:t>niveaux</a:t>
            </a:r>
            <a:r>
              <a:rPr lang="en-GB" sz="1800" dirty="0"/>
              <a:t> </a:t>
            </a:r>
            <a:r>
              <a:rPr lang="en-GB" sz="1800" dirty="0" err="1"/>
              <a:t>sectoriel</a:t>
            </a:r>
            <a:r>
              <a:rPr lang="en-GB" sz="1800" dirty="0"/>
              <a:t>, subnational, national, et à </a:t>
            </a:r>
            <a:r>
              <a:rPr lang="en-GB" sz="1800" dirty="0" err="1"/>
              <a:t>d’autres</a:t>
            </a:r>
            <a:r>
              <a:rPr lang="en-GB" sz="1800" dirty="0"/>
              <a:t> </a:t>
            </a:r>
            <a:r>
              <a:rPr lang="en-GB" sz="1800" dirty="0" err="1"/>
              <a:t>niveaux</a:t>
            </a:r>
            <a:r>
              <a:rPr lang="en-GB" sz="1800" dirty="0"/>
              <a:t> </a:t>
            </a:r>
            <a:r>
              <a:rPr lang="en-GB" sz="1800" dirty="0" err="1"/>
              <a:t>appropriés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295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632848" cy="3528392"/>
          </a:xfrm>
          <a:noFill/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b="1" dirty="0" err="1"/>
              <a:t>Evaluer</a:t>
            </a:r>
            <a:r>
              <a:rPr lang="en-GB" sz="1800" b="1" dirty="0"/>
              <a:t> les options </a:t>
            </a:r>
            <a:r>
              <a:rPr lang="en-GB" sz="1800" b="1" dirty="0" err="1"/>
              <a:t>d’adaptation</a:t>
            </a:r>
            <a:r>
              <a:rPr lang="en-GB" sz="1800" b="1" dirty="0"/>
              <a:t> </a:t>
            </a:r>
            <a:r>
              <a:rPr lang="en-GB" sz="1800" dirty="0"/>
              <a:t>pour </a:t>
            </a:r>
            <a:r>
              <a:rPr lang="en-GB" sz="1800" dirty="0" err="1"/>
              <a:t>appuyer</a:t>
            </a:r>
            <a:r>
              <a:rPr lang="en-GB" sz="1800" dirty="0"/>
              <a:t> la </a:t>
            </a:r>
            <a:r>
              <a:rPr lang="en-GB" sz="1800" dirty="0" err="1"/>
              <a:t>planification</a:t>
            </a:r>
            <a:r>
              <a:rPr lang="en-GB" sz="1800" dirty="0"/>
              <a:t> du </a:t>
            </a:r>
            <a:r>
              <a:rPr lang="en-GB" sz="1800" dirty="0" err="1"/>
              <a:t>développement</a:t>
            </a:r>
            <a:r>
              <a:rPr lang="en-GB" sz="1800" dirty="0"/>
              <a:t> et la prise de </a:t>
            </a:r>
            <a:r>
              <a:rPr lang="en-GB" sz="1800" dirty="0" err="1"/>
              <a:t>décision</a:t>
            </a:r>
            <a:r>
              <a:rPr lang="en-GB" sz="1800" dirty="0"/>
              <a:t> sur les plans </a:t>
            </a:r>
            <a:r>
              <a:rPr lang="en-GB" sz="1800" dirty="0" err="1"/>
              <a:t>d’investissement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matière</a:t>
            </a:r>
            <a:r>
              <a:rPr lang="en-GB" sz="1800" dirty="0"/>
              <a:t> </a:t>
            </a:r>
            <a:r>
              <a:rPr lang="en-GB" sz="1800" dirty="0" err="1"/>
              <a:t>d’adaptation</a:t>
            </a:r>
            <a:r>
              <a:rPr lang="en-GB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Promouvoir</a:t>
            </a:r>
            <a:r>
              <a:rPr lang="en-GB" sz="1800" dirty="0"/>
              <a:t> et </a:t>
            </a:r>
            <a:r>
              <a:rPr lang="en-GB" sz="1800" dirty="0" err="1"/>
              <a:t>faciliter</a:t>
            </a:r>
            <a:r>
              <a:rPr lang="en-GB" sz="1800" dirty="0"/>
              <a:t> la </a:t>
            </a:r>
            <a:r>
              <a:rPr lang="en-GB" sz="1800" b="1" dirty="0" err="1"/>
              <a:t>priorisation</a:t>
            </a:r>
            <a:r>
              <a:rPr lang="en-GB" sz="1800" b="1" dirty="0"/>
              <a:t> </a:t>
            </a:r>
            <a:r>
              <a:rPr lang="en-GB" sz="1800" dirty="0"/>
              <a:t>de </a:t>
            </a:r>
            <a:r>
              <a:rPr lang="en-GB" sz="1800" dirty="0" err="1"/>
              <a:t>l’adaptation</a:t>
            </a:r>
            <a:r>
              <a:rPr lang="en-GB" sz="1800" dirty="0"/>
              <a:t> au </a:t>
            </a:r>
            <a:r>
              <a:rPr lang="en-GB" sz="1800" dirty="0" err="1"/>
              <a:t>changement</a:t>
            </a:r>
            <a:r>
              <a:rPr lang="en-GB" sz="1800" dirty="0"/>
              <a:t> </a:t>
            </a:r>
            <a:r>
              <a:rPr lang="en-GB" sz="1800" dirty="0" err="1"/>
              <a:t>climatique</a:t>
            </a:r>
            <a:r>
              <a:rPr lang="en-GB" sz="1800" dirty="0"/>
              <a:t> </a:t>
            </a:r>
            <a:r>
              <a:rPr lang="en-GB" sz="1800" dirty="0" err="1"/>
              <a:t>dans</a:t>
            </a:r>
            <a:r>
              <a:rPr lang="en-GB" sz="1800" dirty="0"/>
              <a:t> la </a:t>
            </a:r>
            <a:r>
              <a:rPr lang="en-GB" sz="1800" dirty="0" err="1"/>
              <a:t>planification</a:t>
            </a:r>
            <a:r>
              <a:rPr lang="en-GB" sz="1800" dirty="0"/>
              <a:t> </a:t>
            </a:r>
            <a:r>
              <a:rPr lang="en-GB" sz="1800" dirty="0" err="1"/>
              <a:t>nationale</a:t>
            </a:r>
            <a:endParaRPr lang="en-GB" sz="1800" dirty="0"/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Faciliter</a:t>
            </a:r>
            <a:r>
              <a:rPr lang="en-GB" sz="1800" dirty="0"/>
              <a:t> la </a:t>
            </a:r>
            <a:r>
              <a:rPr lang="en-GB" sz="1800" b="1" dirty="0" err="1"/>
              <a:t>mise</a:t>
            </a:r>
            <a:r>
              <a:rPr lang="en-GB" sz="1800" b="1" dirty="0"/>
              <a:t> </a:t>
            </a:r>
            <a:r>
              <a:rPr lang="en-GB" sz="1800" b="1" dirty="0" err="1"/>
              <a:t>en</a:t>
            </a:r>
            <a:r>
              <a:rPr lang="en-GB" sz="1800" b="1" dirty="0"/>
              <a:t> oeuvre </a:t>
            </a:r>
            <a:r>
              <a:rPr lang="en-GB" sz="1800" dirty="0"/>
              <a:t>de </a:t>
            </a:r>
            <a:r>
              <a:rPr lang="en-GB" sz="1800" dirty="0" err="1"/>
              <a:t>l’adaptation</a:t>
            </a:r>
            <a:r>
              <a:rPr lang="en-GB" sz="1800" dirty="0"/>
              <a:t> à </a:t>
            </a:r>
            <a:r>
              <a:rPr lang="en-GB" sz="1800" dirty="0" err="1"/>
              <a:t>tous</a:t>
            </a:r>
            <a:r>
              <a:rPr lang="en-GB" sz="1800" dirty="0"/>
              <a:t> </a:t>
            </a:r>
            <a:r>
              <a:rPr lang="en-GB" sz="1800" dirty="0" err="1"/>
              <a:t>niveaux</a:t>
            </a:r>
            <a:r>
              <a:rPr lang="en-GB" sz="1800" dirty="0"/>
              <a:t> par des </a:t>
            </a:r>
            <a:r>
              <a:rPr lang="en-GB" sz="1800" dirty="0" err="1"/>
              <a:t>politiques</a:t>
            </a:r>
            <a:r>
              <a:rPr lang="en-GB" sz="1800" dirty="0"/>
              <a:t> </a:t>
            </a:r>
            <a:r>
              <a:rPr lang="en-GB" sz="1800" dirty="0" err="1"/>
              <a:t>appropriées</a:t>
            </a:r>
            <a:r>
              <a:rPr lang="en-GB" sz="1800" dirty="0"/>
              <a:t>, des </a:t>
            </a:r>
            <a:r>
              <a:rPr lang="en-GB" sz="1800" dirty="0" err="1"/>
              <a:t>projets</a:t>
            </a:r>
            <a:r>
              <a:rPr lang="en-GB" sz="1800" dirty="0"/>
              <a:t> et des programmes,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prenant</a:t>
            </a:r>
            <a:r>
              <a:rPr lang="en-GB" sz="1800" dirty="0"/>
              <a:t>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compte</a:t>
            </a:r>
            <a:r>
              <a:rPr lang="en-GB" sz="1800" dirty="0"/>
              <a:t> les </a:t>
            </a:r>
            <a:r>
              <a:rPr lang="en-GB" sz="1800" dirty="0" err="1"/>
              <a:t>opportunités</a:t>
            </a:r>
            <a:r>
              <a:rPr lang="en-GB" sz="1800" dirty="0"/>
              <a:t> de </a:t>
            </a:r>
            <a:r>
              <a:rPr lang="en-GB" sz="1800" b="1" dirty="0" err="1"/>
              <a:t>synergie</a:t>
            </a:r>
            <a:r>
              <a:rPr lang="en-GB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Faciliter</a:t>
            </a:r>
            <a:r>
              <a:rPr lang="en-GB" sz="1800" dirty="0"/>
              <a:t> le </a:t>
            </a:r>
            <a:r>
              <a:rPr lang="en-GB" sz="1800" b="1" dirty="0" err="1"/>
              <a:t>suivi</a:t>
            </a:r>
            <a:r>
              <a:rPr lang="en-GB" sz="1800" b="1" dirty="0"/>
              <a:t>, </a:t>
            </a:r>
            <a:r>
              <a:rPr lang="en-GB" sz="1800" b="1" dirty="0" err="1"/>
              <a:t>l’examen</a:t>
            </a:r>
            <a:r>
              <a:rPr lang="en-GB" sz="1800" b="1" dirty="0"/>
              <a:t> </a:t>
            </a:r>
            <a:r>
              <a:rPr lang="en-GB" sz="1800" dirty="0"/>
              <a:t>et</a:t>
            </a:r>
            <a:r>
              <a:rPr lang="en-GB" sz="1800" b="1" dirty="0"/>
              <a:t> la </a:t>
            </a:r>
            <a:r>
              <a:rPr lang="en-GB" sz="1800" b="1" dirty="0" err="1"/>
              <a:t>mise</a:t>
            </a:r>
            <a:r>
              <a:rPr lang="en-GB" sz="1800" b="1" dirty="0"/>
              <a:t> à jour </a:t>
            </a:r>
            <a:r>
              <a:rPr lang="en-GB" sz="1800" dirty="0"/>
              <a:t>de plans </a:t>
            </a:r>
            <a:r>
              <a:rPr lang="en-GB" sz="1800" dirty="0" err="1"/>
              <a:t>d’adaptation</a:t>
            </a:r>
            <a:r>
              <a:rPr lang="en-GB" sz="1800" dirty="0"/>
              <a:t> au fil du temps, pour </a:t>
            </a:r>
            <a:r>
              <a:rPr lang="en-GB" sz="1800" dirty="0" err="1"/>
              <a:t>s’assurer</a:t>
            </a:r>
            <a:r>
              <a:rPr lang="en-GB" sz="1800" dirty="0"/>
              <a:t> du </a:t>
            </a:r>
            <a:r>
              <a:rPr lang="en-GB" sz="1800" dirty="0" err="1"/>
              <a:t>progrès</a:t>
            </a:r>
            <a:r>
              <a:rPr lang="en-GB" sz="1800" dirty="0"/>
              <a:t> et de </a:t>
            </a:r>
            <a:r>
              <a:rPr lang="en-GB" sz="1800" dirty="0" err="1"/>
              <a:t>l’efficacité</a:t>
            </a:r>
            <a:r>
              <a:rPr lang="en-GB" sz="1800" dirty="0"/>
              <a:t> des efforts </a:t>
            </a:r>
            <a:r>
              <a:rPr lang="en-GB" sz="1800" dirty="0" err="1"/>
              <a:t>d’adaptation</a:t>
            </a:r>
            <a:r>
              <a:rPr lang="en-GB" sz="1800" dirty="0"/>
              <a:t> et pour </a:t>
            </a:r>
            <a:r>
              <a:rPr lang="en-GB" sz="1800" dirty="0" err="1"/>
              <a:t>montrer</a:t>
            </a:r>
            <a:r>
              <a:rPr lang="en-GB" sz="1800" dirty="0"/>
              <a:t> comment les </a:t>
            </a:r>
            <a:r>
              <a:rPr lang="en-GB" sz="1800" dirty="0" err="1"/>
              <a:t>lacunes</a:t>
            </a:r>
            <a:r>
              <a:rPr lang="en-GB" sz="1800" dirty="0"/>
              <a:t> </a:t>
            </a:r>
            <a:r>
              <a:rPr lang="en-GB" sz="1800" dirty="0" err="1"/>
              <a:t>sont</a:t>
            </a:r>
            <a:r>
              <a:rPr lang="en-GB" sz="1800" dirty="0"/>
              <a:t> </a:t>
            </a:r>
            <a:r>
              <a:rPr lang="en-GB" sz="1800" dirty="0" err="1"/>
              <a:t>comblées</a:t>
            </a:r>
            <a:r>
              <a:rPr lang="en-GB" sz="1800" dirty="0"/>
              <a:t>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6"/>
            </a:pPr>
            <a:r>
              <a:rPr lang="en-GB" sz="1800" dirty="0" err="1"/>
              <a:t>Coordonner</a:t>
            </a:r>
            <a:r>
              <a:rPr lang="en-GB" sz="1800" dirty="0"/>
              <a:t> les </a:t>
            </a:r>
            <a:r>
              <a:rPr lang="en-GB" sz="1800" b="1" dirty="0"/>
              <a:t>rapports </a:t>
            </a:r>
            <a:r>
              <a:rPr lang="en-GB" sz="1800" dirty="0"/>
              <a:t>et la </a:t>
            </a:r>
            <a:r>
              <a:rPr lang="en-GB" sz="1800" b="1" dirty="0"/>
              <a:t>communication </a:t>
            </a:r>
            <a:r>
              <a:rPr lang="en-GB" sz="1800" dirty="0"/>
              <a:t>sur les </a:t>
            </a:r>
            <a:r>
              <a:rPr lang="en-GB" sz="1800" dirty="0" err="1"/>
              <a:t>processus</a:t>
            </a:r>
            <a:r>
              <a:rPr lang="en-GB" sz="1800" dirty="0"/>
              <a:t> PNA aux </a:t>
            </a:r>
            <a:r>
              <a:rPr lang="en-GB" sz="1800" dirty="0" err="1"/>
              <a:t>acteurs</a:t>
            </a:r>
            <a:r>
              <a:rPr lang="en-GB" sz="1800" dirty="0"/>
              <a:t> </a:t>
            </a:r>
            <a:r>
              <a:rPr lang="en-GB" sz="1800" dirty="0" err="1"/>
              <a:t>nationalement</a:t>
            </a:r>
            <a:r>
              <a:rPr lang="en-GB" sz="1800" dirty="0"/>
              <a:t>, </a:t>
            </a:r>
            <a:r>
              <a:rPr lang="en-GB" sz="1800" dirty="0" err="1"/>
              <a:t>internationalement</a:t>
            </a:r>
            <a:r>
              <a:rPr lang="en-GB" sz="1800" dirty="0"/>
              <a:t> et </a:t>
            </a:r>
            <a:r>
              <a:rPr lang="en-GB" sz="1800" dirty="0" err="1"/>
              <a:t>formellement</a:t>
            </a:r>
            <a:r>
              <a:rPr lang="en-GB" sz="1800" dirty="0"/>
              <a:t> </a:t>
            </a:r>
            <a:r>
              <a:rPr lang="en-GB" sz="1800" dirty="0" err="1"/>
              <a:t>auprès</a:t>
            </a:r>
            <a:r>
              <a:rPr lang="en-GB" sz="1800" dirty="0"/>
              <a:t> de la Convention</a:t>
            </a: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55576" y="404664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 kern="0" dirty="0" err="1"/>
              <a:t>Liste</a:t>
            </a:r>
            <a:r>
              <a:rPr lang="en-US" sz="1600" b="1" kern="0" dirty="0"/>
              <a:t> des </a:t>
            </a:r>
            <a:r>
              <a:rPr lang="en-US" sz="1600" b="1" kern="0" dirty="0" err="1"/>
              <a:t>Fonctions</a:t>
            </a:r>
            <a:r>
              <a:rPr lang="en-US" sz="1600" b="1" kern="0" dirty="0"/>
              <a:t> </a:t>
            </a:r>
            <a:r>
              <a:rPr lang="en-US" sz="1600" b="1" kern="0" dirty="0" err="1"/>
              <a:t>Essentielles</a:t>
            </a:r>
            <a:r>
              <a:rPr lang="en-US" sz="1600" b="1" kern="0" dirty="0"/>
              <a:t> du </a:t>
            </a:r>
            <a:r>
              <a:rPr lang="en-US" sz="1600" b="1" kern="0" dirty="0" err="1"/>
              <a:t>processus</a:t>
            </a:r>
            <a:r>
              <a:rPr lang="en-US" sz="1600" b="1" kern="0" dirty="0"/>
              <a:t> des PNA (LEG, 2015), suite</a:t>
            </a:r>
          </a:p>
        </p:txBody>
      </p:sp>
    </p:spTree>
    <p:extLst>
      <p:ext uri="{BB962C8B-B14F-4D97-AF65-F5344CB8AC3E}">
        <p14:creationId xmlns:p14="http://schemas.microsoft.com/office/powerpoint/2010/main" val="1692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7" y="2493194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La </a:t>
            </a:r>
            <a:r>
              <a:rPr lang="en-US" sz="1600" b="1" dirty="0" err="1"/>
              <a:t>Présidence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Groupe</a:t>
            </a:r>
            <a:r>
              <a:rPr lang="en-US" sz="1600" dirty="0"/>
              <a:t> </a:t>
            </a:r>
            <a:r>
              <a:rPr lang="en-US" sz="1600" dirty="0" err="1"/>
              <a:t>d’experts</a:t>
            </a:r>
            <a:r>
              <a:rPr lang="en-US" sz="1600" dirty="0"/>
              <a:t> des pays les </a:t>
            </a:r>
            <a:r>
              <a:rPr lang="en-US" sz="1600" dirty="0" err="1"/>
              <a:t>moins</a:t>
            </a:r>
            <a:r>
              <a:rPr lang="en-US" sz="1600" dirty="0"/>
              <a:t> </a:t>
            </a:r>
            <a:r>
              <a:rPr lang="en-US" sz="1600" dirty="0" err="1"/>
              <a:t>avancés</a:t>
            </a:r>
            <a:r>
              <a:rPr lang="en-US" sz="1600" dirty="0"/>
              <a:t> (LEG)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5523446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7_Custom Design">
  <a:themeElements>
    <a:clrScheme name="GCF">
      <a:dk1>
        <a:sysClr val="windowText" lastClr="000000"/>
      </a:dk1>
      <a:lt1>
        <a:sysClr val="window" lastClr="FFFFFF"/>
      </a:lt1>
      <a:dk2>
        <a:srgbClr val="24634F"/>
      </a:dk2>
      <a:lt2>
        <a:srgbClr val="DFDFDF"/>
      </a:lt2>
      <a:accent1>
        <a:srgbClr val="4AA9A7"/>
      </a:accent1>
      <a:accent2>
        <a:srgbClr val="257281"/>
      </a:accent2>
      <a:accent3>
        <a:srgbClr val="346B4C"/>
      </a:accent3>
      <a:accent4>
        <a:srgbClr val="427B3D"/>
      </a:accent4>
      <a:accent5>
        <a:srgbClr val="6E9952"/>
      </a:accent5>
      <a:accent6>
        <a:srgbClr val="8BB85C"/>
      </a:accent6>
      <a:hlink>
        <a:srgbClr val="24634F"/>
      </a:hlink>
      <a:folHlink>
        <a:srgbClr val="304836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413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GCF Camingo Light</vt:lpstr>
      <vt:lpstr>Wingdings</vt:lpstr>
      <vt:lpstr>blank</vt:lpstr>
      <vt:lpstr>UNFCCC quote</vt:lpstr>
      <vt:lpstr>UNFCCC_Master 70pt title</vt:lpstr>
      <vt:lpstr>5_Custom Design</vt:lpstr>
      <vt:lpstr>1_UNFCCC_Master 70pt title</vt:lpstr>
      <vt:lpstr>1_Office Theme</vt:lpstr>
      <vt:lpstr>2_UNFCCC_Master 70pt title</vt:lpstr>
      <vt:lpstr>6_Custom Design</vt:lpstr>
      <vt:lpstr>7_Custom Design</vt:lpstr>
      <vt:lpstr>PowerPoint Presentation</vt:lpstr>
      <vt:lpstr>Pourquoi les fonctions essentielles</vt:lpstr>
      <vt:lpstr>Liste des Fonctions Essentielles du processus des PNA (LEG, 2015)</vt:lpstr>
      <vt:lpstr>PowerPoint Presentation</vt:lpstr>
      <vt:lpstr>Contact:  La Présidence Groupe d’experts des pays les moins avancés (LEG)  leghelp@unfccc.int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2017-06-05T09:42:31Z</dcterms:created>
  <dcterms:modified xsi:type="dcterms:W3CDTF">2017-09-25T09:42:35Z</dcterms:modified>
</cp:coreProperties>
</file>