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2" r:id="rId3"/>
    <p:sldId id="261" r:id="rId4"/>
    <p:sldId id="258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172A1-A958-4F42-AEE7-217FC03050C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6B680-9F93-4797-B86F-D8C50EAE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4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1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11747" indent="-27374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94997" indent="-21899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32995" indent="-21899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70993" indent="-218999" defTabSz="912497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408992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46990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84989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722987" indent="-218999" defTabSz="912497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49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Presentation title</a:t>
            </a: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52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3625" y="665163"/>
            <a:ext cx="4438650" cy="3328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Presentation title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2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5175" cy="3430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890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6799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9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0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8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262065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31825" y="6078544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8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6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7" y="3922719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273428" y="6505575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UNFCCC secretariat, programme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73428" y="6261100"/>
            <a:ext cx="5230813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de-DE">
                <a:solidFill>
                  <a:srgbClr val="000000"/>
                </a:solidFill>
              </a:rPr>
              <a:t>Firstname Lastname, Job 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41220" y="338475"/>
            <a:ext cx="541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Convention-cadre sur les </a:t>
            </a:r>
            <a:r>
              <a:rPr lang="en-US" sz="1800" dirty="0" err="1"/>
              <a:t>changements</a:t>
            </a:r>
            <a:r>
              <a:rPr lang="en-US" sz="1800" dirty="0"/>
              <a:t> </a:t>
            </a:r>
            <a:r>
              <a:rPr lang="en-US" sz="1800" dirty="0" err="1"/>
              <a:t>climatiques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259555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177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2819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2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2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940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8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972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719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778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62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4888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997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8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3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7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4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6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0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7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0A12-466A-4B92-B8C1-F7A9FF65BA4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6112-574B-4046-9183-9AC661E0D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5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007478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1" y="309567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2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31825" y="6078544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pic>
        <p:nvPicPr>
          <p:cNvPr id="308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47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</a:pPr>
            <a:r>
              <a:rPr lang="de-DE" sz="1200" dirty="0">
                <a:solidFill>
                  <a:srgbClr val="000000"/>
                </a:solidFill>
                <a:cs typeface="Arial"/>
              </a:rPr>
              <a:t>Groupe d‘experts des pays les moins avancés(LEG)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16832"/>
            <a:ext cx="7881938" cy="1872208"/>
          </a:xfrm>
        </p:spPr>
        <p:txBody>
          <a:bodyPr anchor="ctr"/>
          <a:lstStyle/>
          <a:p>
            <a:pPr eaLnBrk="1" hangingPunct="1">
              <a:lnSpc>
                <a:spcPct val="100000"/>
              </a:lnSpc>
            </a:pPr>
            <a:r>
              <a:rPr lang="en-GB" sz="3200" dirty="0"/>
              <a:t>23. </a:t>
            </a:r>
            <a:r>
              <a:rPr lang="en-GB" sz="3200" dirty="0" err="1"/>
              <a:t>Evaluer</a:t>
            </a:r>
            <a:r>
              <a:rPr lang="en-GB" sz="3200" dirty="0"/>
              <a:t> les </a:t>
            </a:r>
            <a:r>
              <a:rPr lang="en-GB" sz="3200" dirty="0" err="1"/>
              <a:t>bénéfices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</a:t>
            </a:r>
            <a:r>
              <a:rPr lang="en-GB" sz="3200" dirty="0" err="1"/>
              <a:t>termes</a:t>
            </a:r>
            <a:r>
              <a:rPr lang="en-GB" sz="3200" dirty="0"/>
              <a:t> de </a:t>
            </a:r>
            <a:r>
              <a:rPr lang="en-GB" sz="3200" dirty="0" err="1"/>
              <a:t>développement</a:t>
            </a:r>
            <a:r>
              <a:rPr lang="en-GB" sz="3200" dirty="0"/>
              <a:t> durable de </a:t>
            </a:r>
            <a:r>
              <a:rPr lang="en-GB" sz="3200" dirty="0" err="1"/>
              <a:t>l’adaptation</a:t>
            </a:r>
            <a:r>
              <a:rPr lang="en-GB" sz="3200" dirty="0"/>
              <a:t> </a:t>
            </a:r>
            <a:r>
              <a:rPr lang="en-GB" sz="3200" dirty="0" err="1"/>
              <a:t>en</a:t>
            </a:r>
            <a:r>
              <a:rPr lang="en-GB" sz="3200" dirty="0"/>
              <a:t> </a:t>
            </a:r>
            <a:r>
              <a:rPr lang="en-GB" sz="3200" dirty="0" err="1"/>
              <a:t>mesurant</a:t>
            </a:r>
            <a:r>
              <a:rPr lang="en-GB" sz="3200" dirty="0"/>
              <a:t> les </a:t>
            </a:r>
            <a:r>
              <a:rPr lang="en-GB" sz="3200" dirty="0" err="1"/>
              <a:t>résultats</a:t>
            </a:r>
            <a:r>
              <a:rPr lang="en-GB" sz="3200" dirty="0"/>
              <a:t> et </a:t>
            </a:r>
            <a:r>
              <a:rPr lang="en-GB" sz="3200" dirty="0" err="1"/>
              <a:t>l’impact</a:t>
            </a:r>
            <a:r>
              <a:rPr lang="en-GB" sz="3200" dirty="0"/>
              <a:t> de </a:t>
            </a:r>
            <a:r>
              <a:rPr lang="en-GB" sz="3200"/>
              <a:t>l’adaptation</a:t>
            </a:r>
            <a:endParaRPr lang="en-GB" sz="32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293096"/>
            <a:ext cx="7992888" cy="108012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fr-FR" sz="1400" dirty="0"/>
              <a:t>Atelier régional de formation sur les Plans Nationaux d’Adaptation (PNA) pour les pays africains francophones en développement</a:t>
            </a:r>
            <a:br>
              <a:rPr lang="fr-FR" sz="1400" dirty="0"/>
            </a:br>
            <a:r>
              <a:rPr lang="fr-FR" sz="1400" dirty="0"/>
              <a:t>Du 25 au 27 Septembre 2017</a:t>
            </a:r>
            <a:br>
              <a:rPr lang="fr-FR" sz="1400" dirty="0"/>
            </a:br>
            <a:r>
              <a:rPr lang="fr-FR" sz="1400" dirty="0"/>
              <a:t>Rabat, Maroc</a:t>
            </a:r>
          </a:p>
        </p:txBody>
      </p:sp>
    </p:spTree>
    <p:extLst>
      <p:ext uri="{BB962C8B-B14F-4D97-AF65-F5344CB8AC3E}">
        <p14:creationId xmlns:p14="http://schemas.microsoft.com/office/powerpoint/2010/main" val="1990904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970" y="332656"/>
            <a:ext cx="7869239" cy="314325"/>
          </a:xfrm>
          <a:noFill/>
        </p:spPr>
        <p:txBody>
          <a:bodyPr/>
          <a:lstStyle/>
          <a:p>
            <a:r>
              <a:rPr lang="en-GB" sz="1600" b="1" dirty="0" err="1"/>
              <a:t>Objectifs</a:t>
            </a:r>
            <a:r>
              <a:rPr lang="en-GB" sz="1600" b="1" dirty="0"/>
              <a:t> des PNA et </a:t>
            </a:r>
            <a:r>
              <a:rPr lang="en-GB" sz="1600" b="1" dirty="0" err="1"/>
              <a:t>objectif</a:t>
            </a:r>
            <a:r>
              <a:rPr lang="en-GB" sz="1600" b="1" dirty="0"/>
              <a:t> global de </a:t>
            </a:r>
            <a:r>
              <a:rPr lang="en-GB" sz="1600" b="1" dirty="0" err="1"/>
              <a:t>l’Accord</a:t>
            </a:r>
            <a:r>
              <a:rPr lang="en-GB" sz="1600" b="1" dirty="0"/>
              <a:t> de Paris sur </a:t>
            </a:r>
            <a:r>
              <a:rPr lang="en-GB" sz="1600" b="1" dirty="0" err="1"/>
              <a:t>l’adaptation</a:t>
            </a:r>
            <a:endParaRPr lang="en-US" sz="16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5970" y="1052736"/>
            <a:ext cx="799847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9875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Arial" pitchFamily="-108" charset="0"/>
                <a:cs typeface="+mn-cs"/>
              </a:defRPr>
            </a:lvl1pPr>
            <a:lvl2pPr marL="628650" indent="-3571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AutoNum type="alphaLcParenR"/>
              <a:defRPr sz="1500">
                <a:solidFill>
                  <a:schemeClr val="tx1"/>
                </a:solidFill>
                <a:latin typeface="+mn-lt"/>
                <a:ea typeface="Arial" pitchFamily="-108" charset="0"/>
                <a:cs typeface="+mn-cs"/>
              </a:defRPr>
            </a:lvl2pPr>
            <a:lvl3pPr marL="900113" indent="-269875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Arial" pitchFamily="-108" charset="0"/>
                <a:cs typeface="+mn-cs"/>
              </a:defRPr>
            </a:lvl3pPr>
            <a:lvl4pPr marL="1169988" indent="-268288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Arial" pitchFamily="-108" charset="0"/>
                <a:cs typeface="+mn-cs"/>
              </a:defRPr>
            </a:lvl4pPr>
            <a:lvl5pPr marL="1438275" indent="-266700"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ea typeface="Arial" pitchFamily="-108" charset="0"/>
                <a:cs typeface="+mn-cs"/>
              </a:defRPr>
            </a:lvl5pPr>
            <a:lvl6pPr marL="18954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6pPr>
            <a:lvl7pPr marL="23526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7pPr>
            <a:lvl8pPr marL="28098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8pPr>
            <a:lvl9pPr marL="3267075" indent="-2667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Char char="•"/>
              <a:defRPr sz="1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FontTx/>
              <a:buAutoNum type="arabicParenR"/>
              <a:defRPr/>
            </a:pPr>
            <a:r>
              <a:rPr lang="fr-FR" altLang="en-US" sz="1800" b="1" dirty="0"/>
              <a:t>Les objectifs du processus des PNA (</a:t>
            </a:r>
            <a:r>
              <a:rPr lang="fr-FR" altLang="en-US" sz="1800" b="1" dirty="0" err="1"/>
              <a:t>decision</a:t>
            </a:r>
            <a:r>
              <a:rPr lang="fr-FR" altLang="en-US" sz="1800" b="1" dirty="0"/>
              <a:t> 5/CP.17) </a:t>
            </a:r>
            <a:r>
              <a:rPr lang="fr-FR" altLang="en-US" sz="1800" dirty="0"/>
              <a:t>sont</a:t>
            </a:r>
            <a:r>
              <a:rPr lang="fr-FR" altLang="en-US" sz="1800" b="1" dirty="0"/>
              <a:t>:</a:t>
            </a:r>
          </a:p>
          <a:p>
            <a:pPr marL="809625" lvl="1" indent="-352425" eaLnBrk="1" hangingPunct="1">
              <a:buFont typeface="Arial" charset="0"/>
              <a:buAutoNum type="alphaLcParenR"/>
              <a:defRPr/>
            </a:pPr>
            <a:r>
              <a:rPr lang="fr-FR" sz="1800" dirty="0">
                <a:solidFill>
                  <a:srgbClr val="000000"/>
                </a:solidFill>
              </a:rPr>
              <a:t>De </a:t>
            </a:r>
            <a:r>
              <a:rPr lang="fr-FR" sz="1800" b="1" dirty="0">
                <a:solidFill>
                  <a:srgbClr val="000000"/>
                </a:solidFill>
              </a:rPr>
              <a:t>réduire la vulnérabilité </a:t>
            </a:r>
            <a:r>
              <a:rPr lang="fr-FR" sz="1800" dirty="0">
                <a:solidFill>
                  <a:srgbClr val="000000"/>
                </a:solidFill>
              </a:rPr>
              <a:t>aux incidences des changements climatiques en </a:t>
            </a:r>
            <a:r>
              <a:rPr lang="fr-FR" sz="1800" b="1" dirty="0">
                <a:solidFill>
                  <a:srgbClr val="000000"/>
                </a:solidFill>
              </a:rPr>
              <a:t>renforçant la capacité d’adaptation et la résilience</a:t>
            </a:r>
            <a:endParaRPr lang="fr-FR" altLang="en-US" sz="1800" b="1" dirty="0">
              <a:solidFill>
                <a:srgbClr val="000000"/>
              </a:solidFill>
            </a:endParaRPr>
          </a:p>
          <a:p>
            <a:pPr marL="809625" lvl="1" indent="-352425" eaLnBrk="1" hangingPunct="1">
              <a:buFont typeface="Arial" charset="0"/>
              <a:buAutoNum type="alphaLcParenR"/>
              <a:defRPr/>
            </a:pPr>
            <a:r>
              <a:rPr lang="fr-FR" sz="1800" b="1" dirty="0">
                <a:solidFill>
                  <a:srgbClr val="000000"/>
                </a:solidFill>
              </a:rPr>
              <a:t>De faciliter l’intégration de l’adaptation au changement climatique, </a:t>
            </a:r>
            <a:r>
              <a:rPr lang="fr-FR" sz="1800" dirty="0">
                <a:solidFill>
                  <a:srgbClr val="000000"/>
                </a:solidFill>
              </a:rPr>
              <a:t>d’une manière cohérente et pertinente,</a:t>
            </a:r>
            <a:r>
              <a:rPr lang="fr-FR" sz="1800" b="1" dirty="0">
                <a:solidFill>
                  <a:srgbClr val="000000"/>
                </a:solidFill>
              </a:rPr>
              <a:t> </a:t>
            </a:r>
            <a:r>
              <a:rPr lang="fr-FR" sz="1800" dirty="0">
                <a:solidFill>
                  <a:srgbClr val="000000"/>
                </a:solidFill>
              </a:rPr>
              <a:t>dans les politiques, les programmes et les travaux pertinents, nouveaux ou en cours, en particulier les processus et les stratégies de planification du développement, dans tous les secteurs concernés et à différents niveaux, selon qu’il convient.</a:t>
            </a:r>
          </a:p>
          <a:p>
            <a:pPr marL="809625" lvl="1" indent="-352425" eaLnBrk="1" hangingPunct="1">
              <a:buFont typeface="Arial" charset="0"/>
              <a:buAutoNum type="alphaLcParenR"/>
              <a:defRPr/>
            </a:pPr>
            <a:endParaRPr lang="fr-FR" altLang="en-US" sz="1800" dirty="0">
              <a:solidFill>
                <a:srgbClr val="000000"/>
              </a:solidFill>
            </a:endParaRPr>
          </a:p>
          <a:p>
            <a:pPr marL="450850" indent="-352425" eaLnBrk="1" hangingPunct="1">
              <a:buFont typeface="Arial" charset="0"/>
              <a:buAutoNum type="arabicParenR"/>
              <a:defRPr/>
            </a:pPr>
            <a:r>
              <a:rPr lang="fr-FR" altLang="en-US" sz="1800" b="1" dirty="0">
                <a:solidFill>
                  <a:srgbClr val="000000"/>
                </a:solidFill>
              </a:rPr>
              <a:t>L’objectif global sur l’adaptation (l’article 7 de l’Accord de Paris)</a:t>
            </a:r>
          </a:p>
          <a:p>
            <a:pPr marL="809625" lvl="1" indent="-352425" eaLnBrk="1" hangingPunct="1">
              <a:buFont typeface="Arial" panose="020B0604020202020204" pitchFamily="34" charset="0"/>
              <a:buChar char="•"/>
              <a:defRPr/>
            </a:pPr>
            <a:r>
              <a:rPr lang="fr-FR" altLang="en-US" sz="1800" b="1" dirty="0">
                <a:solidFill>
                  <a:srgbClr val="000000"/>
                </a:solidFill>
              </a:rPr>
              <a:t>Renforcer les capacités d’adaptation, accroître la résilience et réduire la vulnérabilité</a:t>
            </a:r>
            <a:r>
              <a:rPr lang="fr-FR" altLang="en-US" sz="1800" dirty="0">
                <a:solidFill>
                  <a:srgbClr val="000000"/>
                </a:solidFill>
              </a:rPr>
              <a:t> à ces changements, en vue de contribuer au </a:t>
            </a:r>
            <a:r>
              <a:rPr lang="fr-FR" altLang="en-US" sz="1800" b="1" dirty="0">
                <a:solidFill>
                  <a:srgbClr val="000000"/>
                </a:solidFill>
              </a:rPr>
              <a:t>développement durable </a:t>
            </a:r>
            <a:r>
              <a:rPr lang="fr-FR" altLang="en-US" sz="1800" dirty="0">
                <a:solidFill>
                  <a:srgbClr val="000000"/>
                </a:solidFill>
              </a:rPr>
              <a:t>et de garantir une riposte adéquate en matière d’adaptation dans le contexte de l’objectif </a:t>
            </a:r>
            <a:r>
              <a:rPr lang="fr-FR" altLang="en-US" sz="1800" b="1" dirty="0">
                <a:solidFill>
                  <a:srgbClr val="000000"/>
                </a:solidFill>
              </a:rPr>
              <a:t>de limiter l’augmentation de la température globale à moins de 2°C.</a:t>
            </a:r>
          </a:p>
          <a:p>
            <a:pPr marL="0" indent="0">
              <a:lnSpc>
                <a:spcPts val="2000"/>
              </a:lnSpc>
              <a:spcAft>
                <a:spcPts val="600"/>
              </a:spcAft>
              <a:buClr>
                <a:srgbClr val="000000"/>
              </a:buClr>
              <a:buNone/>
            </a:pPr>
            <a:endParaRPr lang="fr-FR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7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263652"/>
            <a:ext cx="7867650" cy="389617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Rappelons</a:t>
            </a:r>
            <a:r>
              <a:rPr lang="en-US" sz="1800" dirty="0"/>
              <a:t> </a:t>
            </a:r>
            <a:r>
              <a:rPr lang="en-US" sz="1800" dirty="0" err="1"/>
              <a:t>aussi</a:t>
            </a:r>
            <a:r>
              <a:rPr lang="en-US" sz="1800" dirty="0"/>
              <a:t> les </a:t>
            </a:r>
            <a:r>
              <a:rPr lang="en-US" sz="1800" dirty="0" err="1"/>
              <a:t>Objectifs</a:t>
            </a:r>
            <a:r>
              <a:rPr lang="en-US" sz="1800" dirty="0"/>
              <a:t> de </a:t>
            </a:r>
            <a:r>
              <a:rPr lang="en-US" sz="1800" dirty="0" err="1"/>
              <a:t>Développement</a:t>
            </a:r>
            <a:r>
              <a:rPr lang="en-US" sz="1800" dirty="0"/>
              <a:t> Durable, les </a:t>
            </a:r>
            <a:r>
              <a:rPr lang="en-US" sz="1800" dirty="0" err="1"/>
              <a:t>objectifs</a:t>
            </a:r>
            <a:r>
              <a:rPr lang="en-US" sz="1800" dirty="0"/>
              <a:t> du cadre </a:t>
            </a:r>
            <a:r>
              <a:rPr lang="en-US" sz="1800" dirty="0" err="1"/>
              <a:t>d’action</a:t>
            </a:r>
            <a:r>
              <a:rPr lang="en-US" sz="1800" dirty="0"/>
              <a:t> de Sendai, et les buts/</a:t>
            </a:r>
            <a:r>
              <a:rPr lang="en-US" sz="1800" dirty="0" err="1"/>
              <a:t>cibles</a:t>
            </a:r>
            <a:r>
              <a:rPr lang="en-US" sz="1800" dirty="0"/>
              <a:t> </a:t>
            </a:r>
            <a:r>
              <a:rPr lang="en-US" sz="1800" dirty="0" err="1"/>
              <a:t>nationaux</a:t>
            </a:r>
            <a:r>
              <a:rPr lang="en-US" sz="1800" dirty="0"/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/>
              <a:t>Imaginons </a:t>
            </a:r>
            <a:r>
              <a:rPr lang="en-US" sz="1800" dirty="0" err="1"/>
              <a:t>qu</a:t>
            </a:r>
            <a:r>
              <a:rPr lang="en-US" sz="1800" dirty="0"/>
              <a:t>’ à </a:t>
            </a:r>
            <a:r>
              <a:rPr lang="en-US" sz="1800" dirty="0" err="1"/>
              <a:t>ce</a:t>
            </a:r>
            <a:r>
              <a:rPr lang="en-US" sz="1800" dirty="0"/>
              <a:t> jour, </a:t>
            </a:r>
            <a:r>
              <a:rPr lang="en-US" sz="1800" dirty="0" err="1"/>
              <a:t>vous</a:t>
            </a:r>
            <a:r>
              <a:rPr lang="en-US" sz="1800" dirty="0"/>
              <a:t> </a:t>
            </a:r>
            <a:r>
              <a:rPr lang="en-US" sz="1800" dirty="0" err="1"/>
              <a:t>avez</a:t>
            </a:r>
            <a:r>
              <a:rPr lang="en-US" sz="1800" dirty="0"/>
              <a:t> </a:t>
            </a:r>
            <a:r>
              <a:rPr lang="en-US" sz="1800" dirty="0" err="1"/>
              <a:t>travaillé</a:t>
            </a:r>
            <a:r>
              <a:rPr lang="en-US" sz="1800" dirty="0"/>
              <a:t> sur </a:t>
            </a:r>
            <a:r>
              <a:rPr lang="en-US" sz="1800" dirty="0" err="1"/>
              <a:t>l’evaluation</a:t>
            </a:r>
            <a:r>
              <a:rPr lang="en-US" sz="1800" dirty="0"/>
              <a:t> des </a:t>
            </a:r>
            <a:r>
              <a:rPr lang="en-US" sz="1800" dirty="0" err="1"/>
              <a:t>risques</a:t>
            </a:r>
            <a:r>
              <a:rPr lang="en-US" sz="1800" dirty="0"/>
              <a:t> et </a:t>
            </a:r>
            <a:r>
              <a:rPr lang="en-US" sz="1800" dirty="0" err="1"/>
              <a:t>vulnérabilités</a:t>
            </a:r>
            <a:r>
              <a:rPr lang="en-US" sz="1800" dirty="0"/>
              <a:t> et </a:t>
            </a:r>
            <a:r>
              <a:rPr lang="en-US" sz="1800" dirty="0" err="1"/>
              <a:t>identifié</a:t>
            </a:r>
            <a:r>
              <a:rPr lang="en-US" sz="1800" dirty="0"/>
              <a:t> des strategies et des options </a:t>
            </a:r>
            <a:r>
              <a:rPr lang="en-US" sz="1800" dirty="0" err="1"/>
              <a:t>d’adaptation</a:t>
            </a:r>
            <a:r>
              <a:rPr lang="en-US" sz="1800" dirty="0"/>
              <a:t>, </a:t>
            </a:r>
            <a:r>
              <a:rPr lang="en-US" sz="1800" dirty="0" err="1"/>
              <a:t>afin</a:t>
            </a:r>
            <a:r>
              <a:rPr lang="en-US" sz="1800" dirty="0"/>
              <a:t> </a:t>
            </a:r>
            <a:r>
              <a:rPr lang="en-US" sz="1800" dirty="0" err="1"/>
              <a:t>d’atteindre</a:t>
            </a:r>
            <a:r>
              <a:rPr lang="en-US" sz="1800" dirty="0"/>
              <a:t> les </a:t>
            </a:r>
            <a:r>
              <a:rPr lang="en-US" sz="1800" dirty="0" err="1"/>
              <a:t>objectifs</a:t>
            </a:r>
            <a:r>
              <a:rPr lang="en-US" sz="1800" dirty="0"/>
              <a:t> et buts </a:t>
            </a:r>
            <a:r>
              <a:rPr lang="en-US" sz="1800" dirty="0" err="1"/>
              <a:t>définis</a:t>
            </a:r>
            <a:r>
              <a:rPr lang="en-US" sz="1800" dirty="0"/>
              <a:t> </a:t>
            </a:r>
            <a:r>
              <a:rPr lang="en-US" sz="1800" dirty="0" err="1"/>
              <a:t>dans</a:t>
            </a:r>
            <a:r>
              <a:rPr lang="en-US" sz="1800" dirty="0"/>
              <a:t> le NAP, en </a:t>
            </a:r>
            <a:r>
              <a:rPr lang="en-US" sz="1800" dirty="0" err="1"/>
              <a:t>matière</a:t>
            </a:r>
            <a:r>
              <a:rPr lang="en-US" sz="1800" dirty="0"/>
              <a:t> </a:t>
            </a:r>
            <a:r>
              <a:rPr lang="en-US" sz="1800" dirty="0" err="1"/>
              <a:t>d’adaptation</a:t>
            </a:r>
            <a:r>
              <a:rPr lang="en-US" sz="1800" dirty="0"/>
              <a:t> en </a:t>
            </a:r>
            <a:r>
              <a:rPr lang="en-US" sz="1800" dirty="0" err="1"/>
              <a:t>général</a:t>
            </a:r>
            <a:r>
              <a:rPr lang="en-US" sz="1800" dirty="0"/>
              <a:t> </a:t>
            </a:r>
            <a:r>
              <a:rPr lang="en-US" sz="1800" dirty="0" err="1"/>
              <a:t>ainsi</a:t>
            </a:r>
            <a:r>
              <a:rPr lang="en-US" sz="1800" dirty="0"/>
              <a:t> que les </a:t>
            </a:r>
            <a:r>
              <a:rPr lang="en-US" sz="1800" dirty="0" err="1"/>
              <a:t>objectifs</a:t>
            </a:r>
            <a:r>
              <a:rPr lang="en-US" sz="1800" dirty="0"/>
              <a:t>/buts et </a:t>
            </a:r>
            <a:r>
              <a:rPr lang="en-US" sz="1800" dirty="0" err="1"/>
              <a:t>cibles</a:t>
            </a:r>
            <a:r>
              <a:rPr lang="en-US" sz="1800" dirty="0"/>
              <a:t> de </a:t>
            </a:r>
            <a:r>
              <a:rPr lang="en-US" sz="1800" dirty="0" err="1"/>
              <a:t>développement</a:t>
            </a:r>
            <a:r>
              <a:rPr lang="en-US" sz="1800" dirty="0"/>
              <a:t> national, </a:t>
            </a:r>
            <a:r>
              <a:rPr lang="en-US" sz="1800" dirty="0" err="1"/>
              <a:t>ce</a:t>
            </a:r>
            <a:r>
              <a:rPr lang="en-US" sz="1800" dirty="0"/>
              <a:t> qui </a:t>
            </a:r>
            <a:r>
              <a:rPr lang="en-US" sz="1800" dirty="0" err="1"/>
              <a:t>inclut</a:t>
            </a:r>
            <a:r>
              <a:rPr lang="en-US" sz="1800" dirty="0"/>
              <a:t> les ODD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Après la </a:t>
            </a:r>
            <a:r>
              <a:rPr lang="en-US" sz="1800" dirty="0" err="1"/>
              <a:t>mise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oeuvre </a:t>
            </a:r>
            <a:r>
              <a:rPr lang="en-US" sz="1800" dirty="0" err="1"/>
              <a:t>d’activités</a:t>
            </a:r>
            <a:r>
              <a:rPr lang="en-US" sz="1800" dirty="0"/>
              <a:t> </a:t>
            </a:r>
            <a:r>
              <a:rPr lang="en-US" sz="1800" dirty="0" err="1"/>
              <a:t>concrètes</a:t>
            </a:r>
            <a:r>
              <a:rPr lang="en-US" sz="1800" dirty="0"/>
              <a:t>,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 important de quantifier les </a:t>
            </a:r>
            <a:r>
              <a:rPr lang="en-US" sz="1800" dirty="0" err="1"/>
              <a:t>résultats</a:t>
            </a:r>
            <a:r>
              <a:rPr lang="en-US" sz="1800" dirty="0"/>
              <a:t> et </a:t>
            </a:r>
            <a:r>
              <a:rPr lang="en-US" sz="1800" dirty="0" err="1"/>
              <a:t>l’impact</a:t>
            </a:r>
            <a:r>
              <a:rPr lang="en-US" sz="1800" dirty="0"/>
              <a:t> des </a:t>
            </a:r>
            <a:r>
              <a:rPr lang="en-US" sz="1800" dirty="0" err="1"/>
              <a:t>activités</a:t>
            </a:r>
            <a:r>
              <a:rPr lang="en-US" sz="1800" dirty="0"/>
              <a:t> </a:t>
            </a:r>
            <a:r>
              <a:rPr lang="en-US" sz="1800" dirty="0" err="1"/>
              <a:t>d’adaptation</a:t>
            </a:r>
            <a:r>
              <a:rPr lang="en-US" sz="1800" dirty="0"/>
              <a:t>,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allant</a:t>
            </a:r>
            <a:r>
              <a:rPr lang="en-US" sz="1800" dirty="0"/>
              <a:t> au-</a:t>
            </a:r>
            <a:r>
              <a:rPr lang="en-US" sz="1800" dirty="0" err="1"/>
              <a:t>delà</a:t>
            </a:r>
            <a:r>
              <a:rPr lang="en-US" sz="1800" dirty="0"/>
              <a:t> des </a:t>
            </a:r>
            <a:r>
              <a:rPr lang="en-US" sz="1800" dirty="0" err="1"/>
              <a:t>produits</a:t>
            </a:r>
            <a:r>
              <a:rPr lang="en-US" sz="1800" dirty="0"/>
              <a:t>/</a:t>
            </a:r>
            <a:r>
              <a:rPr lang="en-US" sz="1800" dirty="0" err="1"/>
              <a:t>livrables</a:t>
            </a:r>
            <a:r>
              <a:rPr lang="en-US" sz="1800" dirty="0"/>
              <a:t> et </a:t>
            </a:r>
            <a:r>
              <a:rPr lang="en-US" sz="1800" dirty="0" err="1"/>
              <a:t>résultats</a:t>
            </a:r>
            <a:r>
              <a:rPr lang="en-US" sz="1800" dirty="0"/>
              <a:t> des </a:t>
            </a:r>
            <a:r>
              <a:rPr lang="en-US" sz="1800" dirty="0" err="1"/>
              <a:t>projets</a:t>
            </a:r>
            <a:r>
              <a:rPr lang="en-US" sz="1800" dirty="0"/>
              <a:t> </a:t>
            </a:r>
            <a:r>
              <a:rPr lang="en-US" sz="1800" dirty="0" err="1"/>
              <a:t>individuels</a:t>
            </a:r>
            <a:r>
              <a:rPr lang="en-US" sz="1800" dirty="0"/>
              <a:t> et </a:t>
            </a:r>
            <a:r>
              <a:rPr lang="en-US" sz="1800" dirty="0" err="1"/>
              <a:t>en</a:t>
            </a:r>
            <a:r>
              <a:rPr lang="en-US" sz="1800" dirty="0"/>
              <a:t> se </a:t>
            </a:r>
            <a:r>
              <a:rPr lang="en-US" sz="1800" dirty="0" err="1"/>
              <a:t>concentrant</a:t>
            </a:r>
            <a:r>
              <a:rPr lang="en-US" sz="1800" dirty="0"/>
              <a:t> sur les </a:t>
            </a:r>
            <a:r>
              <a:rPr lang="en-US" sz="1800" dirty="0" err="1"/>
              <a:t>résulats</a:t>
            </a:r>
            <a:r>
              <a:rPr lang="en-US" sz="1800" dirty="0"/>
              <a:t> plus larges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matière</a:t>
            </a:r>
            <a:r>
              <a:rPr lang="en-US" sz="1800" dirty="0"/>
              <a:t> </a:t>
            </a:r>
            <a:r>
              <a:rPr lang="en-US" sz="1800" dirty="0" err="1"/>
              <a:t>d’adaptation</a:t>
            </a:r>
            <a:r>
              <a:rPr lang="en-US" sz="1800" dirty="0"/>
              <a:t>.  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/>
              <a:t>Nous </a:t>
            </a:r>
            <a:r>
              <a:rPr lang="en-US" sz="1800" dirty="0" err="1"/>
              <a:t>allons</a:t>
            </a:r>
            <a:r>
              <a:rPr lang="en-US" sz="1800" dirty="0"/>
              <a:t> </a:t>
            </a:r>
            <a:r>
              <a:rPr lang="en-US" sz="1800" dirty="0" err="1"/>
              <a:t>mettre</a:t>
            </a:r>
            <a:r>
              <a:rPr lang="en-US" sz="1800" dirty="0"/>
              <a:t> </a:t>
            </a:r>
            <a:r>
              <a:rPr lang="en-US" sz="1800" dirty="0" err="1"/>
              <a:t>cela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pratique</a:t>
            </a:r>
            <a:r>
              <a:rPr lang="en-US" sz="1800" dirty="0"/>
              <a:t> avec </a:t>
            </a:r>
            <a:r>
              <a:rPr lang="en-US" sz="1800" dirty="0" err="1"/>
              <a:t>l’exercice</a:t>
            </a:r>
            <a:r>
              <a:rPr lang="en-US" sz="1800" dirty="0"/>
              <a:t> </a:t>
            </a:r>
            <a:r>
              <a:rPr lang="en-US" sz="1800" dirty="0" err="1"/>
              <a:t>suivant</a:t>
            </a:r>
            <a:r>
              <a:rPr 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1990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b="1" dirty="0" err="1"/>
              <a:t>Exercice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263652"/>
            <a:ext cx="7867650" cy="321037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Choisissez</a:t>
            </a:r>
            <a:r>
              <a:rPr lang="en-US" sz="1800" dirty="0"/>
              <a:t> un </a:t>
            </a:r>
            <a:r>
              <a:rPr lang="en-US" sz="1800" dirty="0" err="1"/>
              <a:t>thème</a:t>
            </a:r>
            <a:r>
              <a:rPr lang="en-US" sz="1800" dirty="0"/>
              <a:t> en lien avec le </a:t>
            </a:r>
            <a:r>
              <a:rPr lang="en-US" sz="1800" dirty="0" err="1"/>
              <a:t>développement</a:t>
            </a:r>
            <a:r>
              <a:rPr lang="en-US" sz="1800" dirty="0"/>
              <a:t>, </a:t>
            </a:r>
            <a:r>
              <a:rPr lang="en-US" sz="1800" dirty="0" err="1"/>
              <a:t>ou</a:t>
            </a:r>
            <a:r>
              <a:rPr lang="en-US" sz="1800" dirty="0"/>
              <a:t> </a:t>
            </a:r>
            <a:r>
              <a:rPr lang="en-US" sz="1800" dirty="0" err="1"/>
              <a:t>bien</a:t>
            </a:r>
            <a:r>
              <a:rPr lang="en-US" sz="1800" dirty="0"/>
              <a:t> un des </a:t>
            </a:r>
            <a:r>
              <a:rPr lang="en-US" sz="1800" dirty="0" err="1"/>
              <a:t>systèmes</a:t>
            </a:r>
            <a:r>
              <a:rPr lang="en-US" sz="1800" dirty="0"/>
              <a:t> </a:t>
            </a:r>
            <a:r>
              <a:rPr lang="en-US" sz="1800" dirty="0" err="1"/>
              <a:t>mentionnés</a:t>
            </a:r>
            <a:r>
              <a:rPr lang="en-US" sz="1800" dirty="0"/>
              <a:t> </a:t>
            </a:r>
            <a:r>
              <a:rPr lang="en-US" sz="1800" dirty="0" err="1"/>
              <a:t>hier</a:t>
            </a:r>
            <a:r>
              <a:rPr lang="en-US" sz="1800" dirty="0"/>
              <a:t>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Quelles</a:t>
            </a:r>
            <a:r>
              <a:rPr lang="en-US" sz="1800" dirty="0"/>
              <a:t> </a:t>
            </a:r>
            <a:r>
              <a:rPr lang="en-US" sz="1800" dirty="0" err="1"/>
              <a:t>seront</a:t>
            </a:r>
            <a:r>
              <a:rPr lang="en-US" sz="1800" dirty="0"/>
              <a:t> les </a:t>
            </a:r>
            <a:r>
              <a:rPr lang="en-US" sz="1800" dirty="0" err="1"/>
              <a:t>résultats</a:t>
            </a:r>
            <a:r>
              <a:rPr lang="en-US" sz="1800" dirty="0"/>
              <a:t> et </a:t>
            </a:r>
            <a:r>
              <a:rPr lang="en-US" sz="1800" dirty="0" err="1"/>
              <a:t>l’impact</a:t>
            </a:r>
            <a:r>
              <a:rPr lang="en-US" sz="1800" dirty="0"/>
              <a:t> (non pas les </a:t>
            </a:r>
            <a:r>
              <a:rPr lang="en-US" sz="1800" dirty="0" err="1"/>
              <a:t>apports</a:t>
            </a:r>
            <a:r>
              <a:rPr lang="en-US" sz="1800" dirty="0"/>
              <a:t>, </a:t>
            </a:r>
            <a:r>
              <a:rPr lang="en-US" sz="1800" dirty="0" err="1"/>
              <a:t>produits</a:t>
            </a:r>
            <a:r>
              <a:rPr lang="en-US" sz="1800" dirty="0"/>
              <a:t>/</a:t>
            </a:r>
            <a:r>
              <a:rPr lang="en-US" sz="1800" dirty="0" err="1"/>
              <a:t>livrables</a:t>
            </a:r>
            <a:r>
              <a:rPr lang="en-US" sz="1800" dirty="0"/>
              <a:t> </a:t>
            </a:r>
            <a:r>
              <a:rPr lang="en-US" sz="1800" dirty="0" err="1"/>
              <a:t>ou</a:t>
            </a:r>
            <a:r>
              <a:rPr lang="en-US" sz="1800" dirty="0"/>
              <a:t> les </a:t>
            </a:r>
            <a:r>
              <a:rPr lang="en-US" sz="1800" dirty="0" err="1"/>
              <a:t>processus</a:t>
            </a:r>
            <a:r>
              <a:rPr lang="en-US" sz="1800" dirty="0"/>
              <a:t>) </a:t>
            </a:r>
            <a:r>
              <a:rPr lang="en-US" sz="1800" dirty="0" err="1" smtClean="0"/>
              <a:t>attendus</a:t>
            </a:r>
            <a:r>
              <a:rPr lang="en-US" sz="1800" dirty="0" smtClean="0"/>
              <a:t> </a:t>
            </a:r>
            <a:r>
              <a:rPr lang="en-US" sz="1800" dirty="0"/>
              <a:t>par rapport au </a:t>
            </a:r>
            <a:r>
              <a:rPr lang="en-US" sz="1800" dirty="0" err="1"/>
              <a:t>thème</a:t>
            </a:r>
            <a:r>
              <a:rPr lang="en-US" sz="1800" dirty="0"/>
              <a:t> </a:t>
            </a:r>
            <a:r>
              <a:rPr lang="en-US" sz="1800" dirty="0" err="1" smtClean="0"/>
              <a:t>choisi</a:t>
            </a:r>
            <a:r>
              <a:rPr lang="en-US" sz="1800" dirty="0" smtClean="0"/>
              <a:t>? </a:t>
            </a:r>
            <a:endParaRPr lang="en-US" sz="1800" dirty="0"/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Quelles</a:t>
            </a:r>
            <a:r>
              <a:rPr lang="en-US" sz="1800" dirty="0"/>
              <a:t> </a:t>
            </a:r>
            <a:r>
              <a:rPr lang="en-US" sz="1800" dirty="0" err="1"/>
              <a:t>sont</a:t>
            </a:r>
            <a:r>
              <a:rPr lang="en-US" sz="1800" dirty="0"/>
              <a:t> les considerations </a:t>
            </a:r>
            <a:r>
              <a:rPr lang="en-US" sz="1800" dirty="0" err="1"/>
              <a:t>importantes</a:t>
            </a:r>
            <a:r>
              <a:rPr lang="en-US" sz="1800" dirty="0"/>
              <a:t> pour </a:t>
            </a:r>
            <a:r>
              <a:rPr lang="en-US" sz="1800" dirty="0" err="1"/>
              <a:t>évaluer</a:t>
            </a:r>
            <a:r>
              <a:rPr lang="en-US" sz="1800" dirty="0"/>
              <a:t> les </a:t>
            </a:r>
            <a:r>
              <a:rPr lang="en-US" sz="1800" dirty="0" err="1"/>
              <a:t>résultats</a:t>
            </a:r>
            <a:r>
              <a:rPr lang="en-US" sz="1800" dirty="0"/>
              <a:t> et </a:t>
            </a:r>
            <a:r>
              <a:rPr lang="en-US" sz="1800" dirty="0" err="1"/>
              <a:t>l’impact</a:t>
            </a:r>
            <a:r>
              <a:rPr lang="en-US" sz="1800" dirty="0"/>
              <a:t> des interventions en </a:t>
            </a:r>
            <a:r>
              <a:rPr lang="en-US" sz="1800" dirty="0" err="1"/>
              <a:t>matière</a:t>
            </a:r>
            <a:r>
              <a:rPr lang="en-US" sz="1800" dirty="0"/>
              <a:t> </a:t>
            </a:r>
            <a:r>
              <a:rPr lang="en-US" sz="1800" dirty="0" err="1"/>
              <a:t>d’adaptation</a:t>
            </a:r>
            <a:r>
              <a:rPr lang="en-US" sz="1800" dirty="0"/>
              <a:t>? Par </a:t>
            </a:r>
            <a:r>
              <a:rPr lang="en-US" sz="1800" dirty="0" err="1"/>
              <a:t>exemple</a:t>
            </a:r>
            <a:r>
              <a:rPr lang="en-US" sz="1800" dirty="0"/>
              <a:t>, les </a:t>
            </a:r>
            <a:r>
              <a:rPr lang="en-US" sz="1800" dirty="0" err="1"/>
              <a:t>données</a:t>
            </a:r>
            <a:r>
              <a:rPr lang="en-US" sz="1800" dirty="0"/>
              <a:t> de reference (baselines), les </a:t>
            </a:r>
            <a:r>
              <a:rPr lang="en-US" sz="1800" dirty="0" err="1"/>
              <a:t>recoupements</a:t>
            </a:r>
            <a:r>
              <a:rPr lang="en-US" sz="1800" dirty="0"/>
              <a:t> entre </a:t>
            </a:r>
            <a:r>
              <a:rPr lang="en-US" sz="1800" dirty="0" err="1"/>
              <a:t>différents</a:t>
            </a:r>
            <a:r>
              <a:rPr lang="en-US" sz="1800" dirty="0"/>
              <a:t> </a:t>
            </a:r>
            <a:r>
              <a:rPr lang="en-US" sz="1800" dirty="0" err="1"/>
              <a:t>systèmes</a:t>
            </a:r>
            <a:r>
              <a:rPr lang="en-US" sz="1800" dirty="0"/>
              <a:t> de </a:t>
            </a:r>
            <a:r>
              <a:rPr lang="en-US" sz="1800" dirty="0" err="1"/>
              <a:t>suivi</a:t>
            </a:r>
            <a:r>
              <a:rPr lang="en-US" sz="1800" dirty="0"/>
              <a:t> et </a:t>
            </a:r>
            <a:r>
              <a:rPr lang="en-US" sz="1800" dirty="0" err="1"/>
              <a:t>évaluation</a:t>
            </a:r>
            <a:r>
              <a:rPr lang="en-US" sz="1800" dirty="0"/>
              <a:t>, comment </a:t>
            </a:r>
            <a:r>
              <a:rPr lang="en-US" sz="1800" dirty="0" err="1"/>
              <a:t>aller</a:t>
            </a:r>
            <a:r>
              <a:rPr lang="en-US" sz="1800" dirty="0"/>
              <a:t> au-</a:t>
            </a:r>
            <a:r>
              <a:rPr lang="en-US" sz="1800" dirty="0" err="1"/>
              <a:t>delà</a:t>
            </a:r>
            <a:r>
              <a:rPr lang="en-US" sz="1800" dirty="0"/>
              <a:t> du </a:t>
            </a:r>
            <a:r>
              <a:rPr lang="en-US" sz="1800" dirty="0" err="1"/>
              <a:t>suivi-évaluation</a:t>
            </a:r>
            <a:r>
              <a:rPr lang="en-US" sz="1800" dirty="0"/>
              <a:t> de </a:t>
            </a:r>
            <a:r>
              <a:rPr lang="en-US" sz="1800" dirty="0" err="1"/>
              <a:t>projets</a:t>
            </a:r>
            <a:r>
              <a:rPr lang="en-US" sz="1800" dirty="0"/>
              <a:t> ?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err="1"/>
              <a:t>Quels</a:t>
            </a:r>
            <a:r>
              <a:rPr lang="en-US" sz="1800" dirty="0"/>
              <a:t> elements </a:t>
            </a:r>
            <a:r>
              <a:rPr lang="en-US" sz="1800" dirty="0" err="1"/>
              <a:t>doivent</a:t>
            </a:r>
            <a:r>
              <a:rPr lang="en-US" sz="1800" dirty="0"/>
              <a:t> </a:t>
            </a:r>
            <a:r>
              <a:rPr lang="en-US" sz="1800" dirty="0" err="1"/>
              <a:t>etre</a:t>
            </a:r>
            <a:r>
              <a:rPr lang="en-US" sz="1800" dirty="0"/>
              <a:t> </a:t>
            </a:r>
            <a:r>
              <a:rPr lang="en-US" sz="1800" dirty="0" err="1"/>
              <a:t>mis</a:t>
            </a:r>
            <a:r>
              <a:rPr lang="en-US" sz="1800" dirty="0"/>
              <a:t> en place </a:t>
            </a:r>
            <a:r>
              <a:rPr lang="en-US" sz="1800" dirty="0" err="1"/>
              <a:t>dans</a:t>
            </a:r>
            <a:r>
              <a:rPr lang="en-US" sz="1800" dirty="0"/>
              <a:t> le cadre du </a:t>
            </a:r>
            <a:r>
              <a:rPr lang="en-US" sz="1800" dirty="0" err="1"/>
              <a:t>processus</a:t>
            </a:r>
            <a:r>
              <a:rPr lang="en-US" sz="1800" dirty="0"/>
              <a:t> PNA pour </a:t>
            </a:r>
            <a:r>
              <a:rPr lang="en-US" sz="1800" dirty="0" err="1"/>
              <a:t>garantir</a:t>
            </a:r>
            <a:r>
              <a:rPr lang="en-US" sz="1800" dirty="0"/>
              <a:t> 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dirty="0" err="1"/>
              <a:t>évaluation</a:t>
            </a:r>
            <a:r>
              <a:rPr lang="en-US" sz="1800" dirty="0"/>
              <a:t> des </a:t>
            </a:r>
            <a:r>
              <a:rPr lang="en-US" sz="1800" dirty="0" err="1"/>
              <a:t>résultats</a:t>
            </a:r>
            <a:r>
              <a:rPr lang="en-US" sz="1800" dirty="0"/>
              <a:t> </a:t>
            </a:r>
            <a:r>
              <a:rPr lang="en-US" sz="1800" dirty="0" err="1"/>
              <a:t>réussie</a:t>
            </a:r>
            <a:r>
              <a:rPr lang="en-US" sz="1800" dirty="0"/>
              <a:t>? </a:t>
            </a:r>
            <a:r>
              <a:rPr lang="en-US" sz="1800" dirty="0" err="1"/>
              <a:t>Quelles</a:t>
            </a:r>
            <a:r>
              <a:rPr lang="en-US" sz="1800" dirty="0"/>
              <a:t> </a:t>
            </a:r>
            <a:r>
              <a:rPr lang="en-US" sz="1800" dirty="0" err="1"/>
              <a:t>métriques</a:t>
            </a:r>
            <a:r>
              <a:rPr lang="en-US" sz="1800" dirty="0"/>
              <a:t> et sources </a:t>
            </a:r>
            <a:r>
              <a:rPr lang="en-US" sz="1800" dirty="0" err="1"/>
              <a:t>d’informations</a:t>
            </a:r>
            <a:r>
              <a:rPr lang="en-US" sz="1800" dirty="0"/>
              <a:t> </a:t>
            </a:r>
            <a:r>
              <a:rPr lang="en-US" sz="1800" dirty="0" err="1"/>
              <a:t>devraient-elles</a:t>
            </a:r>
            <a:r>
              <a:rPr lang="en-US" sz="1800" dirty="0"/>
              <a:t> </a:t>
            </a:r>
            <a:r>
              <a:rPr lang="en-US" sz="1800" dirty="0" err="1"/>
              <a:t>etre</a:t>
            </a:r>
            <a:r>
              <a:rPr lang="en-US" sz="1800" dirty="0"/>
              <a:t> </a:t>
            </a:r>
            <a:r>
              <a:rPr lang="en-US" sz="1800" dirty="0" err="1"/>
              <a:t>utilisées</a:t>
            </a:r>
            <a:r>
              <a:rPr lang="en-US" sz="1800" dirty="0"/>
              <a:t>? </a:t>
            </a:r>
          </a:p>
          <a:p>
            <a:pPr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726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8499" y="3325952"/>
            <a:ext cx="7881937" cy="1439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dirty="0"/>
              <a:t>Contact: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La </a:t>
            </a:r>
            <a:r>
              <a:rPr lang="en-US" sz="1600" b="1" dirty="0" err="1"/>
              <a:t>Présidence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Groupe </a:t>
            </a:r>
            <a:r>
              <a:rPr lang="en-US" sz="1600" dirty="0" err="1"/>
              <a:t>d’experts</a:t>
            </a:r>
            <a:r>
              <a:rPr lang="en-US" sz="1600" dirty="0"/>
              <a:t> des pays les </a:t>
            </a:r>
            <a:r>
              <a:rPr lang="en-US" sz="1600" dirty="0" err="1"/>
              <a:t>moins</a:t>
            </a:r>
            <a:r>
              <a:rPr lang="en-US" sz="1600" dirty="0"/>
              <a:t> </a:t>
            </a:r>
            <a:r>
              <a:rPr lang="en-US" sz="1600" dirty="0" err="1"/>
              <a:t>avancés</a:t>
            </a:r>
            <a:r>
              <a:rPr lang="en-US" sz="1600" dirty="0"/>
              <a:t> (LEG)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leghelp@unfccc.int</a:t>
            </a:r>
          </a:p>
        </p:txBody>
      </p:sp>
    </p:spTree>
    <p:extLst>
      <p:ext uri="{BB962C8B-B14F-4D97-AF65-F5344CB8AC3E}">
        <p14:creationId xmlns:p14="http://schemas.microsoft.com/office/powerpoint/2010/main" val="336452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UNFCCC_Master 70pt title">
  <a:themeElements>
    <a:clrScheme name="Custom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0070C0"/>
      </a:hlink>
      <a:folHlink>
        <a:srgbClr val="0070C0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461</Words>
  <Application>Microsoft Office PowerPoint</Application>
  <PresentationFormat>On-screen Show (4:3)</PresentationFormat>
  <Paragraphs>24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1_UNFCCC_Master 70pt title</vt:lpstr>
      <vt:lpstr>Atelier régional de formation sur les Plans Nationaux d’Adaptation (PNA) pour les pays africains francophones en développement Du 25 au 27 Septembre 2017 Rabat, Maroc</vt:lpstr>
      <vt:lpstr>Objectifs des PNA et objectif global de l’Accord de Paris sur l’adaptation</vt:lpstr>
      <vt:lpstr>Introduction</vt:lpstr>
      <vt:lpstr>Exercice</vt:lpstr>
      <vt:lpstr>Contact:  La Présidence Groupe d’experts des pays les moins avancés (LEG)  leghelp@unfccc.int</vt:lpstr>
    </vt:vector>
  </TitlesOfParts>
  <Company>UNFCCC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régional de formation sur les Plans Nationaux d’Adaptation (PNA) pour les pays francophones en voie de développement Du 25 au 27 Septembre 2017 Agadir, Morocco</dc:title>
  <dc:creator>Pierre Candelon</dc:creator>
  <cp:lastModifiedBy>Laureline Krichewsky</cp:lastModifiedBy>
  <cp:revision>23</cp:revision>
  <dcterms:created xsi:type="dcterms:W3CDTF">2017-09-11T11:02:14Z</dcterms:created>
  <dcterms:modified xsi:type="dcterms:W3CDTF">2017-09-27T14:23:05Z</dcterms:modified>
</cp:coreProperties>
</file>