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5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6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2" r:id="rId3"/>
    <p:sldMasterId id="2147484073" r:id="rId4"/>
    <p:sldMasterId id="2147484091" r:id="rId5"/>
    <p:sldMasterId id="2147484103" r:id="rId6"/>
    <p:sldMasterId id="2147484109" r:id="rId7"/>
  </p:sldMasterIdLst>
  <p:notesMasterIdLst>
    <p:notesMasterId r:id="rId12"/>
  </p:notesMasterIdLst>
  <p:handoutMasterIdLst>
    <p:handoutMasterId r:id="rId13"/>
  </p:handoutMasterIdLst>
  <p:sldIdLst>
    <p:sldId id="339" r:id="rId8"/>
    <p:sldId id="397" r:id="rId9"/>
    <p:sldId id="401" r:id="rId10"/>
    <p:sldId id="354" r:id="rId11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FCCC" initials="U" lastIdx="2" clrIdx="0"/>
  <p:cmAuthor id="1" name="t n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60AB"/>
    <a:srgbClr val="FFFFFF"/>
    <a:srgbClr val="4D4D4D"/>
    <a:srgbClr val="5F5F5F"/>
    <a:srgbClr val="777777"/>
    <a:srgbClr val="808080"/>
    <a:srgbClr val="6C547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66" autoAdjust="0"/>
    <p:restoredTop sz="94280" autoAdjust="0"/>
  </p:normalViewPr>
  <p:slideViewPr>
    <p:cSldViewPr>
      <p:cViewPr varScale="1">
        <p:scale>
          <a:sx n="69" d="100"/>
          <a:sy n="69" d="100"/>
        </p:scale>
        <p:origin x="11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626" y="-102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7"/>
          <p:cNvSpPr>
            <a:spLocks noChangeShapeType="1"/>
          </p:cNvSpPr>
          <p:nvPr/>
        </p:nvSpPr>
        <p:spPr bwMode="auto">
          <a:xfrm>
            <a:off x="476251" y="388939"/>
            <a:ext cx="5842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endParaRPr lang="en-GB"/>
          </a:p>
        </p:txBody>
      </p:sp>
      <p:sp>
        <p:nvSpPr>
          <p:cNvPr id="27651" name="Line 10"/>
          <p:cNvSpPr>
            <a:spLocks noChangeShapeType="1"/>
          </p:cNvSpPr>
          <p:nvPr/>
        </p:nvSpPr>
        <p:spPr bwMode="auto">
          <a:xfrm>
            <a:off x="476251" y="9223375"/>
            <a:ext cx="5842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950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6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6" y="4706939"/>
            <a:ext cx="4984750" cy="445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15" tIns="47706" rIns="95415" bIns="47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88" name="Line 19"/>
          <p:cNvSpPr>
            <a:spLocks noChangeShapeType="1"/>
          </p:cNvSpPr>
          <p:nvPr/>
        </p:nvSpPr>
        <p:spPr bwMode="auto">
          <a:xfrm>
            <a:off x="476251" y="388939"/>
            <a:ext cx="5842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endParaRPr lang="en-GB"/>
          </a:p>
        </p:txBody>
      </p:sp>
      <p:sp>
        <p:nvSpPr>
          <p:cNvPr id="16389" name="Line 20"/>
          <p:cNvSpPr>
            <a:spLocks noChangeShapeType="1"/>
          </p:cNvSpPr>
          <p:nvPr/>
        </p:nvSpPr>
        <p:spPr bwMode="auto">
          <a:xfrm>
            <a:off x="476251" y="9223375"/>
            <a:ext cx="5842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endParaRPr lang="en-GB"/>
          </a:p>
        </p:txBody>
      </p:sp>
      <p:sp>
        <p:nvSpPr>
          <p:cNvPr id="85013" name="Rectangle 2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69901" y="149225"/>
            <a:ext cx="5842000" cy="17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52417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pic>
        <p:nvPicPr>
          <p:cNvPr id="16391" name="Picture 22" descr="unfccc_logos+te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1" y="9332913"/>
            <a:ext cx="5840413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672776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271463" indent="-27146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46100" indent="-27305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00100" indent="-25241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073150" indent="-27146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346200" indent="-27146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885" indent="-285725"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2901" indent="-228580"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061" indent="-228580"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220" indent="-228580"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381" indent="-228580" defTabSz="95241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541" indent="-228580" defTabSz="95241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8701" indent="-228580" defTabSz="95241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5861" indent="-228580" defTabSz="95241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/>
              <a:t>Presentation title</a:t>
            </a: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6338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64369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969180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2950"/>
            <a:ext cx="4953000" cy="37163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460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4"/>
          <p:cNvSpPr>
            <a:spLocks noChangeArrowheads="1"/>
          </p:cNvSpPr>
          <p:nvPr/>
        </p:nvSpPr>
        <p:spPr bwMode="auto">
          <a:xfrm>
            <a:off x="0" y="1265241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Line 38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39"/>
          <p:cNvSpPr>
            <a:spLocks noChangeShapeType="1"/>
          </p:cNvSpPr>
          <p:nvPr/>
        </p:nvSpPr>
        <p:spPr bwMode="auto">
          <a:xfrm>
            <a:off x="631825" y="6078542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7" name="Picture 40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7"/>
            <a:ext cx="7866063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0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627065" y="2205038"/>
            <a:ext cx="7881937" cy="1204912"/>
          </a:xfrm>
        </p:spPr>
        <p:txBody>
          <a:bodyPr anchor="b"/>
          <a:lstStyle>
            <a:lvl1pPr>
              <a:lnSpc>
                <a:spcPts val="3600"/>
              </a:lnSpc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625477" y="3922717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3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273427" y="6505575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UNFCCC secretariat, programme</a:t>
            </a:r>
            <a:endParaRPr lang="de-DE"/>
          </a:p>
        </p:txBody>
      </p:sp>
      <p:sp>
        <p:nvSpPr>
          <p:cNvPr id="10" name="Rectangle 3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73427" y="6261100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Firstname Lastname, Job Title</a:t>
            </a:r>
          </a:p>
        </p:txBody>
      </p:sp>
    </p:spTree>
    <p:extLst>
      <p:ext uri="{BB962C8B-B14F-4D97-AF65-F5344CB8AC3E}">
        <p14:creationId xmlns:p14="http://schemas.microsoft.com/office/powerpoint/2010/main" val="303152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031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7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2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155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389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799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2803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875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049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09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9156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838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4561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58984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1992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7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2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8967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262063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31825" y="6078542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8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5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7" y="3922717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273427" y="6505575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UNFCCC secretariat, programme</a:t>
            </a:r>
            <a:endParaRPr lang="de-DE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73427" y="6261100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Firstname Lastname, Job Title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619125" y="188640"/>
            <a:ext cx="61851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Convention-cadre sur les </a:t>
            </a:r>
            <a:r>
              <a:rPr lang="en-US" dirty="0" err="1"/>
              <a:t>changements</a:t>
            </a:r>
            <a:r>
              <a:rPr lang="en-US" dirty="0"/>
              <a:t> </a:t>
            </a:r>
            <a:r>
              <a:rPr lang="en-US" dirty="0" err="1"/>
              <a:t>climatiques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4744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9519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14461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3712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039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2903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1070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07837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39866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35996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7383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7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2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9780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CF - PPT B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380" y="-47616"/>
            <a:ext cx="9302765" cy="6953232"/>
          </a:xfrm>
          <a:prstGeom prst="rect">
            <a:avLst/>
          </a:prstGeom>
        </p:spPr>
      </p:pic>
      <p:pic>
        <p:nvPicPr>
          <p:cNvPr id="3" name="Picture 2" descr="GCFblgrnLogoRGB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786" y="559834"/>
            <a:ext cx="2785974" cy="1970930"/>
          </a:xfrm>
          <a:prstGeom prst="rect">
            <a:avLst/>
          </a:prstGeom>
        </p:spPr>
      </p:pic>
      <p:sp>
        <p:nvSpPr>
          <p:cNvPr id="4" name="Subtitle 2"/>
          <p:cNvSpPr txBox="1">
            <a:spLocks/>
          </p:cNvSpPr>
          <p:nvPr userDrawn="1"/>
        </p:nvSpPr>
        <p:spPr>
          <a:xfrm>
            <a:off x="1777956" y="2909888"/>
            <a:ext cx="7126608" cy="672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lnSpc>
                <a:spcPct val="90000"/>
              </a:lnSpc>
              <a:spcAft>
                <a:spcPts val="0"/>
              </a:spcAft>
            </a:pPr>
            <a:r>
              <a:rPr lang="en-US" sz="3600" b="1" dirty="0">
                <a:solidFill>
                  <a:prstClr val="black"/>
                </a:solidFill>
                <a:cs typeface="Corbel"/>
              </a:rPr>
              <a:t>Title of </a:t>
            </a:r>
            <a:r>
              <a:rPr lang="en-US" sz="4000" b="1" dirty="0">
                <a:solidFill>
                  <a:prstClr val="black"/>
                </a:solidFill>
                <a:cs typeface="Corbel"/>
              </a:rPr>
              <a:t>Presentation</a:t>
            </a:r>
            <a:endParaRPr lang="en-US" sz="3600" b="1" i="1" dirty="0">
              <a:solidFill>
                <a:prstClr val="black"/>
              </a:solidFill>
              <a:cs typeface="Corbel"/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1772577" y="4445347"/>
            <a:ext cx="6653110" cy="160374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80000"/>
              </a:lnSpc>
              <a:buFont typeface="Arial" pitchFamily="34" charset="0"/>
              <a:buNone/>
            </a:pPr>
            <a:r>
              <a:rPr lang="en-US" sz="2800" b="1" dirty="0">
                <a:solidFill>
                  <a:srgbClr val="246B52"/>
                </a:solidFill>
                <a:ea typeface="Corbel"/>
                <a:cs typeface="Corbel"/>
              </a:rPr>
              <a:t>Name of Presenter</a:t>
            </a:r>
          </a:p>
          <a:p>
            <a:pPr marL="0" indent="0" defTabSz="457200">
              <a:lnSpc>
                <a:spcPct val="80000"/>
              </a:lnSpc>
              <a:buFont typeface="Arial" pitchFamily="34" charset="0"/>
              <a:buNone/>
            </a:pPr>
            <a:endParaRPr lang="en-US" sz="2400" dirty="0">
              <a:solidFill>
                <a:srgbClr val="246B52"/>
              </a:solidFill>
              <a:ea typeface="Corbel"/>
              <a:cs typeface="Corbel"/>
            </a:endParaRPr>
          </a:p>
          <a:p>
            <a:pPr marL="0" indent="0" defTabSz="45720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rgbClr val="246B52"/>
                </a:solidFill>
                <a:ea typeface="Corbel"/>
                <a:cs typeface="Corbel"/>
              </a:rPr>
              <a:t>Event Name</a:t>
            </a:r>
          </a:p>
          <a:p>
            <a:pPr marL="0" indent="0" defTabSz="45720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rgbClr val="246B52"/>
                </a:solidFill>
                <a:ea typeface="Corbel"/>
                <a:cs typeface="Corbel"/>
              </a:rPr>
              <a:t>Month Year | Location</a:t>
            </a:r>
          </a:p>
        </p:txBody>
      </p:sp>
      <p:sp>
        <p:nvSpPr>
          <p:cNvPr id="6" name="Subtitle 2"/>
          <p:cNvSpPr txBox="1">
            <a:spLocks/>
          </p:cNvSpPr>
          <p:nvPr userDrawn="1"/>
        </p:nvSpPr>
        <p:spPr>
          <a:xfrm>
            <a:off x="1772575" y="2549331"/>
            <a:ext cx="7126608" cy="4025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lnSpc>
                <a:spcPct val="90000"/>
              </a:lnSpc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cs typeface="Corbel"/>
              </a:rPr>
              <a:t>Subtitle/Agenda Item/Etc. (optional)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</a:pPr>
            <a:endParaRPr lang="en-US" sz="2000" dirty="0">
              <a:solidFill>
                <a:prstClr val="black"/>
              </a:solidFill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5803452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463" y="725804"/>
            <a:ext cx="6643924" cy="566632"/>
          </a:xfrm>
          <a:prstGeom prst="rect">
            <a:avLst/>
          </a:prstGeom>
        </p:spPr>
        <p:txBody>
          <a:bodyPr vert="horz"/>
          <a:lstStyle>
            <a:lvl1pPr algn="r">
              <a:defRPr sz="4000" b="1" i="0">
                <a:latin typeface="Corbel"/>
                <a:cs typeface="Corbel"/>
              </a:defRPr>
            </a:lvl1pPr>
          </a:lstStyle>
          <a:p>
            <a:r>
              <a:rPr lang="en-CA" dirty="0"/>
              <a:t>Title of Slide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22325" y="2127250"/>
            <a:ext cx="7524750" cy="39449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>
                <a:latin typeface="Corbel"/>
                <a:cs typeface="Corbel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7031867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463" y="725804"/>
            <a:ext cx="6643924" cy="566632"/>
          </a:xfrm>
          <a:prstGeom prst="rect">
            <a:avLst/>
          </a:prstGeom>
        </p:spPr>
        <p:txBody>
          <a:bodyPr vert="horz"/>
          <a:lstStyle>
            <a:lvl1pPr algn="r">
              <a:defRPr sz="4000" b="1" i="0">
                <a:latin typeface="Corbel"/>
                <a:cs typeface="Corbel"/>
              </a:defRPr>
            </a:lvl1pPr>
          </a:lstStyle>
          <a:p>
            <a:r>
              <a:rPr lang="en-CA" dirty="0"/>
              <a:t>Title of Slide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22325" y="2127250"/>
            <a:ext cx="7524750" cy="3944938"/>
          </a:xfrm>
          <a:prstGeom prst="rect">
            <a:avLst/>
          </a:prstGeom>
        </p:spPr>
        <p:txBody>
          <a:bodyPr vert="horz"/>
          <a:lstStyle>
            <a:lvl1pPr marL="457200" indent="-457200">
              <a:buClr>
                <a:srgbClr val="24634F"/>
              </a:buClr>
              <a:buFont typeface="Arial"/>
              <a:buChar char="•"/>
              <a:defRPr sz="2800">
                <a:latin typeface="Corbel"/>
                <a:cs typeface="Corbel"/>
              </a:defRPr>
            </a:lvl1pPr>
          </a:lstStyle>
          <a:p>
            <a:pPr lvl="0"/>
            <a:r>
              <a:rPr lang="en-US" dirty="0"/>
              <a:t>Bulleted List</a:t>
            </a:r>
          </a:p>
        </p:txBody>
      </p:sp>
    </p:spTree>
    <p:extLst>
      <p:ext uri="{BB962C8B-B14F-4D97-AF65-F5344CB8AC3E}">
        <p14:creationId xmlns:p14="http://schemas.microsoft.com/office/powerpoint/2010/main" val="921085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463" y="725804"/>
            <a:ext cx="6643924" cy="566632"/>
          </a:xfrm>
          <a:prstGeom prst="rect">
            <a:avLst/>
          </a:prstGeom>
        </p:spPr>
        <p:txBody>
          <a:bodyPr vert="horz"/>
          <a:lstStyle>
            <a:lvl1pPr algn="r">
              <a:defRPr sz="4000" b="1" i="0">
                <a:latin typeface="Corbel"/>
                <a:cs typeface="Corbel"/>
              </a:defRPr>
            </a:lvl1pPr>
          </a:lstStyle>
          <a:p>
            <a:r>
              <a:rPr lang="en-CA" dirty="0"/>
              <a:t>Title of Slide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22325" y="2127250"/>
            <a:ext cx="7524750" cy="3944938"/>
          </a:xfrm>
          <a:prstGeom prst="rect">
            <a:avLst/>
          </a:prstGeom>
        </p:spPr>
        <p:txBody>
          <a:bodyPr vert="horz"/>
          <a:lstStyle>
            <a:lvl1pPr marL="514350" indent="-514350">
              <a:buClr>
                <a:srgbClr val="24634F"/>
              </a:buClr>
              <a:buFont typeface="+mj-lt"/>
              <a:buAutoNum type="arabicPeriod"/>
              <a:defRPr sz="2800">
                <a:latin typeface="Corbel"/>
                <a:cs typeface="Corbel"/>
              </a:defRPr>
            </a:lvl1pPr>
          </a:lstStyle>
          <a:p>
            <a:pPr lvl="0"/>
            <a:r>
              <a:rPr lang="en-US" dirty="0"/>
              <a:t>Numbered List</a:t>
            </a:r>
          </a:p>
        </p:txBody>
      </p:sp>
    </p:spTree>
    <p:extLst>
      <p:ext uri="{BB962C8B-B14F-4D97-AF65-F5344CB8AC3E}">
        <p14:creationId xmlns:p14="http://schemas.microsoft.com/office/powerpoint/2010/main" val="40764745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463" y="725804"/>
            <a:ext cx="6643924" cy="566632"/>
          </a:xfrm>
          <a:prstGeom prst="rect">
            <a:avLst/>
          </a:prstGeom>
        </p:spPr>
        <p:txBody>
          <a:bodyPr vert="horz"/>
          <a:lstStyle>
            <a:lvl1pPr algn="r">
              <a:defRPr sz="4000" b="1" i="0">
                <a:latin typeface="Corbel"/>
                <a:cs typeface="Corbel"/>
              </a:defRPr>
            </a:lvl1pPr>
          </a:lstStyle>
          <a:p>
            <a:r>
              <a:rPr lang="en-CA" dirty="0"/>
              <a:t>Title of Slide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127251"/>
            <a:ext cx="9144000" cy="4730749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>
                <a:latin typeface="Corbel"/>
                <a:cs typeface="Corbel"/>
              </a:defRPr>
            </a:lvl1pPr>
          </a:lstStyle>
          <a:p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115391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235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2079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CF - PPT B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380" y="-47616"/>
            <a:ext cx="9302765" cy="6953232"/>
          </a:xfrm>
          <a:prstGeom prst="rect">
            <a:avLst/>
          </a:prstGeom>
        </p:spPr>
      </p:pic>
      <p:pic>
        <p:nvPicPr>
          <p:cNvPr id="6" name="Picture 5" descr="GCFblgrnLogoRGB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06986" y="2652713"/>
            <a:ext cx="2785974" cy="197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503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262063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31825" y="6078542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7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7"/>
            <a:ext cx="7866063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5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7" y="3922717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273427" y="6505575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UNFCCC secretariat, programme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73427" y="6261100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>
                <a:latin typeface="Arial" charset="0"/>
              </a:defRPr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Firstname Lastname, Job Title</a:t>
            </a:r>
          </a:p>
        </p:txBody>
      </p:sp>
    </p:spTree>
    <p:extLst>
      <p:ext uri="{BB962C8B-B14F-4D97-AF65-F5344CB8AC3E}">
        <p14:creationId xmlns:p14="http://schemas.microsoft.com/office/powerpoint/2010/main" val="5380236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2486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273164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17304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7325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9371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335491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35929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74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246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70447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7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2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09847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" name="Group 9"/>
          <p:cNvGrpSpPr/>
          <p:nvPr userDrawn="1"/>
        </p:nvGrpSpPr>
        <p:grpSpPr>
          <a:xfrm>
            <a:off x="0" y="0"/>
            <a:ext cx="9144000" cy="1248156"/>
            <a:chOff x="0" y="152400"/>
            <a:chExt cx="9144000" cy="1248156"/>
          </a:xfrm>
        </p:grpSpPr>
        <p:pic>
          <p:nvPicPr>
            <p:cNvPr id="6" name="Picture 5" descr="GEF-20-PPT-BG-blank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52400"/>
              <a:ext cx="9144000" cy="1246632"/>
            </a:xfrm>
            <a:prstGeom prst="rect">
              <a:avLst/>
            </a:prstGeom>
            <a:effectLst>
              <a:reflection blurRad="6350" stA="50000" endA="300" endPos="38500" dist="50800" dir="5400000" sy="-100000" algn="bl" rotWithShape="0"/>
            </a:effectLst>
          </p:spPr>
        </p:pic>
        <p:pic>
          <p:nvPicPr>
            <p:cNvPr id="7" name="Picture 6" descr="GEF-PPT-BG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52400"/>
              <a:ext cx="9144000" cy="12481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04936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 descr="GEF-PPT-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609844"/>
            <a:ext cx="9144000" cy="124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0491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612627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9367754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/>
        </p:nvSpPr>
        <p:spPr>
          <a:xfrm>
            <a:off x="685800" y="38100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22860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00642D"/>
                </a:solidFill>
                <a:ea typeface="+mn-ea"/>
                <a:cs typeface="+mn-cs"/>
              </a:rPr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53324552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262063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pic>
        <p:nvPicPr>
          <p:cNvPr id="7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UNFCCC secretariat, programme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>
                <a:latin typeface="Arial" charset="0"/>
              </a:defRPr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Firstname Lastname, Job Title</a:t>
            </a:r>
          </a:p>
        </p:txBody>
      </p:sp>
    </p:spTree>
    <p:extLst>
      <p:ext uri="{BB962C8B-B14F-4D97-AF65-F5344CB8AC3E}">
        <p14:creationId xmlns:p14="http://schemas.microsoft.com/office/powerpoint/2010/main" val="58098459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46631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564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20557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49027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8264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81288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08221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030131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965419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99380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68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883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888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6964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9" Type="http://schemas.openxmlformats.org/officeDocument/2006/relationships/image" Target="../media/image4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4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6"/>
          <p:cNvSpPr>
            <a:spLocks noChangeArrowheads="1"/>
          </p:cNvSpPr>
          <p:nvPr/>
        </p:nvSpPr>
        <p:spPr bwMode="auto">
          <a:xfrm>
            <a:off x="2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7" name="Rectangle 27"/>
          <p:cNvSpPr>
            <a:spLocks noChangeArrowheads="1"/>
          </p:cNvSpPr>
          <p:nvPr/>
        </p:nvSpPr>
        <p:spPr bwMode="auto">
          <a:xfrm>
            <a:off x="9007477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8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35001" y="309567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Line 3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1" name="Line 34"/>
          <p:cNvSpPr>
            <a:spLocks noChangeShapeType="1"/>
          </p:cNvSpPr>
          <p:nvPr/>
        </p:nvSpPr>
        <p:spPr bwMode="auto">
          <a:xfrm>
            <a:off x="631825" y="6078542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32" name="Picture 47" descr="unfccc_logos_bi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4" y="6261104"/>
            <a:ext cx="13541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37" r:id="rId2"/>
    <p:sldLayoutId id="2147484038" r:id="rId3"/>
    <p:sldLayoutId id="2147484039" r:id="rId4"/>
    <p:sldLayoutId id="2147484040" r:id="rId5"/>
    <p:sldLayoutId id="2147484041" r:id="rId6"/>
    <p:sldLayoutId id="2147484042" r:id="rId7"/>
    <p:sldLayoutId id="2147484043" r:id="rId8"/>
    <p:sldLayoutId id="2147484044" r:id="rId9"/>
    <p:sldLayoutId id="2147484045" r:id="rId10"/>
    <p:sldLayoutId id="2147484046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5pPr>
      <a:lvl6pPr marL="18954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6pPr>
      <a:lvl7pPr marL="23526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7pPr>
      <a:lvl8pPr marL="28098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8pPr>
      <a:lvl9pPr marL="32670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2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9007477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2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35001" y="309567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54" name="Line 1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5" name="Line 14"/>
          <p:cNvSpPr>
            <a:spLocks noChangeShapeType="1"/>
          </p:cNvSpPr>
          <p:nvPr/>
        </p:nvSpPr>
        <p:spPr bwMode="auto">
          <a:xfrm>
            <a:off x="631825" y="6078542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056" name="Picture 16" descr="unfccc-letter-es-e-header"/>
          <p:cNvPicPr preferRelativeResize="0"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ctr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9007477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1" y="309567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31825" y="6078542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080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CFlogoCMYKbrochCover.eps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015" y="372818"/>
            <a:ext cx="1350882" cy="92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844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9007477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1" y="309567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31825" y="6078542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3080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0767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397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  <p:sldLayoutId id="2147484108" r:id="rId5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1F497D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pic>
        <p:nvPicPr>
          <p:cNvPr id="3080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6934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sz="1200" dirty="0"/>
              <a:t>Groupe d‘experts des pays les moins avancés(LEG)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2060848"/>
            <a:ext cx="7881938" cy="1872208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IE" sz="3600" dirty="0" err="1"/>
              <a:t>Notifier</a:t>
            </a:r>
            <a:r>
              <a:rPr lang="en-IE" sz="3600" dirty="0"/>
              <a:t> la CCNUCC</a:t>
            </a:r>
            <a:endParaRPr lang="en-GB" sz="36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11560" y="4293096"/>
            <a:ext cx="7992888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5600"/>
              </a:lnSpc>
              <a:spcBef>
                <a:spcPct val="0"/>
              </a:spcBef>
              <a:spcAft>
                <a:spcPct val="0"/>
              </a:spcAft>
              <a:defRPr sz="5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1400" kern="0" dirty="0"/>
              <a:t>Atelier </a:t>
            </a:r>
            <a:r>
              <a:rPr lang="en-US" sz="1400" kern="0" dirty="0" err="1"/>
              <a:t>régional</a:t>
            </a:r>
            <a:r>
              <a:rPr lang="en-US" sz="1400" kern="0" dirty="0"/>
              <a:t> de formation sur les PNA des pays </a:t>
            </a:r>
            <a:r>
              <a:rPr lang="en-US" sz="1400" kern="0" dirty="0" err="1"/>
              <a:t>francophones</a:t>
            </a:r>
            <a:r>
              <a:rPr lang="en-US" sz="1400" kern="0" dirty="0"/>
              <a:t> </a:t>
            </a:r>
            <a:r>
              <a:rPr lang="en-US" sz="1400" kern="0" dirty="0" err="1"/>
              <a:t>africains</a:t>
            </a:r>
            <a:r>
              <a:rPr lang="en-US" sz="1400" kern="0" dirty="0"/>
              <a:t> </a:t>
            </a:r>
            <a:r>
              <a:rPr lang="en-US" sz="1400" kern="0" dirty="0" err="1"/>
              <a:t>en</a:t>
            </a:r>
            <a:r>
              <a:rPr lang="en-US" sz="1400" kern="0" dirty="0"/>
              <a:t> </a:t>
            </a:r>
            <a:r>
              <a:rPr lang="en-US" sz="1400" kern="0" dirty="0" err="1"/>
              <a:t>voie</a:t>
            </a:r>
            <a:r>
              <a:rPr lang="en-US" sz="1400" kern="0" dirty="0"/>
              <a:t> de </a:t>
            </a:r>
            <a:r>
              <a:rPr lang="en-US" sz="1400" kern="0" dirty="0" err="1"/>
              <a:t>développement</a:t>
            </a:r>
            <a:br>
              <a:rPr lang="en-IE" sz="1400" kern="0" dirty="0"/>
            </a:br>
            <a:r>
              <a:rPr lang="en-IE" sz="1400" kern="0" dirty="0"/>
              <a:t>Du 25 au 27 </a:t>
            </a:r>
            <a:r>
              <a:rPr lang="en-IE" sz="1400" kern="0" dirty="0" err="1"/>
              <a:t>Septembre</a:t>
            </a:r>
            <a:r>
              <a:rPr lang="en-IE" sz="1400" kern="0" dirty="0"/>
              <a:t> 2017</a:t>
            </a:r>
            <a:br>
              <a:rPr lang="en-IE" sz="1400" kern="0" dirty="0"/>
            </a:br>
            <a:r>
              <a:rPr lang="en-IE" sz="1400" kern="0" dirty="0"/>
              <a:t>Rabat, </a:t>
            </a:r>
            <a:r>
              <a:rPr lang="en-IE" sz="1400" kern="0" dirty="0" err="1"/>
              <a:t>Maroc</a:t>
            </a:r>
            <a:endParaRPr lang="en-IE" sz="1400" kern="0" dirty="0"/>
          </a:p>
        </p:txBody>
      </p:sp>
    </p:spTree>
    <p:extLst>
      <p:ext uri="{BB962C8B-B14F-4D97-AF65-F5344CB8AC3E}">
        <p14:creationId xmlns:p14="http://schemas.microsoft.com/office/powerpoint/2010/main" val="38578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2" y="378371"/>
            <a:ext cx="7869238" cy="314325"/>
          </a:xfrm>
        </p:spPr>
        <p:txBody>
          <a:bodyPr/>
          <a:lstStyle/>
          <a:p>
            <a:r>
              <a:rPr lang="en-IE" sz="1600" b="1" dirty="0"/>
              <a:t>Element D des directives sur les PNA (</a:t>
            </a:r>
            <a:r>
              <a:rPr lang="en-IE" sz="1600" b="1" dirty="0" err="1"/>
              <a:t>décision</a:t>
            </a:r>
            <a:r>
              <a:rPr lang="en-IE" sz="1600" b="1" dirty="0"/>
              <a:t> 5/CP.17)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52958" y="1196752"/>
            <a:ext cx="7867650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3571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AutoNum type="alphaLcParenR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900113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3pPr>
            <a:lvl4pPr marL="1169988" indent="-2682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4pPr>
            <a:lvl5pPr marL="1438275" indent="-2667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5pPr>
            <a:lvl6pPr marL="18954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6pPr>
            <a:lvl7pPr marL="23526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7pPr>
            <a:lvl8pPr marL="28098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8pPr>
            <a:lvl9pPr marL="32670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269875" lvl="1" indent="-2698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har char="•"/>
            </a:pPr>
            <a:r>
              <a:rPr lang="en-IE" sz="1800" i="1" kern="0" dirty="0"/>
              <a:t>Invite</a:t>
            </a:r>
            <a:r>
              <a:rPr lang="en-IE" sz="1800" kern="0" dirty="0"/>
              <a:t> les Parties à </a:t>
            </a:r>
            <a:r>
              <a:rPr lang="en-IE" sz="1800" kern="0" dirty="0" err="1"/>
              <a:t>fournir</a:t>
            </a:r>
            <a:r>
              <a:rPr lang="en-IE" sz="1800" kern="0" dirty="0"/>
              <a:t>, </a:t>
            </a:r>
            <a:r>
              <a:rPr lang="en-IE" sz="1800" kern="0" dirty="0" err="1"/>
              <a:t>dans</a:t>
            </a:r>
            <a:r>
              <a:rPr lang="en-IE" sz="1800" kern="0" dirty="0"/>
              <a:t> </a:t>
            </a:r>
            <a:r>
              <a:rPr lang="en-IE" sz="1800" kern="0" dirty="0" err="1"/>
              <a:t>leurs</a:t>
            </a:r>
            <a:r>
              <a:rPr lang="en-IE" sz="1800" kern="0" dirty="0"/>
              <a:t> </a:t>
            </a:r>
            <a:r>
              <a:rPr lang="en-IE" sz="1800" b="1" kern="0" dirty="0">
                <a:solidFill>
                  <a:srgbClr val="0070C0"/>
                </a:solidFill>
              </a:rPr>
              <a:t>communications </a:t>
            </a:r>
            <a:r>
              <a:rPr lang="en-IE" sz="1800" b="1" kern="0" dirty="0" err="1">
                <a:solidFill>
                  <a:srgbClr val="0070C0"/>
                </a:solidFill>
              </a:rPr>
              <a:t>nationales</a:t>
            </a:r>
            <a:r>
              <a:rPr lang="en-IE" sz="1800" kern="0" dirty="0"/>
              <a:t>, des </a:t>
            </a:r>
            <a:r>
              <a:rPr lang="en-IE" sz="1800" kern="0" dirty="0" err="1"/>
              <a:t>informations</a:t>
            </a:r>
            <a:r>
              <a:rPr lang="en-IE" sz="1800" kern="0" dirty="0"/>
              <a:t> sur les </a:t>
            </a:r>
            <a:r>
              <a:rPr lang="en-IE" sz="1800" b="1" kern="0" dirty="0" err="1"/>
              <a:t>mesures</a:t>
            </a:r>
            <a:r>
              <a:rPr lang="en-IE" sz="1800" kern="0" dirty="0"/>
              <a:t> </a:t>
            </a:r>
            <a:r>
              <a:rPr lang="en-IE" sz="1800" kern="0" dirty="0" err="1"/>
              <a:t>qu’elles</a:t>
            </a:r>
            <a:r>
              <a:rPr lang="en-IE" sz="1800" kern="0" dirty="0"/>
              <a:t> </a:t>
            </a:r>
            <a:r>
              <a:rPr lang="en-IE" sz="1800" kern="0" dirty="0" err="1"/>
              <a:t>ont</a:t>
            </a:r>
            <a:r>
              <a:rPr lang="en-IE" sz="1800" kern="0" dirty="0"/>
              <a:t> prises et sur </a:t>
            </a:r>
            <a:r>
              <a:rPr lang="en-IE" sz="1800" b="1" kern="0" dirty="0" err="1"/>
              <a:t>l’appui</a:t>
            </a:r>
            <a:r>
              <a:rPr lang="en-IE" sz="1800" b="1" kern="0" dirty="0"/>
              <a:t> </a:t>
            </a:r>
            <a:r>
              <a:rPr lang="en-IE" sz="1800" b="1" kern="0" dirty="0" err="1"/>
              <a:t>fourni</a:t>
            </a:r>
            <a:r>
              <a:rPr lang="en-IE" sz="1800" b="1" kern="0" dirty="0"/>
              <a:t> et </a:t>
            </a:r>
            <a:r>
              <a:rPr lang="en-IE" sz="1800" b="1" kern="0" dirty="0" err="1"/>
              <a:t>recu</a:t>
            </a:r>
            <a:r>
              <a:rPr lang="en-IE" sz="1800" b="1" kern="0" dirty="0"/>
              <a:t> </a:t>
            </a:r>
            <a:r>
              <a:rPr lang="en-IE" sz="1800" kern="0" dirty="0"/>
              <a:t>à </a:t>
            </a:r>
            <a:r>
              <a:rPr lang="en-IE" sz="1800" kern="0" dirty="0" err="1"/>
              <a:t>cet</a:t>
            </a:r>
            <a:r>
              <a:rPr lang="en-IE" sz="1800" kern="0" dirty="0"/>
              <a:t> </a:t>
            </a:r>
            <a:r>
              <a:rPr lang="en-IE" sz="1800" kern="0" dirty="0" err="1"/>
              <a:t>égard</a:t>
            </a:r>
            <a:r>
              <a:rPr lang="en-IE" sz="1800" b="1" kern="0" dirty="0"/>
              <a:t> </a:t>
            </a:r>
            <a:r>
              <a:rPr lang="en-IE" sz="1800" kern="0" dirty="0"/>
              <a:t>…</a:t>
            </a:r>
          </a:p>
          <a:p>
            <a:pPr marL="269875" lvl="1" indent="-2698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har char="•"/>
            </a:pPr>
            <a:r>
              <a:rPr lang="en-IE" sz="1800" i="1" kern="0" dirty="0"/>
              <a:t>Encourage</a:t>
            </a:r>
            <a:r>
              <a:rPr lang="en-IE" sz="1800" kern="0" dirty="0"/>
              <a:t> les Pays les </a:t>
            </a:r>
            <a:r>
              <a:rPr lang="en-IE" sz="1800" kern="0" dirty="0" err="1"/>
              <a:t>Moins</a:t>
            </a:r>
            <a:r>
              <a:rPr lang="en-IE" sz="1800" kern="0" dirty="0"/>
              <a:t> </a:t>
            </a:r>
            <a:r>
              <a:rPr lang="en-IE" sz="1800" kern="0" dirty="0" err="1"/>
              <a:t>Avancés</a:t>
            </a:r>
            <a:r>
              <a:rPr lang="en-IE" sz="1800" kern="0" dirty="0"/>
              <a:t> à </a:t>
            </a:r>
            <a:r>
              <a:rPr lang="en-IE" sz="1800" kern="0" dirty="0" err="1"/>
              <a:t>fournir</a:t>
            </a:r>
            <a:r>
              <a:rPr lang="en-IE" sz="1800" kern="0" dirty="0"/>
              <a:t>, </a:t>
            </a:r>
            <a:r>
              <a:rPr lang="en-IE" sz="1800" kern="0" dirty="0" err="1"/>
              <a:t>dans</a:t>
            </a:r>
            <a:r>
              <a:rPr lang="en-IE" sz="1800" kern="0" dirty="0"/>
              <a:t> la </a:t>
            </a:r>
            <a:r>
              <a:rPr lang="en-IE" sz="1800" kern="0" dirty="0" err="1"/>
              <a:t>mesure</a:t>
            </a:r>
            <a:r>
              <a:rPr lang="en-IE" sz="1800" kern="0" dirty="0"/>
              <a:t> du possible, des </a:t>
            </a:r>
            <a:r>
              <a:rPr lang="en-IE" sz="1800" kern="0" dirty="0" err="1"/>
              <a:t>informations</a:t>
            </a:r>
            <a:r>
              <a:rPr lang="en-IE" sz="1800" kern="0" dirty="0"/>
              <a:t> … </a:t>
            </a:r>
            <a:r>
              <a:rPr lang="en-IE" sz="1800" kern="0" dirty="0" err="1"/>
              <a:t>en</a:t>
            </a:r>
            <a:r>
              <a:rPr lang="en-IE" sz="1800" kern="0" dirty="0"/>
              <a:t> les </a:t>
            </a:r>
            <a:r>
              <a:rPr lang="en-IE" sz="1800" kern="0" dirty="0" err="1"/>
              <a:t>incluant</a:t>
            </a:r>
            <a:r>
              <a:rPr lang="en-IE" sz="1800" kern="0" dirty="0"/>
              <a:t> </a:t>
            </a:r>
            <a:r>
              <a:rPr lang="en-IE" sz="1800" kern="0" dirty="0" err="1"/>
              <a:t>dans</a:t>
            </a:r>
            <a:r>
              <a:rPr lang="en-IE" sz="1800" kern="0" dirty="0"/>
              <a:t> </a:t>
            </a:r>
            <a:r>
              <a:rPr lang="en-IE" sz="1800" kern="0" dirty="0" err="1"/>
              <a:t>leurs</a:t>
            </a:r>
            <a:r>
              <a:rPr lang="en-IE" sz="1800" kern="0" dirty="0"/>
              <a:t> </a:t>
            </a:r>
            <a:r>
              <a:rPr lang="en-IE" sz="1800" b="1" kern="0" dirty="0">
                <a:solidFill>
                  <a:srgbClr val="0070C0"/>
                </a:solidFill>
              </a:rPr>
              <a:t>communications </a:t>
            </a:r>
            <a:r>
              <a:rPr lang="en-IE" sz="1800" b="1" kern="0" dirty="0" err="1">
                <a:solidFill>
                  <a:srgbClr val="0070C0"/>
                </a:solidFill>
              </a:rPr>
              <a:t>nationales</a:t>
            </a:r>
            <a:r>
              <a:rPr lang="en-IE" sz="1800" kern="0" dirty="0"/>
              <a:t>, et </a:t>
            </a:r>
            <a:r>
              <a:rPr lang="en-IE" sz="1800" kern="0" dirty="0" err="1"/>
              <a:t>en</a:t>
            </a:r>
            <a:r>
              <a:rPr lang="en-IE" sz="1800" kern="0" dirty="0"/>
              <a:t> </a:t>
            </a:r>
            <a:r>
              <a:rPr lang="en-IE" sz="1800" kern="0" dirty="0" err="1"/>
              <a:t>utilisant</a:t>
            </a:r>
            <a:r>
              <a:rPr lang="en-IE" sz="1800" kern="0" dirty="0"/>
              <a:t> </a:t>
            </a:r>
            <a:r>
              <a:rPr lang="en-IE" sz="1800" kern="0" dirty="0" err="1"/>
              <a:t>d’autres</a:t>
            </a:r>
            <a:r>
              <a:rPr lang="en-IE" sz="1800" kern="0" dirty="0"/>
              <a:t> </a:t>
            </a:r>
            <a:r>
              <a:rPr lang="en-IE" sz="1800" kern="0" dirty="0" err="1"/>
              <a:t>canaux</a:t>
            </a:r>
            <a:r>
              <a:rPr lang="en-IE" sz="1800" kern="0" dirty="0"/>
              <a:t>;</a:t>
            </a:r>
          </a:p>
          <a:p>
            <a:pPr marL="269875" lvl="1" indent="-2698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har char="•"/>
            </a:pPr>
            <a:r>
              <a:rPr lang="en-IE" sz="1800" i="1" kern="0" dirty="0" err="1"/>
              <a:t>Demande</a:t>
            </a:r>
            <a:r>
              <a:rPr lang="en-IE" sz="1800" i="1" kern="0" dirty="0"/>
              <a:t> </a:t>
            </a:r>
            <a:r>
              <a:rPr lang="en-IE" sz="1800" kern="0" dirty="0"/>
              <a:t>au </a:t>
            </a:r>
            <a:r>
              <a:rPr lang="en-IE" sz="1800" kern="0" dirty="0" err="1"/>
              <a:t>Groupe</a:t>
            </a:r>
            <a:r>
              <a:rPr lang="en-IE" sz="1800" kern="0" dirty="0"/>
              <a:t> </a:t>
            </a:r>
            <a:r>
              <a:rPr lang="en-IE" sz="1800" kern="0" dirty="0" err="1"/>
              <a:t>d’experts</a:t>
            </a:r>
            <a:r>
              <a:rPr lang="en-IE" sz="1800" kern="0" dirty="0"/>
              <a:t> des pays les </a:t>
            </a:r>
            <a:r>
              <a:rPr lang="en-IE" sz="1800" kern="0" dirty="0" err="1"/>
              <a:t>moins</a:t>
            </a:r>
            <a:r>
              <a:rPr lang="en-IE" sz="1800" kern="0" dirty="0"/>
              <a:t> </a:t>
            </a:r>
            <a:r>
              <a:rPr lang="en-IE" sz="1800" kern="0" dirty="0" err="1"/>
              <a:t>avancés</a:t>
            </a:r>
            <a:r>
              <a:rPr lang="en-IE" sz="1800" kern="0" dirty="0"/>
              <a:t> (LEG), au </a:t>
            </a:r>
            <a:r>
              <a:rPr lang="en-IE" sz="1800" kern="0" dirty="0" err="1"/>
              <a:t>Comité</a:t>
            </a:r>
            <a:r>
              <a:rPr lang="en-IE" sz="1800" kern="0" dirty="0"/>
              <a:t> de </a:t>
            </a:r>
            <a:r>
              <a:rPr lang="en-IE" sz="1800" kern="0" dirty="0" err="1"/>
              <a:t>l’Adaptation</a:t>
            </a:r>
            <a:r>
              <a:rPr lang="en-IE" sz="1800" kern="0" dirty="0"/>
              <a:t>, et aux </a:t>
            </a:r>
            <a:r>
              <a:rPr lang="en-IE" sz="1800" kern="0" dirty="0" err="1"/>
              <a:t>organes</a:t>
            </a:r>
            <a:r>
              <a:rPr lang="en-IE" sz="1800" kern="0" dirty="0"/>
              <a:t> </a:t>
            </a:r>
            <a:r>
              <a:rPr lang="en-IE" sz="1800" kern="0" dirty="0" err="1"/>
              <a:t>compétents</a:t>
            </a:r>
            <a:r>
              <a:rPr lang="en-IE" sz="1800" kern="0" dirty="0"/>
              <a:t> de faire figurer </a:t>
            </a:r>
            <a:r>
              <a:rPr lang="en-IE" sz="1800" kern="0" dirty="0" err="1"/>
              <a:t>dans</a:t>
            </a:r>
            <a:r>
              <a:rPr lang="en-IE" sz="1800" kern="0" dirty="0"/>
              <a:t> </a:t>
            </a:r>
            <a:r>
              <a:rPr lang="en-IE" sz="1800" kern="0" dirty="0" err="1"/>
              <a:t>leurs</a:t>
            </a:r>
            <a:r>
              <a:rPr lang="en-IE" sz="1800" kern="0" dirty="0"/>
              <a:t> rapports des </a:t>
            </a:r>
            <a:r>
              <a:rPr lang="en-IE" sz="1800" kern="0" dirty="0" err="1"/>
              <a:t>informations</a:t>
            </a:r>
            <a:r>
              <a:rPr lang="en-IE" sz="1800" kern="0" dirty="0"/>
              <a:t> sur les dispositions </a:t>
            </a:r>
            <a:r>
              <a:rPr lang="en-IE" sz="1800" kern="0" dirty="0" err="1"/>
              <a:t>qu’ils</a:t>
            </a:r>
            <a:r>
              <a:rPr lang="en-IE" sz="1800" kern="0" dirty="0"/>
              <a:t> </a:t>
            </a:r>
            <a:r>
              <a:rPr lang="en-IE" sz="1800" kern="0" dirty="0" err="1"/>
              <a:t>ont</a:t>
            </a:r>
            <a:r>
              <a:rPr lang="en-IE" sz="1800" kern="0" dirty="0"/>
              <a:t> prises </a:t>
            </a:r>
            <a:r>
              <a:rPr lang="en-IE" sz="1800" kern="0" dirty="0" err="1"/>
              <a:t>en</a:t>
            </a:r>
            <a:r>
              <a:rPr lang="en-IE" sz="1800" kern="0" dirty="0"/>
              <a:t> </a:t>
            </a:r>
            <a:r>
              <a:rPr lang="en-IE" sz="1800" kern="0" dirty="0" err="1"/>
              <a:t>réponse</a:t>
            </a:r>
            <a:r>
              <a:rPr lang="en-IE" sz="1800" kern="0" dirty="0"/>
              <a:t> aux </a:t>
            </a:r>
            <a:r>
              <a:rPr lang="en-IE" sz="1800" b="1" kern="0" dirty="0" err="1"/>
              <a:t>demandes</a:t>
            </a:r>
            <a:r>
              <a:rPr lang="en-IE" sz="1800" kern="0" dirty="0"/>
              <a:t> … et sur </a:t>
            </a:r>
            <a:r>
              <a:rPr lang="en-IE" sz="1800" kern="0" dirty="0" err="1"/>
              <a:t>leurs</a:t>
            </a:r>
            <a:r>
              <a:rPr lang="en-IE" sz="1800" kern="0" dirty="0"/>
              <a:t> </a:t>
            </a:r>
            <a:r>
              <a:rPr lang="en-IE" sz="1800" b="1" kern="0" dirty="0" err="1"/>
              <a:t>activités</a:t>
            </a:r>
            <a:r>
              <a:rPr lang="en-IE" sz="1800" kern="0" dirty="0"/>
              <a:t> …</a:t>
            </a:r>
          </a:p>
          <a:p>
            <a:pPr marL="269875" lvl="1" indent="-2698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har char="•"/>
            </a:pPr>
            <a:r>
              <a:rPr lang="en-IE" sz="1800" kern="0" dirty="0"/>
              <a:t>Invite les organisations des Nations </a:t>
            </a:r>
            <a:r>
              <a:rPr lang="en-IE" sz="1800" kern="0" dirty="0" err="1"/>
              <a:t>Unies</a:t>
            </a:r>
            <a:r>
              <a:rPr lang="en-IE" sz="1800" kern="0" dirty="0"/>
              <a:t> et les institutions </a:t>
            </a:r>
            <a:r>
              <a:rPr lang="en-IE" sz="1800" kern="0" dirty="0" err="1"/>
              <a:t>multilatérales</a:t>
            </a:r>
            <a:r>
              <a:rPr lang="en-IE" sz="1800" kern="0" dirty="0"/>
              <a:t>, </a:t>
            </a:r>
            <a:r>
              <a:rPr lang="en-IE" sz="1800" kern="0" dirty="0" err="1"/>
              <a:t>intergouvernementales</a:t>
            </a:r>
            <a:r>
              <a:rPr lang="en-IE" sz="1800" kern="0" dirty="0"/>
              <a:t>, etc., à </a:t>
            </a:r>
            <a:r>
              <a:rPr lang="en-IE" sz="1800" b="1" kern="0" dirty="0" err="1"/>
              <a:t>fournir</a:t>
            </a:r>
            <a:r>
              <a:rPr lang="en-IE" sz="1800" b="1" kern="0" dirty="0"/>
              <a:t> des </a:t>
            </a:r>
            <a:r>
              <a:rPr lang="en-IE" sz="1800" b="1" kern="0" dirty="0" err="1"/>
              <a:t>informations</a:t>
            </a:r>
            <a:r>
              <a:rPr lang="en-IE" sz="1800" b="1" kern="0" dirty="0"/>
              <a:t> </a:t>
            </a:r>
            <a:r>
              <a:rPr lang="en-IE" sz="1800" kern="0" dirty="0"/>
              <a:t>sur les </a:t>
            </a:r>
            <a:r>
              <a:rPr lang="en-IE" sz="1800" b="1" kern="0" dirty="0" err="1"/>
              <a:t>activités</a:t>
            </a:r>
            <a:r>
              <a:rPr lang="en-IE" sz="1800" kern="0" dirty="0"/>
              <a:t> </a:t>
            </a:r>
            <a:r>
              <a:rPr lang="en-IE" sz="1800" kern="0" dirty="0" err="1"/>
              <a:t>qu’elles</a:t>
            </a:r>
            <a:r>
              <a:rPr lang="en-IE" sz="1800" kern="0" dirty="0"/>
              <a:t> </a:t>
            </a:r>
            <a:r>
              <a:rPr lang="en-IE" sz="1800" kern="0" dirty="0" err="1"/>
              <a:t>auront</a:t>
            </a:r>
            <a:r>
              <a:rPr lang="en-IE" sz="1800" kern="0" dirty="0"/>
              <a:t> </a:t>
            </a:r>
            <a:r>
              <a:rPr lang="en-IE" sz="1800" kern="0" dirty="0" err="1"/>
              <a:t>entreprises</a:t>
            </a:r>
            <a:r>
              <a:rPr lang="en-IE" sz="1800" kern="0" dirty="0"/>
              <a:t> pour </a:t>
            </a:r>
            <a:r>
              <a:rPr lang="en-IE" sz="1800" b="1" kern="0" dirty="0" err="1"/>
              <a:t>appuyer</a:t>
            </a:r>
            <a:r>
              <a:rPr lang="en-IE" sz="1800" kern="0" dirty="0"/>
              <a:t> le </a:t>
            </a:r>
            <a:r>
              <a:rPr lang="en-IE" sz="1800" kern="0" dirty="0" err="1"/>
              <a:t>processus</a:t>
            </a:r>
            <a:r>
              <a:rPr lang="en-IE" sz="1800" kern="0" dirty="0"/>
              <a:t> des plans </a:t>
            </a:r>
            <a:r>
              <a:rPr lang="en-IE" sz="1800" kern="0" dirty="0" err="1"/>
              <a:t>nationaux</a:t>
            </a:r>
            <a:r>
              <a:rPr lang="en-IE" sz="1800" kern="0" dirty="0"/>
              <a:t> </a:t>
            </a:r>
            <a:r>
              <a:rPr lang="en-IE" sz="1800" kern="0" dirty="0" err="1"/>
              <a:t>d’adaptation</a:t>
            </a:r>
            <a:r>
              <a:rPr lang="en-IE" sz="1800" kern="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7197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2" y="378371"/>
            <a:ext cx="7869238" cy="314325"/>
          </a:xfrm>
        </p:spPr>
        <p:txBody>
          <a:bodyPr/>
          <a:lstStyle/>
          <a:p>
            <a:r>
              <a:rPr lang="en-IE" sz="1600" b="1" dirty="0" err="1"/>
              <a:t>Autres</a:t>
            </a:r>
            <a:r>
              <a:rPr lang="en-IE" sz="1600" b="1" dirty="0"/>
              <a:t> dispositions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53601" y="1268760"/>
            <a:ext cx="7867650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3571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AutoNum type="alphaLcParenR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900113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3pPr>
            <a:lvl4pPr marL="1169988" indent="-2682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4pPr>
            <a:lvl5pPr marL="1438275" indent="-2667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5pPr>
            <a:lvl6pPr marL="18954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6pPr>
            <a:lvl7pPr marL="23526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7pPr>
            <a:lvl8pPr marL="28098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8pPr>
            <a:lvl9pPr marL="32670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IE" sz="1800" b="1" kern="0" dirty="0">
                <a:solidFill>
                  <a:srgbClr val="0070C0"/>
                </a:solidFill>
              </a:rPr>
              <a:t>Communication de </a:t>
            </a:r>
            <a:r>
              <a:rPr lang="en-IE" sz="1800" b="1" kern="0" dirty="0" err="1">
                <a:solidFill>
                  <a:srgbClr val="0070C0"/>
                </a:solidFill>
              </a:rPr>
              <a:t>l’Adaptation</a:t>
            </a:r>
            <a:r>
              <a:rPr lang="en-IE" sz="1800" b="1" kern="0" dirty="0">
                <a:solidFill>
                  <a:srgbClr val="0070C0"/>
                </a:solidFill>
              </a:rPr>
              <a:t> </a:t>
            </a:r>
            <a:r>
              <a:rPr lang="en-IE" sz="1800" i="1" kern="0" dirty="0"/>
              <a:t>(Accord de Paris, Art. 7.10):</a:t>
            </a:r>
            <a:r>
              <a:rPr lang="en-IE" sz="1800" b="1" kern="0" dirty="0">
                <a:solidFill>
                  <a:srgbClr val="0070C0"/>
                </a:solidFill>
              </a:rPr>
              <a:t>	</a:t>
            </a:r>
          </a:p>
          <a:p>
            <a:pPr marL="541338"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1800" kern="0" dirty="0" err="1"/>
              <a:t>Où</a:t>
            </a:r>
            <a:r>
              <a:rPr lang="en-IE" sz="1800" kern="0" dirty="0"/>
              <a:t> </a:t>
            </a:r>
            <a:r>
              <a:rPr lang="en-IE" sz="1800" kern="0" dirty="0" err="1"/>
              <a:t>pourront</a:t>
            </a:r>
            <a:r>
              <a:rPr lang="en-IE" sz="1800" kern="0" dirty="0"/>
              <a:t> figurer </a:t>
            </a:r>
            <a:r>
              <a:rPr lang="en-IE" sz="1800" b="1" kern="0" dirty="0" err="1"/>
              <a:t>ses</a:t>
            </a:r>
            <a:r>
              <a:rPr lang="en-IE" sz="1800" b="1" kern="0" dirty="0"/>
              <a:t> </a:t>
            </a:r>
            <a:r>
              <a:rPr lang="en-IE" sz="1800" b="1" kern="0" dirty="0" err="1"/>
              <a:t>priorités</a:t>
            </a:r>
            <a:r>
              <a:rPr lang="en-IE" sz="1800" b="1" kern="0" dirty="0"/>
              <a:t>, </a:t>
            </a:r>
            <a:r>
              <a:rPr lang="en-IE" sz="1800" b="1" kern="0" dirty="0" err="1"/>
              <a:t>ses</a:t>
            </a:r>
            <a:r>
              <a:rPr lang="en-IE" sz="1800" b="1" kern="0" dirty="0"/>
              <a:t> </a:t>
            </a:r>
            <a:r>
              <a:rPr lang="en-IE" sz="1800" b="1" kern="0" dirty="0" err="1"/>
              <a:t>besoins</a:t>
            </a:r>
            <a:r>
              <a:rPr lang="en-IE" sz="1800" b="1" kern="0" dirty="0"/>
              <a:t> </a:t>
            </a:r>
            <a:r>
              <a:rPr lang="en-IE" sz="1800" b="1" kern="0" dirty="0" err="1"/>
              <a:t>en</a:t>
            </a:r>
            <a:r>
              <a:rPr lang="en-IE" sz="1800" b="1" kern="0" dirty="0"/>
              <a:t> </a:t>
            </a:r>
            <a:r>
              <a:rPr lang="en-IE" sz="1800" b="1" kern="0" dirty="0" err="1"/>
              <a:t>matière</a:t>
            </a:r>
            <a:r>
              <a:rPr lang="en-IE" sz="1800" b="1" kern="0" dirty="0"/>
              <a:t> de </a:t>
            </a:r>
            <a:r>
              <a:rPr lang="en-IE" sz="1800" b="1" kern="0" dirty="0" err="1"/>
              <a:t>mise</a:t>
            </a:r>
            <a:r>
              <a:rPr lang="en-IE" sz="1800" b="1" kern="0" dirty="0"/>
              <a:t> </a:t>
            </a:r>
            <a:r>
              <a:rPr lang="en-IE" sz="1800" b="1" kern="0" dirty="0" err="1"/>
              <a:t>en</a:t>
            </a:r>
            <a:r>
              <a:rPr lang="en-IE" sz="1800" b="1" kern="0" dirty="0"/>
              <a:t> oeuvre et </a:t>
            </a:r>
            <a:r>
              <a:rPr lang="en-IE" sz="1800" b="1" kern="0" dirty="0" err="1"/>
              <a:t>d’appui</a:t>
            </a:r>
            <a:r>
              <a:rPr lang="en-IE" sz="1800" b="1" kern="0" dirty="0"/>
              <a:t>, </a:t>
            </a:r>
            <a:r>
              <a:rPr lang="en-IE" sz="1800" b="1" kern="0" dirty="0" err="1"/>
              <a:t>ses</a:t>
            </a:r>
            <a:r>
              <a:rPr lang="en-IE" sz="1800" b="1" kern="0" dirty="0"/>
              <a:t> </a:t>
            </a:r>
            <a:r>
              <a:rPr lang="en-IE" sz="1800" b="1" kern="0" dirty="0" err="1"/>
              <a:t>projets</a:t>
            </a:r>
            <a:r>
              <a:rPr lang="en-IE" sz="1800" b="1" kern="0" dirty="0"/>
              <a:t> et </a:t>
            </a:r>
            <a:r>
              <a:rPr lang="en-IE" sz="1800" b="1" kern="0" dirty="0" err="1"/>
              <a:t>ses</a:t>
            </a:r>
            <a:r>
              <a:rPr lang="en-IE" sz="1800" b="1" kern="0" dirty="0"/>
              <a:t> </a:t>
            </a:r>
            <a:r>
              <a:rPr lang="en-IE" sz="1800" b="1" kern="0" dirty="0" err="1"/>
              <a:t>mesures</a:t>
            </a:r>
            <a:r>
              <a:rPr lang="en-IE" sz="1800" kern="0" dirty="0"/>
              <a:t>;</a:t>
            </a:r>
          </a:p>
          <a:p>
            <a:pPr marL="541338"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1800" kern="0" dirty="0" err="1"/>
              <a:t>Peuvent</a:t>
            </a:r>
            <a:r>
              <a:rPr lang="en-IE" sz="1800" kern="0" dirty="0"/>
              <a:t> </a:t>
            </a:r>
            <a:r>
              <a:rPr lang="en-IE" sz="1800" kern="0" dirty="0" err="1"/>
              <a:t>être</a:t>
            </a:r>
            <a:r>
              <a:rPr lang="en-IE" sz="1800" kern="0" dirty="0"/>
              <a:t> </a:t>
            </a:r>
            <a:r>
              <a:rPr lang="en-IE" sz="1800" kern="0" dirty="0" err="1"/>
              <a:t>soumis</a:t>
            </a:r>
            <a:r>
              <a:rPr lang="en-IE" sz="1800" kern="0" dirty="0"/>
              <a:t> </a:t>
            </a:r>
            <a:r>
              <a:rPr lang="en-IE" sz="1800" kern="0" dirty="0" err="1"/>
              <a:t>en</a:t>
            </a:r>
            <a:r>
              <a:rPr lang="en-IE" sz="1800" kern="0" dirty="0"/>
              <a:t> </a:t>
            </a:r>
            <a:r>
              <a:rPr lang="en-IE" sz="1800" kern="0" dirty="0" err="1"/>
              <a:t>tant</a:t>
            </a:r>
            <a:r>
              <a:rPr lang="en-IE" sz="1800" kern="0" dirty="0"/>
              <a:t> que </a:t>
            </a:r>
            <a:r>
              <a:rPr lang="en-IE" sz="1800" kern="0" dirty="0" err="1"/>
              <a:t>composante</a:t>
            </a:r>
            <a:r>
              <a:rPr lang="en-IE" sz="1800" kern="0" dirty="0"/>
              <a:t> </a:t>
            </a:r>
            <a:r>
              <a:rPr lang="en-IE" sz="1800" kern="0" dirty="0" err="1"/>
              <a:t>ou</a:t>
            </a:r>
            <a:r>
              <a:rPr lang="en-IE" sz="1800" kern="0" dirty="0"/>
              <a:t> </a:t>
            </a:r>
            <a:r>
              <a:rPr lang="en-IE" sz="1800" kern="0" dirty="0" err="1"/>
              <a:t>associées</a:t>
            </a:r>
            <a:r>
              <a:rPr lang="en-IE" sz="1800" kern="0" dirty="0"/>
              <a:t> avec un PNA, </a:t>
            </a:r>
            <a:r>
              <a:rPr lang="en-IE" sz="1800" kern="0" dirty="0" err="1"/>
              <a:t>une</a:t>
            </a:r>
            <a:r>
              <a:rPr lang="en-IE" sz="1800" kern="0" dirty="0"/>
              <a:t> CND, </a:t>
            </a:r>
            <a:r>
              <a:rPr lang="en-IE" sz="1800" kern="0" dirty="0" err="1"/>
              <a:t>une</a:t>
            </a:r>
            <a:r>
              <a:rPr lang="en-IE" sz="1800" kern="0" dirty="0"/>
              <a:t> Communication </a:t>
            </a:r>
            <a:r>
              <a:rPr lang="en-IE" sz="1800" kern="0" dirty="0" err="1"/>
              <a:t>Nationale</a:t>
            </a:r>
            <a:r>
              <a:rPr lang="en-IE" sz="1800" kern="0" dirty="0"/>
              <a:t>, etc.</a:t>
            </a:r>
          </a:p>
          <a:p>
            <a:pPr marL="541338"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IE" sz="1800" kern="0" dirty="0"/>
          </a:p>
          <a:p>
            <a:pPr marL="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IE" sz="1800" b="1" kern="0" dirty="0">
                <a:solidFill>
                  <a:srgbClr val="0070C0"/>
                </a:solidFill>
              </a:rPr>
              <a:t>Contributions </a:t>
            </a:r>
            <a:r>
              <a:rPr lang="en-IE" sz="1800" b="1" kern="0" dirty="0" err="1">
                <a:solidFill>
                  <a:srgbClr val="0070C0"/>
                </a:solidFill>
              </a:rPr>
              <a:t>Nationalement</a:t>
            </a:r>
            <a:r>
              <a:rPr lang="en-IE" sz="1800" b="1" kern="0" dirty="0">
                <a:solidFill>
                  <a:srgbClr val="0070C0"/>
                </a:solidFill>
              </a:rPr>
              <a:t> </a:t>
            </a:r>
            <a:r>
              <a:rPr lang="en-IE" sz="1800" b="1" kern="0" dirty="0" err="1">
                <a:solidFill>
                  <a:srgbClr val="0070C0"/>
                </a:solidFill>
              </a:rPr>
              <a:t>Déterminées</a:t>
            </a:r>
            <a:r>
              <a:rPr lang="en-IE" sz="1800" b="1" kern="0" dirty="0">
                <a:solidFill>
                  <a:srgbClr val="0070C0"/>
                </a:solidFill>
              </a:rPr>
              <a:t> </a:t>
            </a:r>
            <a:r>
              <a:rPr lang="en-IE" sz="1800" i="1" kern="0" dirty="0"/>
              <a:t>(Accord de Paris, Art. 3)</a:t>
            </a:r>
            <a:endParaRPr lang="en-IE" sz="1800" b="1" kern="0" dirty="0">
              <a:solidFill>
                <a:srgbClr val="0070C0"/>
              </a:solidFill>
            </a:endParaRPr>
          </a:p>
          <a:p>
            <a:pPr marL="541338"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1800" kern="0" dirty="0"/>
              <a:t>Efforts </a:t>
            </a:r>
            <a:r>
              <a:rPr lang="en-IE" sz="1800" kern="0" dirty="0" err="1"/>
              <a:t>ambitieux</a:t>
            </a:r>
            <a:r>
              <a:rPr lang="en-IE" sz="1800" kern="0" dirty="0"/>
              <a:t> </a:t>
            </a:r>
            <a:r>
              <a:rPr lang="en-IE" sz="1800" kern="0" dirty="0" err="1"/>
              <a:t>comme</a:t>
            </a:r>
            <a:r>
              <a:rPr lang="en-IE" sz="1800" kern="0" dirty="0"/>
              <a:t> </a:t>
            </a:r>
            <a:r>
              <a:rPr lang="en-IE" sz="1800" kern="0" dirty="0" err="1"/>
              <a:t>définis</a:t>
            </a:r>
            <a:r>
              <a:rPr lang="en-IE" sz="1800" kern="0" dirty="0"/>
              <a:t> </a:t>
            </a:r>
            <a:r>
              <a:rPr lang="en-IE" sz="1800" kern="0" dirty="0" err="1"/>
              <a:t>dans</a:t>
            </a:r>
            <a:r>
              <a:rPr lang="en-IE" sz="1800" kern="0" dirty="0"/>
              <a:t> les articles 4, 7, 9, 10, 11 et 13</a:t>
            </a:r>
          </a:p>
          <a:p>
            <a:pPr marL="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IE" sz="1800" kern="0" dirty="0"/>
          </a:p>
          <a:p>
            <a:pPr marL="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IE" sz="1800" kern="0" dirty="0" err="1"/>
              <a:t>Soumission</a:t>
            </a:r>
            <a:r>
              <a:rPr lang="en-IE" sz="1800" kern="0" dirty="0"/>
              <a:t> des </a:t>
            </a:r>
            <a:r>
              <a:rPr lang="en-IE" sz="1800" kern="0" dirty="0" err="1"/>
              <a:t>informations</a:t>
            </a:r>
            <a:r>
              <a:rPr lang="en-IE" sz="1800" kern="0" dirty="0"/>
              <a:t> sur les </a:t>
            </a:r>
            <a:r>
              <a:rPr lang="en-IE" sz="1800" kern="0" dirty="0" err="1"/>
              <a:t>progrès</a:t>
            </a:r>
            <a:r>
              <a:rPr lang="en-IE" sz="1800" kern="0" dirty="0"/>
              <a:t> </a:t>
            </a:r>
            <a:r>
              <a:rPr lang="en-IE" sz="1800" kern="0" dirty="0" err="1"/>
              <a:t>dans</a:t>
            </a:r>
            <a:r>
              <a:rPr lang="en-IE" sz="1800" kern="0" dirty="0"/>
              <a:t> les PNA au </a:t>
            </a:r>
            <a:r>
              <a:rPr lang="en-IE" sz="1800" b="1" kern="0" dirty="0">
                <a:solidFill>
                  <a:srgbClr val="0070C0"/>
                </a:solidFill>
              </a:rPr>
              <a:t>SBI</a:t>
            </a:r>
          </a:p>
        </p:txBody>
      </p:sp>
    </p:spTree>
    <p:extLst>
      <p:ext uri="{BB962C8B-B14F-4D97-AF65-F5344CB8AC3E}">
        <p14:creationId xmlns:p14="http://schemas.microsoft.com/office/powerpoint/2010/main" val="654874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8497" y="2493194"/>
            <a:ext cx="7881937" cy="14398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600" dirty="0"/>
              <a:t>Contact:</a:t>
            </a:r>
            <a:br>
              <a:rPr lang="en-US" sz="1600" dirty="0"/>
            </a:br>
            <a:br>
              <a:rPr lang="en-US" sz="1600" dirty="0"/>
            </a:br>
            <a:r>
              <a:rPr lang="en-US" sz="1600" b="1" dirty="0"/>
              <a:t>La </a:t>
            </a:r>
            <a:r>
              <a:rPr lang="en-US" sz="1600" b="1" dirty="0" err="1"/>
              <a:t>Présidence</a:t>
            </a:r>
            <a:br>
              <a:rPr lang="en-US" sz="1600" dirty="0"/>
            </a:br>
            <a:r>
              <a:rPr lang="en-US" sz="1600" dirty="0" err="1"/>
              <a:t>Groupe</a:t>
            </a:r>
            <a:r>
              <a:rPr lang="en-US" sz="1600" dirty="0"/>
              <a:t> </a:t>
            </a:r>
            <a:r>
              <a:rPr lang="en-US" sz="1600" dirty="0" err="1"/>
              <a:t>d’experts</a:t>
            </a:r>
            <a:r>
              <a:rPr lang="en-US" sz="1600" dirty="0"/>
              <a:t> des pays les </a:t>
            </a:r>
            <a:r>
              <a:rPr lang="en-US" sz="1600" dirty="0" err="1"/>
              <a:t>moins</a:t>
            </a:r>
            <a:r>
              <a:rPr lang="en-US" sz="1600" dirty="0"/>
              <a:t> </a:t>
            </a:r>
            <a:r>
              <a:rPr lang="en-US" sz="1600" dirty="0" err="1"/>
              <a:t>avancés</a:t>
            </a:r>
            <a:r>
              <a:rPr lang="en-US" sz="1600" dirty="0"/>
              <a:t> (LEG)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leghelp@unfccc.int</a:t>
            </a:r>
          </a:p>
        </p:txBody>
      </p:sp>
    </p:spTree>
    <p:extLst>
      <p:ext uri="{BB962C8B-B14F-4D97-AF65-F5344CB8AC3E}">
        <p14:creationId xmlns:p14="http://schemas.microsoft.com/office/powerpoint/2010/main" val="129304835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NFCCC quote">
  <a:themeElements>
    <a:clrScheme name="UNFCCC quot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 quo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 quot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NFCCC_Master 70pt title">
  <a:themeElements>
    <a:clrScheme name="Custom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0070C0"/>
      </a:hlink>
      <a:folHlink>
        <a:srgbClr val="0070C0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Custom Design">
  <a:themeElements>
    <a:clrScheme name="GCF">
      <a:dk1>
        <a:sysClr val="windowText" lastClr="000000"/>
      </a:dk1>
      <a:lt1>
        <a:sysClr val="window" lastClr="FFFFFF"/>
      </a:lt1>
      <a:dk2>
        <a:srgbClr val="24634F"/>
      </a:dk2>
      <a:lt2>
        <a:srgbClr val="DFDFDF"/>
      </a:lt2>
      <a:accent1>
        <a:srgbClr val="4AA9A7"/>
      </a:accent1>
      <a:accent2>
        <a:srgbClr val="257281"/>
      </a:accent2>
      <a:accent3>
        <a:srgbClr val="346B4C"/>
      </a:accent3>
      <a:accent4>
        <a:srgbClr val="427B3D"/>
      </a:accent4>
      <a:accent5>
        <a:srgbClr val="6E9952"/>
      </a:accent5>
      <a:accent6>
        <a:srgbClr val="8BB85C"/>
      </a:accent6>
      <a:hlink>
        <a:srgbClr val="24634F"/>
      </a:hlink>
      <a:folHlink>
        <a:srgbClr val="304836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11983</TotalTime>
  <Words>201</Words>
  <Application>Microsoft Office PowerPoint</Application>
  <PresentationFormat>On-screen Show (4:3)</PresentationFormat>
  <Paragraphs>22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Calibri</vt:lpstr>
      <vt:lpstr>Corbel</vt:lpstr>
      <vt:lpstr>blank</vt:lpstr>
      <vt:lpstr>UNFCCC quote</vt:lpstr>
      <vt:lpstr>UNFCCC_Master 70pt title</vt:lpstr>
      <vt:lpstr>5_Custom Design</vt:lpstr>
      <vt:lpstr>1_UNFCCC_Master 70pt title</vt:lpstr>
      <vt:lpstr>1_Office Theme</vt:lpstr>
      <vt:lpstr>2_UNFCCC_Master 70pt title</vt:lpstr>
      <vt:lpstr>PowerPoint Presentation</vt:lpstr>
      <vt:lpstr>Element D des directives sur les PNA (décision 5/CP.17)</vt:lpstr>
      <vt:lpstr>Autres dispositions</vt:lpstr>
      <vt:lpstr>Contact:  La Présidence Groupe d’experts des pays les moins avancés (LEG)  leghelp@unfccc.int</vt:lpstr>
    </vt:vector>
  </TitlesOfParts>
  <Company>UNFCCC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HEADER</dc:title>
  <dc:creator>LEG</dc:creator>
  <cp:lastModifiedBy>Motsomi Maletjane</cp:lastModifiedBy>
  <cp:revision>575</cp:revision>
  <cp:lastPrinted>2017-02-02T14:00:12Z</cp:lastPrinted>
  <dcterms:created xsi:type="dcterms:W3CDTF">2012-06-28T23:14:54Z</dcterms:created>
  <dcterms:modified xsi:type="dcterms:W3CDTF">2017-09-26T17:46:45Z</dcterms:modified>
</cp:coreProperties>
</file>