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93" r:id="rId2"/>
    <p:sldId id="334" r:id="rId3"/>
    <p:sldId id="392" r:id="rId4"/>
    <p:sldId id="394" r:id="rId5"/>
    <p:sldId id="284" r:id="rId6"/>
    <p:sldId id="355" r:id="rId7"/>
    <p:sldId id="328" r:id="rId8"/>
    <p:sldId id="336" r:id="rId9"/>
    <p:sldId id="289" r:id="rId10"/>
    <p:sldId id="369" r:id="rId11"/>
    <p:sldId id="395" r:id="rId12"/>
    <p:sldId id="388" r:id="rId13"/>
    <p:sldId id="396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FF00"/>
    <a:srgbClr val="00FF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3" autoAdjust="0"/>
    <p:restoredTop sz="90813" autoAdjust="0"/>
  </p:normalViewPr>
  <p:slideViewPr>
    <p:cSldViewPr snapToGrid="0" snapToObjects="1">
      <p:cViewPr varScale="1">
        <p:scale>
          <a:sx n="100" d="100"/>
          <a:sy n="100" d="100"/>
        </p:scale>
        <p:origin x="1624" y="1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C0483-5287-CA42-AC56-81971AC954DA}" type="doc">
      <dgm:prSet loTypeId="urn:microsoft.com/office/officeart/2005/8/layout/process2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AD10A7-638E-7E41-8820-EB78010F7553}">
      <dgm:prSet custT="1"/>
      <dgm:spPr>
        <a:solidFill>
          <a:srgbClr val="660066">
            <a:alpha val="80000"/>
          </a:srgbClr>
        </a:solidFill>
      </dgm:spPr>
      <dgm:t>
        <a:bodyPr/>
        <a:lstStyle/>
        <a:p>
          <a:pPr rtl="0"/>
          <a:r>
            <a:rPr lang="fr-FR" sz="1400" dirty="0"/>
            <a:t>Appui de suivi pour au moins 10 pays pour la planification d'activités sur les PNA</a:t>
          </a:r>
          <a:endParaRPr lang="en-US" sz="1400" dirty="0"/>
        </a:p>
      </dgm:t>
    </dgm:pt>
    <dgm:pt modelId="{38BF5B77-E975-714F-965B-38CB01D45D78}" type="parTrans" cxnId="{B788B88E-4EEA-9740-A4CD-C7789E7373CE}">
      <dgm:prSet/>
      <dgm:spPr/>
      <dgm:t>
        <a:bodyPr/>
        <a:lstStyle/>
        <a:p>
          <a:endParaRPr lang="en-US"/>
        </a:p>
      </dgm:t>
    </dgm:pt>
    <dgm:pt modelId="{EE33183A-F4F1-704D-8ADC-111D05A8B6F0}" type="sibTrans" cxnId="{B788B88E-4EEA-9740-A4CD-C7789E7373CE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98795F83-6B2B-B54C-B099-FF7449D4257E}">
      <dgm:prSet custT="1"/>
      <dgm:spPr>
        <a:solidFill>
          <a:srgbClr val="660066">
            <a:alpha val="80000"/>
          </a:srgbClr>
        </a:solidFill>
      </dgm:spPr>
      <dgm:t>
        <a:bodyPr/>
        <a:lstStyle/>
        <a:p>
          <a:pPr rtl="0"/>
          <a:r>
            <a:rPr lang="en-US" sz="1400" dirty="0">
              <a:latin typeface="+mn-lt"/>
            </a:rPr>
            <a:t>Au </a:t>
          </a:r>
          <a:r>
            <a:rPr lang="en-US" sz="1400" dirty="0" err="1">
              <a:latin typeface="+mn-lt"/>
            </a:rPr>
            <a:t>moins</a:t>
          </a:r>
          <a:r>
            <a:rPr lang="en-US" sz="1400" dirty="0">
              <a:latin typeface="+mn-lt"/>
            </a:rPr>
            <a:t> 2 ateliers de formation </a:t>
          </a:r>
          <a:r>
            <a:rPr lang="en-US" sz="1400" dirty="0" err="1">
              <a:latin typeface="+mn-lt"/>
            </a:rPr>
            <a:t>régionaux</a:t>
          </a:r>
          <a:r>
            <a:rPr lang="en-US" sz="1400" dirty="0">
              <a:latin typeface="+mn-lt"/>
            </a:rPr>
            <a:t/>
          </a:r>
          <a:br>
            <a:rPr lang="en-US" sz="1400" dirty="0">
              <a:latin typeface="+mn-lt"/>
            </a:rPr>
          </a:br>
          <a:r>
            <a:rPr lang="en-US" sz="1400" dirty="0">
              <a:latin typeface="+mn-lt"/>
            </a:rPr>
            <a:t> (</a:t>
          </a:r>
          <a:r>
            <a:rPr lang="en-US" sz="1400" dirty="0" err="1">
              <a:latin typeface="+mn-lt"/>
            </a:rPr>
            <a:t>Afrique</a:t>
          </a:r>
          <a:r>
            <a:rPr lang="en-US" sz="1400" dirty="0">
              <a:latin typeface="+mn-lt"/>
            </a:rPr>
            <a:t>, </a:t>
          </a:r>
          <a:r>
            <a:rPr lang="en-US" sz="1400" dirty="0" err="1">
              <a:latin typeface="+mn-lt"/>
            </a:rPr>
            <a:t>Asie-pacifique</a:t>
          </a:r>
          <a:r>
            <a:rPr lang="en-US" sz="1400" dirty="0">
              <a:latin typeface="+mn-lt"/>
            </a:rPr>
            <a:t>)</a:t>
          </a:r>
          <a:endParaRPr lang="en-GB" sz="1400" dirty="0">
            <a:latin typeface="+mn-lt"/>
          </a:endParaRPr>
        </a:p>
        <a:p>
          <a:r>
            <a:rPr lang="fr-FR" sz="1400" dirty="0">
              <a:latin typeface="+mn-lt"/>
            </a:rPr>
            <a:t>Élaborer 3 outils sur des sujets ciblés (évaluation et priorisation des options d'adaptation, mobilisation du financement du climat, hiérarchisation sectorielle)</a:t>
          </a:r>
          <a:endParaRPr lang="en-US" sz="1400" dirty="0">
            <a:latin typeface="+mn-lt"/>
          </a:endParaRPr>
        </a:p>
      </dgm:t>
    </dgm:pt>
    <dgm:pt modelId="{6F9B2D6A-F5A4-6847-B227-0E58814716F9}" type="parTrans" cxnId="{D3B21263-A330-9442-A8E9-C727DCE00128}">
      <dgm:prSet/>
      <dgm:spPr/>
      <dgm:t>
        <a:bodyPr/>
        <a:lstStyle/>
        <a:p>
          <a:endParaRPr lang="en-US"/>
        </a:p>
      </dgm:t>
    </dgm:pt>
    <dgm:pt modelId="{008AC9F6-16C0-2C43-927D-FBA95F2E7B6E}" type="sibTrans" cxnId="{D3B21263-A330-9442-A8E9-C727DCE00128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C4E6F389-3E9A-8C49-AA0B-9F8EFAA22DA7}">
      <dgm:prSet custT="1"/>
      <dgm:spPr>
        <a:solidFill>
          <a:srgbClr val="660066">
            <a:alpha val="80000"/>
          </a:srgbClr>
        </a:solidFill>
      </dgm:spPr>
      <dgm:t>
        <a:bodyPr/>
        <a:lstStyle/>
        <a:p>
          <a:pPr algn="ctr" rtl="0"/>
          <a:r>
            <a:rPr lang="en-US" sz="1400" dirty="0">
              <a:latin typeface="+mj-lt"/>
            </a:rPr>
            <a:t>Etude de </a:t>
          </a:r>
          <a:r>
            <a:rPr lang="en-US" sz="1400" dirty="0" err="1">
              <a:latin typeface="+mj-lt"/>
            </a:rPr>
            <a:t>cas</a:t>
          </a:r>
          <a:r>
            <a:rPr lang="en-US" sz="1400" dirty="0">
              <a:latin typeface="+mj-lt"/>
            </a:rPr>
            <a:t> par pays et </a:t>
          </a:r>
        </a:p>
        <a:p>
          <a:pPr algn="ctr" rtl="0"/>
          <a:r>
            <a:rPr lang="en-US" sz="1400" dirty="0">
              <a:latin typeface="+mj-lt"/>
            </a:rPr>
            <a:t>Webinars et blogs  </a:t>
          </a:r>
          <a:r>
            <a:rPr lang="en-US" sz="1400" dirty="0" err="1">
              <a:latin typeface="+mj-lt"/>
            </a:rPr>
            <a:t>présentant</a:t>
          </a:r>
          <a:r>
            <a:rPr lang="en-US" sz="1400" dirty="0">
              <a:latin typeface="+mj-lt"/>
            </a:rPr>
            <a:t> des </a:t>
          </a:r>
          <a:r>
            <a:rPr lang="en-US" sz="1400" dirty="0" err="1">
              <a:latin typeface="+mj-lt"/>
            </a:rPr>
            <a:t>opions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d´experts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Apprentissage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en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ligne</a:t>
          </a:r>
          <a:r>
            <a:rPr lang="en-US" sz="1400" dirty="0">
              <a:latin typeface="+mj-lt"/>
            </a:rPr>
            <a:t>/</a:t>
          </a:r>
          <a:r>
            <a:rPr lang="de-DE" sz="1400" dirty="0">
              <a:latin typeface="+mj-lt"/>
            </a:rPr>
            <a:t>Cours en ligne ouverts à tous (MOOC)</a:t>
          </a:r>
          <a:endParaRPr lang="en-GB" sz="1400" dirty="0">
            <a:latin typeface="+mj-lt"/>
          </a:endParaRPr>
        </a:p>
        <a:p>
          <a:pPr algn="ctr"/>
          <a:r>
            <a:rPr lang="en-US" sz="1400" dirty="0">
              <a:latin typeface="+mj-lt"/>
            </a:rPr>
            <a:t>Diffusion continue de bulletins </a:t>
          </a:r>
          <a:r>
            <a:rPr lang="en-US" sz="1400" dirty="0" err="1">
              <a:latin typeface="+mj-lt"/>
            </a:rPr>
            <a:t>électroniques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autour</a:t>
          </a:r>
          <a:r>
            <a:rPr lang="en-US" sz="1400" dirty="0">
              <a:latin typeface="+mj-lt"/>
            </a:rPr>
            <a:t> des </a:t>
          </a:r>
          <a:r>
            <a:rPr lang="en-US" sz="1400" dirty="0" err="1">
              <a:latin typeface="+mj-lt"/>
            </a:rPr>
            <a:t>évènements</a:t>
          </a:r>
          <a:r>
            <a:rPr lang="en-US" sz="1400" dirty="0">
              <a:latin typeface="+mj-lt"/>
            </a:rPr>
            <a:t> </a:t>
          </a:r>
          <a:r>
            <a:rPr lang="en-US" sz="1400" dirty="0" err="1">
              <a:latin typeface="+mj-lt"/>
            </a:rPr>
            <a:t>mondiaux</a:t>
          </a:r>
          <a:endParaRPr lang="en-US" sz="1400" dirty="0">
            <a:latin typeface="+mj-lt"/>
          </a:endParaRPr>
        </a:p>
      </dgm:t>
    </dgm:pt>
    <dgm:pt modelId="{C7ED81F3-5C76-074B-A344-9F8C0125E22E}" type="parTrans" cxnId="{06F39B79-55AA-4F4D-BAB3-85E48CDA3EAB}">
      <dgm:prSet/>
      <dgm:spPr/>
      <dgm:t>
        <a:bodyPr/>
        <a:lstStyle/>
        <a:p>
          <a:endParaRPr lang="en-US"/>
        </a:p>
      </dgm:t>
    </dgm:pt>
    <dgm:pt modelId="{1327F0FF-9A1E-CB4E-8A6C-DD134CE15B48}" type="sibTrans" cxnId="{06F39B79-55AA-4F4D-BAB3-85E48CDA3EAB}">
      <dgm:prSet/>
      <dgm:spPr/>
      <dgm:t>
        <a:bodyPr/>
        <a:lstStyle/>
        <a:p>
          <a:endParaRPr lang="en-US"/>
        </a:p>
      </dgm:t>
    </dgm:pt>
    <dgm:pt modelId="{3DF7F1FB-5B43-5A4F-BA5A-B5BED46A51FC}" type="pres">
      <dgm:prSet presAssocID="{265C0483-5287-CA42-AC56-81971AC954D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6E411C-14CF-0940-836C-1D126DABBAE8}" type="pres">
      <dgm:prSet presAssocID="{F9AD10A7-638E-7E41-8820-EB78010F7553}" presName="node" presStyleLbl="node1" presStyleIdx="0" presStyleCnt="3" custScaleX="251475" custScaleY="186752" custLinFactNeighborY="-10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1CCD4-EC9B-B24B-B2D7-E9896C422F6D}" type="pres">
      <dgm:prSet presAssocID="{EE33183A-F4F1-704D-8ADC-111D05A8B6F0}" presName="sibTrans" presStyleLbl="sibTrans2D1" presStyleIdx="0" presStyleCnt="2" custScaleX="145066" custScaleY="283312"/>
      <dgm:spPr/>
      <dgm:t>
        <a:bodyPr/>
        <a:lstStyle/>
        <a:p>
          <a:endParaRPr lang="en-US"/>
        </a:p>
      </dgm:t>
    </dgm:pt>
    <dgm:pt modelId="{017AB522-2A28-C34A-B9B0-CA524C4BFC0C}" type="pres">
      <dgm:prSet presAssocID="{EE33183A-F4F1-704D-8ADC-111D05A8B6F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8D77ED5-2A8B-A947-82FF-70CC8820A42C}" type="pres">
      <dgm:prSet presAssocID="{98795F83-6B2B-B54C-B099-FF7449D4257E}" presName="node" presStyleLbl="node1" presStyleIdx="1" presStyleCnt="3" custScaleX="257467" custScaleY="368715" custLinFactNeighborY="-13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FA4C7-0C6D-0A4B-BBCF-C378B0744F94}" type="pres">
      <dgm:prSet presAssocID="{008AC9F6-16C0-2C43-927D-FBA95F2E7B6E}" presName="sibTrans" presStyleLbl="sibTrans2D1" presStyleIdx="1" presStyleCnt="2" custScaleX="139399" custScaleY="355615"/>
      <dgm:spPr/>
      <dgm:t>
        <a:bodyPr/>
        <a:lstStyle/>
        <a:p>
          <a:endParaRPr lang="en-US"/>
        </a:p>
      </dgm:t>
    </dgm:pt>
    <dgm:pt modelId="{2FE31294-C526-7541-BB65-481EFEE3CE8C}" type="pres">
      <dgm:prSet presAssocID="{008AC9F6-16C0-2C43-927D-FBA95F2E7B6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F05BF34-B7A3-CD49-9A55-CBA69967062E}" type="pres">
      <dgm:prSet presAssocID="{C4E6F389-3E9A-8C49-AA0B-9F8EFAA22DA7}" presName="node" presStyleLbl="node1" presStyleIdx="2" presStyleCnt="3" custScaleX="251475" custScaleY="406429" custLinFactNeighborY="-8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F39B79-55AA-4F4D-BAB3-85E48CDA3EAB}" srcId="{265C0483-5287-CA42-AC56-81971AC954DA}" destId="{C4E6F389-3E9A-8C49-AA0B-9F8EFAA22DA7}" srcOrd="2" destOrd="0" parTransId="{C7ED81F3-5C76-074B-A344-9F8C0125E22E}" sibTransId="{1327F0FF-9A1E-CB4E-8A6C-DD134CE15B48}"/>
    <dgm:cxn modelId="{581F057D-6ABA-5E49-8F4C-7988C98F8418}" type="presOf" srcId="{008AC9F6-16C0-2C43-927D-FBA95F2E7B6E}" destId="{F6DFA4C7-0C6D-0A4B-BBCF-C378B0744F94}" srcOrd="0" destOrd="0" presId="urn:microsoft.com/office/officeart/2005/8/layout/process2"/>
    <dgm:cxn modelId="{781F4D64-770B-6A43-83E4-BF71BFC187D1}" type="presOf" srcId="{EE33183A-F4F1-704D-8ADC-111D05A8B6F0}" destId="{32B1CCD4-EC9B-B24B-B2D7-E9896C422F6D}" srcOrd="0" destOrd="0" presId="urn:microsoft.com/office/officeart/2005/8/layout/process2"/>
    <dgm:cxn modelId="{1A0936D1-D1AB-FD4B-9F99-B184D6B3D6DF}" type="presOf" srcId="{008AC9F6-16C0-2C43-927D-FBA95F2E7B6E}" destId="{2FE31294-C526-7541-BB65-481EFEE3CE8C}" srcOrd="1" destOrd="0" presId="urn:microsoft.com/office/officeart/2005/8/layout/process2"/>
    <dgm:cxn modelId="{B788B88E-4EEA-9740-A4CD-C7789E7373CE}" srcId="{265C0483-5287-CA42-AC56-81971AC954DA}" destId="{F9AD10A7-638E-7E41-8820-EB78010F7553}" srcOrd="0" destOrd="0" parTransId="{38BF5B77-E975-714F-965B-38CB01D45D78}" sibTransId="{EE33183A-F4F1-704D-8ADC-111D05A8B6F0}"/>
    <dgm:cxn modelId="{A0C4B63C-FA64-7F45-BF6A-9A7B8DCA23FE}" type="presOf" srcId="{F9AD10A7-638E-7E41-8820-EB78010F7553}" destId="{216E411C-14CF-0940-836C-1D126DABBAE8}" srcOrd="0" destOrd="0" presId="urn:microsoft.com/office/officeart/2005/8/layout/process2"/>
    <dgm:cxn modelId="{73169C63-4029-4C47-B886-D72EC13212AF}" type="presOf" srcId="{EE33183A-F4F1-704D-8ADC-111D05A8B6F0}" destId="{017AB522-2A28-C34A-B9B0-CA524C4BFC0C}" srcOrd="1" destOrd="0" presId="urn:microsoft.com/office/officeart/2005/8/layout/process2"/>
    <dgm:cxn modelId="{50BF0A39-67C2-F946-BA38-C8F531095E4D}" type="presOf" srcId="{C4E6F389-3E9A-8C49-AA0B-9F8EFAA22DA7}" destId="{5F05BF34-B7A3-CD49-9A55-CBA69967062E}" srcOrd="0" destOrd="0" presId="urn:microsoft.com/office/officeart/2005/8/layout/process2"/>
    <dgm:cxn modelId="{6DA4B533-353F-3847-8EA1-5D769A6D3D9B}" type="presOf" srcId="{265C0483-5287-CA42-AC56-81971AC954DA}" destId="{3DF7F1FB-5B43-5A4F-BA5A-B5BED46A51FC}" srcOrd="0" destOrd="0" presId="urn:microsoft.com/office/officeart/2005/8/layout/process2"/>
    <dgm:cxn modelId="{D3B21263-A330-9442-A8E9-C727DCE00128}" srcId="{265C0483-5287-CA42-AC56-81971AC954DA}" destId="{98795F83-6B2B-B54C-B099-FF7449D4257E}" srcOrd="1" destOrd="0" parTransId="{6F9B2D6A-F5A4-6847-B227-0E58814716F9}" sibTransId="{008AC9F6-16C0-2C43-927D-FBA95F2E7B6E}"/>
    <dgm:cxn modelId="{6BDB0191-ADF3-9D43-906F-D4440B3C8DA1}" type="presOf" srcId="{98795F83-6B2B-B54C-B099-FF7449D4257E}" destId="{38D77ED5-2A8B-A947-82FF-70CC8820A42C}" srcOrd="0" destOrd="0" presId="urn:microsoft.com/office/officeart/2005/8/layout/process2"/>
    <dgm:cxn modelId="{E148AFAA-B3F8-5648-8618-1B5E24CD6CD1}" type="presParOf" srcId="{3DF7F1FB-5B43-5A4F-BA5A-B5BED46A51FC}" destId="{216E411C-14CF-0940-836C-1D126DABBAE8}" srcOrd="0" destOrd="0" presId="urn:microsoft.com/office/officeart/2005/8/layout/process2"/>
    <dgm:cxn modelId="{80FCC392-76A2-104C-9835-FEF1F1C549DD}" type="presParOf" srcId="{3DF7F1FB-5B43-5A4F-BA5A-B5BED46A51FC}" destId="{32B1CCD4-EC9B-B24B-B2D7-E9896C422F6D}" srcOrd="1" destOrd="0" presId="urn:microsoft.com/office/officeart/2005/8/layout/process2"/>
    <dgm:cxn modelId="{F5D5C82B-4C0F-6F4D-A333-96FF6EC26D1A}" type="presParOf" srcId="{32B1CCD4-EC9B-B24B-B2D7-E9896C422F6D}" destId="{017AB522-2A28-C34A-B9B0-CA524C4BFC0C}" srcOrd="0" destOrd="0" presId="urn:microsoft.com/office/officeart/2005/8/layout/process2"/>
    <dgm:cxn modelId="{548C8A20-2DAA-E742-9065-935AC49A8F35}" type="presParOf" srcId="{3DF7F1FB-5B43-5A4F-BA5A-B5BED46A51FC}" destId="{38D77ED5-2A8B-A947-82FF-70CC8820A42C}" srcOrd="2" destOrd="0" presId="urn:microsoft.com/office/officeart/2005/8/layout/process2"/>
    <dgm:cxn modelId="{BDF1F043-C2CC-7744-B94B-C8D706B75A46}" type="presParOf" srcId="{3DF7F1FB-5B43-5A4F-BA5A-B5BED46A51FC}" destId="{F6DFA4C7-0C6D-0A4B-BBCF-C378B0744F94}" srcOrd="3" destOrd="0" presId="urn:microsoft.com/office/officeart/2005/8/layout/process2"/>
    <dgm:cxn modelId="{8630EA7B-BE0F-CF46-9AD4-18BFE17AD71E}" type="presParOf" srcId="{F6DFA4C7-0C6D-0A4B-BBCF-C378B0744F94}" destId="{2FE31294-C526-7541-BB65-481EFEE3CE8C}" srcOrd="0" destOrd="0" presId="urn:microsoft.com/office/officeart/2005/8/layout/process2"/>
    <dgm:cxn modelId="{1631B1E6-0C1A-864B-9447-30D26B249651}" type="presParOf" srcId="{3DF7F1FB-5B43-5A4F-BA5A-B5BED46A51FC}" destId="{5F05BF34-B7A3-CD49-9A55-CBA69967062E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E411C-14CF-0940-836C-1D126DABBAE8}">
      <dsp:nvSpPr>
        <dsp:cNvPr id="0" name=""/>
        <dsp:cNvSpPr/>
      </dsp:nvSpPr>
      <dsp:spPr>
        <a:xfrm>
          <a:off x="47391" y="0"/>
          <a:ext cx="3977873" cy="802818"/>
        </a:xfrm>
        <a:prstGeom prst="roundRect">
          <a:avLst>
            <a:gd name="adj" fmla="val 10000"/>
          </a:avLst>
        </a:prstGeom>
        <a:solidFill>
          <a:srgbClr val="660066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Appui de suivi pour au moins 10 pays pour la planification d'activités sur les PNA</a:t>
          </a:r>
          <a:endParaRPr lang="en-US" sz="1400" kern="1200" dirty="0"/>
        </a:p>
      </dsp:txBody>
      <dsp:txXfrm>
        <a:off x="70905" y="23514"/>
        <a:ext cx="3930845" cy="755790"/>
      </dsp:txXfrm>
    </dsp:sp>
    <dsp:sp modelId="{32B1CCD4-EC9B-B24B-B2D7-E9896C422F6D}">
      <dsp:nvSpPr>
        <dsp:cNvPr id="0" name=""/>
        <dsp:cNvSpPr/>
      </dsp:nvSpPr>
      <dsp:spPr>
        <a:xfrm rot="5400000">
          <a:off x="1921982" y="633884"/>
          <a:ext cx="228690" cy="548061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871909" y="793570"/>
        <a:ext cx="328837" cy="160083"/>
      </dsp:txXfrm>
    </dsp:sp>
    <dsp:sp modelId="{38D77ED5-2A8B-A947-82FF-70CC8820A42C}">
      <dsp:nvSpPr>
        <dsp:cNvPr id="0" name=""/>
        <dsp:cNvSpPr/>
      </dsp:nvSpPr>
      <dsp:spPr>
        <a:xfrm>
          <a:off x="0" y="1013013"/>
          <a:ext cx="4072656" cy="1585049"/>
        </a:xfrm>
        <a:prstGeom prst="roundRect">
          <a:avLst>
            <a:gd name="adj" fmla="val 10000"/>
          </a:avLst>
        </a:prstGeom>
        <a:solidFill>
          <a:srgbClr val="660066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n-lt"/>
            </a:rPr>
            <a:t>Au </a:t>
          </a:r>
          <a:r>
            <a:rPr lang="en-US" sz="1400" kern="1200" dirty="0" err="1">
              <a:latin typeface="+mn-lt"/>
            </a:rPr>
            <a:t>moins</a:t>
          </a:r>
          <a:r>
            <a:rPr lang="en-US" sz="1400" kern="1200" dirty="0">
              <a:latin typeface="+mn-lt"/>
            </a:rPr>
            <a:t> 2 ateliers de formation </a:t>
          </a:r>
          <a:r>
            <a:rPr lang="en-US" sz="1400" kern="1200" dirty="0" err="1">
              <a:latin typeface="+mn-lt"/>
            </a:rPr>
            <a:t>régionaux</a:t>
          </a:r>
          <a:r>
            <a:rPr lang="en-US" sz="1400" kern="1200" dirty="0">
              <a:latin typeface="+mn-lt"/>
            </a:rPr>
            <a:t/>
          </a:r>
          <a:br>
            <a:rPr lang="en-US" sz="1400" kern="1200" dirty="0">
              <a:latin typeface="+mn-lt"/>
            </a:rPr>
          </a:br>
          <a:r>
            <a:rPr lang="en-US" sz="1400" kern="1200" dirty="0">
              <a:latin typeface="+mn-lt"/>
            </a:rPr>
            <a:t> (</a:t>
          </a:r>
          <a:r>
            <a:rPr lang="en-US" sz="1400" kern="1200" dirty="0" err="1">
              <a:latin typeface="+mn-lt"/>
            </a:rPr>
            <a:t>Afrique</a:t>
          </a:r>
          <a:r>
            <a:rPr lang="en-US" sz="1400" kern="1200" dirty="0">
              <a:latin typeface="+mn-lt"/>
            </a:rPr>
            <a:t>, </a:t>
          </a:r>
          <a:r>
            <a:rPr lang="en-US" sz="1400" kern="1200" dirty="0" err="1">
              <a:latin typeface="+mn-lt"/>
            </a:rPr>
            <a:t>Asie-pacifique</a:t>
          </a:r>
          <a:r>
            <a:rPr lang="en-US" sz="1400" kern="1200" dirty="0">
              <a:latin typeface="+mn-lt"/>
            </a:rPr>
            <a:t>)</a:t>
          </a:r>
          <a:endParaRPr lang="en-GB" sz="1400" kern="1200" dirty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+mn-lt"/>
            </a:rPr>
            <a:t>Élaborer 3 outils sur des sujets ciblés (évaluation et priorisation des options d'adaptation, mobilisation du financement du climat, hiérarchisation sectorielle)</a:t>
          </a:r>
          <a:endParaRPr lang="en-US" sz="1400" kern="1200" dirty="0">
            <a:latin typeface="+mn-lt"/>
          </a:endParaRPr>
        </a:p>
      </dsp:txBody>
      <dsp:txXfrm>
        <a:off x="46425" y="1059438"/>
        <a:ext cx="3979806" cy="1492199"/>
      </dsp:txXfrm>
    </dsp:sp>
    <dsp:sp modelId="{F6DFA4C7-0C6D-0A4B-BBCF-C378B0744F94}">
      <dsp:nvSpPr>
        <dsp:cNvPr id="0" name=""/>
        <dsp:cNvSpPr/>
      </dsp:nvSpPr>
      <dsp:spPr>
        <a:xfrm rot="5400000">
          <a:off x="1922266" y="2363196"/>
          <a:ext cx="228123" cy="687930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829949" y="2593100"/>
        <a:ext cx="412758" cy="159686"/>
      </dsp:txXfrm>
    </dsp:sp>
    <dsp:sp modelId="{5F05BF34-B7A3-CD49-9A55-CBA69967062E}">
      <dsp:nvSpPr>
        <dsp:cNvPr id="0" name=""/>
        <dsp:cNvSpPr/>
      </dsp:nvSpPr>
      <dsp:spPr>
        <a:xfrm>
          <a:off x="47391" y="2816260"/>
          <a:ext cx="3977873" cy="1747176"/>
        </a:xfrm>
        <a:prstGeom prst="roundRect">
          <a:avLst>
            <a:gd name="adj" fmla="val 10000"/>
          </a:avLst>
        </a:prstGeom>
        <a:solidFill>
          <a:srgbClr val="660066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j-lt"/>
            </a:rPr>
            <a:t>Etude de </a:t>
          </a:r>
          <a:r>
            <a:rPr lang="en-US" sz="1400" kern="1200" dirty="0" err="1">
              <a:latin typeface="+mj-lt"/>
            </a:rPr>
            <a:t>cas</a:t>
          </a:r>
          <a:r>
            <a:rPr lang="en-US" sz="1400" kern="1200" dirty="0">
              <a:latin typeface="+mj-lt"/>
            </a:rPr>
            <a:t> par pays et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j-lt"/>
            </a:rPr>
            <a:t>Webinars et blogs  </a:t>
          </a:r>
          <a:r>
            <a:rPr lang="en-US" sz="1400" kern="1200" dirty="0" err="1">
              <a:latin typeface="+mj-lt"/>
            </a:rPr>
            <a:t>présentant</a:t>
          </a:r>
          <a:r>
            <a:rPr lang="en-US" sz="1400" kern="1200" dirty="0">
              <a:latin typeface="+mj-lt"/>
            </a:rPr>
            <a:t> des </a:t>
          </a:r>
          <a:r>
            <a:rPr lang="en-US" sz="1400" kern="1200" dirty="0" err="1">
              <a:latin typeface="+mj-lt"/>
            </a:rPr>
            <a:t>opions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d´experts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Apprentissage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en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ligne</a:t>
          </a:r>
          <a:r>
            <a:rPr lang="en-US" sz="1400" kern="1200" dirty="0">
              <a:latin typeface="+mj-lt"/>
            </a:rPr>
            <a:t>/</a:t>
          </a:r>
          <a:r>
            <a:rPr lang="de-DE" sz="1400" kern="1200" dirty="0">
              <a:latin typeface="+mj-lt"/>
            </a:rPr>
            <a:t>Cours en ligne ouverts à tous (MOOC)</a:t>
          </a:r>
          <a:endParaRPr lang="en-GB" sz="1400" kern="1200" dirty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j-lt"/>
            </a:rPr>
            <a:t>Diffusion continue de bulletins </a:t>
          </a:r>
          <a:r>
            <a:rPr lang="en-US" sz="1400" kern="1200" dirty="0" err="1">
              <a:latin typeface="+mj-lt"/>
            </a:rPr>
            <a:t>électroniques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autour</a:t>
          </a:r>
          <a:r>
            <a:rPr lang="en-US" sz="1400" kern="1200" dirty="0">
              <a:latin typeface="+mj-lt"/>
            </a:rPr>
            <a:t> des </a:t>
          </a:r>
          <a:r>
            <a:rPr lang="en-US" sz="1400" kern="1200" dirty="0" err="1">
              <a:latin typeface="+mj-lt"/>
            </a:rPr>
            <a:t>évènements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mondiaux</a:t>
          </a:r>
          <a:endParaRPr lang="en-US" sz="1400" kern="1200" dirty="0">
            <a:latin typeface="+mj-lt"/>
          </a:endParaRPr>
        </a:p>
      </dsp:txBody>
      <dsp:txXfrm>
        <a:off x="98564" y="2867433"/>
        <a:ext cx="3875527" cy="164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17AB-9A99-1F4E-8277-9AB20D4A3AA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8D422-E9E5-4A4C-AE40-50A22583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77D-1D6B-5D4A-A46B-226828A288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24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Le PNUD et la FAO se sont associés dans ce partenariat unique pour aider les pays à intégrer l'agriculture au processus PNA. Il existe très peu de partenariats (presque aucun) de cette nature, et nous devons également remercier BMUB pour le soutien généreux de ce partenariat.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Si de nouveaux pays souhaitent adhérer, ils peuvent l'indiquer à notre équipe de programme. </a:t>
            </a:r>
          </a:p>
          <a:p>
            <a:pPr marL="628650" lvl="1" indent="-1714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fr-FR" dirty="0"/>
              <a:t>Bien que nous n'ayons pas de ressources financières existantes pour couvrir plus de pays, ils peuvent solliciter le</a:t>
            </a:r>
            <a:r>
              <a:rPr lang="fr-FR" i="1" dirty="0"/>
              <a:t> </a:t>
            </a:r>
            <a:r>
              <a:rPr lang="fr-FR" i="1" dirty="0" err="1"/>
              <a:t>readiness</a:t>
            </a:r>
            <a:r>
              <a:rPr lang="fr-FR" i="1" dirty="0"/>
              <a:t> </a:t>
            </a:r>
            <a:r>
              <a:rPr lang="fr-FR" dirty="0"/>
              <a:t>du FVC s'ils souhaitent adhérer à ce programme. </a:t>
            </a:r>
          </a:p>
          <a:p>
            <a:pPr marL="628650" lvl="1" indent="-1714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fr-FR" dirty="0"/>
              <a:t>Le PAG-PNA/FAO les aideront à accéder aux ressources du FVC en utilisant l'expérience de ce projet. </a:t>
            </a:r>
          </a:p>
          <a:p>
            <a:pPr marL="628650" lvl="1" indent="-1714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fr-FR" dirty="0"/>
              <a:t>Ils peuvent s'adresser à la FAO en tant que partenaire de livraison ou au PNUD ou au deux.</a:t>
            </a:r>
          </a:p>
          <a:p>
            <a:pPr marL="171450" lvl="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Cela signifierait que les pays qui ne se sont pas joints pourraient peut-être exprimer leur intérêt à adhérer au programme via leurs NDA, et ils pourraient écrire aux bureaux de pays du PNUD et de la FAO en exprimant la même chose avec une copie à vous et moi au niveau mondial afin que nous peut suivre.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9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Appui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d´accéder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la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fenêtre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financement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readiness du FVC pour les PNA (37 pays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14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Afrique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Asie-pacifique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états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arabes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,, 13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 and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Asie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centrale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Amérique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latine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Caraibe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Albania, Armenia, Azerbaijan, </a:t>
            </a:r>
            <a:r>
              <a:rPr lang="en-US" sz="9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Bangladesh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Bénin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Bhoutan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Bosnie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Herzegovine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Burundi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Tchad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Congo (</a:t>
            </a:r>
            <a:r>
              <a:rPr lang="en-US" sz="9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République</a:t>
            </a:r>
            <a:r>
              <a:rPr lang="en-US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démocratique</a:t>
            </a:r>
            <a:r>
              <a:rPr lang="en-US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du)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Congo (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République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du), Côte d'Ivoire, Ecuador, Egypt, </a:t>
            </a:r>
            <a:r>
              <a:rPr lang="en-US" sz="9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Guinée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Guinée</a:t>
            </a:r>
            <a:r>
              <a:rPr lang="en-US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-Bissau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Indonesie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Kazakhstan, Kyrgyzstan,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Liban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Libéria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Madagascar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Moldovie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Monténegro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Mozambique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Niger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Papouasie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Nouvelle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Guinée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Sénégal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Serbie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Tajikistan, </a:t>
            </a:r>
            <a:r>
              <a:rPr lang="en-US" sz="9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Tanzanie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Thailande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L´ex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République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Yougoslave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Macédoine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Turkmenistan, Uruguay, Uzbekistan, Viet Nam;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C5DF5-C8D7-0842-9BCF-AE689E6F5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80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Plus d'échanges entre pairs en 2017 et en 2018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Opportunités d'échange et de soutien par les pairs favorisée</a:t>
            </a:r>
            <a:br>
              <a:rPr lang="fr-FR" dirty="0"/>
            </a:br>
            <a:r>
              <a:rPr lang="fr-FR" dirty="0"/>
              <a:t>     - Système intégré pair à pair développé en Asie et Pacifique et en Afrique. Il sera étendu</a:t>
            </a:r>
            <a:br>
              <a:rPr lang="fr-FR" dirty="0"/>
            </a:br>
            <a:r>
              <a:rPr lang="fr-FR" dirty="0"/>
              <a:t>     - Les apprentissages Sud-Sud  sont ciblés lors des ateliers régionaux de formation (prochain atelier: 17-19 octobre pour les pays africains non PMA)</a:t>
            </a:r>
            <a:br>
              <a:rPr lang="fr-FR" dirty="0"/>
            </a:br>
            <a:r>
              <a:rPr lang="fr-FR" dirty="0"/>
              <a:t>     - Soutien à la participation des pays aux événements axés sur l'adaptation aux CC, p. ex. NAP Expo, le réseau d´adaptation d´Asie-Pacifique, COP etc.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System intégré et étendu de soutien par les pairs</a:t>
            </a:r>
            <a:br>
              <a:rPr lang="fr-FR" dirty="0"/>
            </a:br>
            <a:r>
              <a:rPr lang="fr-FR" dirty="0" err="1"/>
              <a:t>MOOCs</a:t>
            </a:r>
            <a:r>
              <a:rPr lang="fr-FR" dirty="0"/>
              <a:t> / apprentissage en ligne</a:t>
            </a:r>
            <a:br>
              <a:rPr lang="fr-FR" dirty="0"/>
            </a:br>
            <a:r>
              <a:rPr lang="fr-FR" dirty="0"/>
              <a:t>Podcasts / blogs</a:t>
            </a:r>
            <a:br>
              <a:rPr lang="fr-FR" dirty="0"/>
            </a:br>
            <a:r>
              <a:rPr lang="fr-FR" dirty="0"/>
              <a:t>Webinaires: </a:t>
            </a:r>
            <a:r>
              <a:rPr lang="fr-FR" i="1" dirty="0"/>
              <a:t>sujets suggérés</a:t>
            </a:r>
            <a:r>
              <a:rPr lang="fr-FR" dirty="0"/>
              <a:t>: évaluation et hiérarchisation des options d'adaptation; Tirer parti du financement du climat; Priorité sectorielle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0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9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PAG-PNA </a:t>
            </a:r>
            <a:r>
              <a:rPr lang="en-U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Afrique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francophone: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Bénin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Burundi,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Tchad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Rep Dem du Congo, Congo, Côte d´Ivoire, Gabon,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Guinée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Madagascar, Niger,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Sénégal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Maroc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(?)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5DF5-C8D7-0842-9BCF-AE689E6F53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640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Objective du </a:t>
            </a:r>
            <a:r>
              <a:rPr lang="en-US" sz="1200" b="1" dirty="0" err="1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programme</a:t>
            </a:r>
            <a:r>
              <a:rPr lang="en-US" sz="1200" b="1" dirty="0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: </a:t>
            </a:r>
            <a:r>
              <a:rPr lang="en-US" sz="1200" dirty="0" err="1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Renforcer</a:t>
            </a:r>
            <a:r>
              <a:rPr lang="en-US" sz="1200" dirty="0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 les </a:t>
            </a:r>
            <a:r>
              <a:rPr lang="en-US" sz="1200" dirty="0" err="1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capacités</a:t>
            </a:r>
            <a:r>
              <a:rPr lang="en-US" sz="1200" dirty="0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institutionelles</a:t>
            </a:r>
            <a:r>
              <a:rPr lang="en-US" sz="1200" dirty="0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 et techniques pour un </a:t>
            </a:r>
            <a:r>
              <a:rPr lang="en-US" sz="1200" dirty="0" err="1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développement</a:t>
            </a:r>
            <a:r>
              <a:rPr lang="en-US" sz="1200" dirty="0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 des PNA </a:t>
            </a:r>
            <a:r>
              <a:rPr lang="en-US" sz="1200" dirty="0" err="1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itératif</a:t>
            </a:r>
            <a:r>
              <a:rPr lang="en-US" sz="1200" dirty="0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 et </a:t>
            </a:r>
            <a:r>
              <a:rPr lang="en-US" sz="1200" dirty="0" err="1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complet</a:t>
            </a:r>
            <a:r>
              <a:rPr lang="en-US" sz="1200" dirty="0">
                <a:solidFill>
                  <a:schemeClr val="accent5"/>
                </a:solidFill>
                <a:latin typeface="Tw Cen MT" panose="020B0602020104020603" pitchFamily="34" charset="0"/>
                <a:cs typeface="宋体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2"/>
                </a:solidFill>
                <a:latin typeface="Tw Cen MT" pitchFamily="34" charset="0"/>
              </a:rPr>
              <a:t>Réalisation</a:t>
            </a:r>
            <a:r>
              <a:rPr lang="en-GB" b="1" dirty="0">
                <a:solidFill>
                  <a:schemeClr val="tx2"/>
                </a:solidFill>
                <a:latin typeface="Tw Cen MT" pitchFamily="34" charset="0"/>
              </a:rPr>
              <a:t> 1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: Les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i</a:t>
            </a:r>
            <a:r>
              <a:rPr lang="en-GB" dirty="0" err="1">
                <a:latin typeface="Tw Cen MT" pitchFamily="34" charset="0"/>
              </a:rPr>
              <a:t>nformations</a:t>
            </a:r>
            <a:r>
              <a:rPr lang="en-GB" dirty="0">
                <a:latin typeface="Tw Cen MT" pitchFamily="34" charset="0"/>
              </a:rPr>
              <a:t> et des approaches </a:t>
            </a:r>
            <a:r>
              <a:rPr lang="en-GB" dirty="0" err="1">
                <a:latin typeface="Tw Cen MT" pitchFamily="34" charset="0"/>
              </a:rPr>
              <a:t>pertinentes</a:t>
            </a:r>
            <a:r>
              <a:rPr lang="en-GB" dirty="0">
                <a:latin typeface="Tw Cen MT" pitchFamily="34" charset="0"/>
              </a:rPr>
              <a:t> au </a:t>
            </a:r>
            <a:r>
              <a:rPr lang="en-GB" dirty="0" err="1">
                <a:latin typeface="Tw Cen MT" pitchFamily="34" charset="0"/>
              </a:rPr>
              <a:t>processus</a:t>
            </a:r>
            <a:r>
              <a:rPr lang="en-GB" dirty="0">
                <a:latin typeface="Tw Cen MT" pitchFamily="34" charset="0"/>
              </a:rPr>
              <a:t> PNA </a:t>
            </a:r>
            <a:r>
              <a:rPr lang="en-GB" dirty="0" err="1">
                <a:latin typeface="Tw Cen MT" pitchFamily="34" charset="0"/>
              </a:rPr>
              <a:t>dans</a:t>
            </a:r>
            <a:r>
              <a:rPr lang="en-GB" dirty="0">
                <a:latin typeface="Tw Cen MT" pitchFamily="34" charset="0"/>
              </a:rPr>
              <a:t> le pays </a:t>
            </a:r>
            <a:r>
              <a:rPr lang="en-GB" dirty="0" err="1">
                <a:latin typeface="Tw Cen MT" pitchFamily="34" charset="0"/>
              </a:rPr>
              <a:t>sont</a:t>
            </a:r>
            <a:r>
              <a:rPr lang="en-GB" dirty="0">
                <a:latin typeface="Tw Cen MT" pitchFamily="34" charset="0"/>
              </a:rPr>
              <a:t> </a:t>
            </a:r>
            <a:r>
              <a:rPr lang="en-GB" dirty="0" err="1">
                <a:latin typeface="Tw Cen MT" pitchFamily="34" charset="0"/>
              </a:rPr>
              <a:t>recensés</a:t>
            </a:r>
            <a:r>
              <a:rPr lang="en-GB" dirty="0">
                <a:latin typeface="Tw Cen MT" pitchFamily="34" charset="0"/>
              </a:rPr>
              <a:t> et les </a:t>
            </a:r>
            <a:r>
              <a:rPr lang="en-GB" dirty="0" err="1">
                <a:latin typeface="Tw Cen MT" pitchFamily="34" charset="0"/>
              </a:rPr>
              <a:t>lacunes</a:t>
            </a:r>
            <a:r>
              <a:rPr lang="en-GB" dirty="0">
                <a:latin typeface="Tw Cen MT" pitchFamily="34" charset="0"/>
              </a:rPr>
              <a:t> majeures à </a:t>
            </a:r>
            <a:r>
              <a:rPr lang="en-GB" dirty="0" err="1">
                <a:latin typeface="Tw Cen MT" pitchFamily="34" charset="0"/>
              </a:rPr>
              <a:t>l´integration</a:t>
            </a:r>
            <a:r>
              <a:rPr lang="en-GB" dirty="0">
                <a:latin typeface="Tw Cen MT" pitchFamily="34" charset="0"/>
              </a:rPr>
              <a:t> des CC à </a:t>
            </a:r>
            <a:r>
              <a:rPr lang="en-GB" dirty="0" err="1">
                <a:latin typeface="Tw Cen MT" pitchFamily="34" charset="0"/>
              </a:rPr>
              <a:t>moyen</a:t>
            </a:r>
            <a:r>
              <a:rPr lang="en-GB" dirty="0">
                <a:latin typeface="Tw Cen MT" pitchFamily="34" charset="0"/>
              </a:rPr>
              <a:t> et long-</a:t>
            </a:r>
            <a:r>
              <a:rPr lang="en-GB" dirty="0" err="1">
                <a:latin typeface="Tw Cen MT" pitchFamily="34" charset="0"/>
              </a:rPr>
              <a:t>terme</a:t>
            </a:r>
            <a:r>
              <a:rPr lang="en-GB" dirty="0">
                <a:latin typeface="Tw Cen MT" pitchFamily="34" charset="0"/>
              </a:rPr>
              <a:t> </a:t>
            </a:r>
            <a:r>
              <a:rPr lang="en-GB" dirty="0" err="1">
                <a:latin typeface="Tw Cen MT" pitchFamily="34" charset="0"/>
              </a:rPr>
              <a:t>dans</a:t>
            </a:r>
            <a:r>
              <a:rPr lang="en-GB" dirty="0">
                <a:latin typeface="Tw Cen MT" pitchFamily="34" charset="0"/>
              </a:rPr>
              <a:t> les </a:t>
            </a:r>
            <a:r>
              <a:rPr lang="en-GB" dirty="0" err="1">
                <a:latin typeface="Tw Cen MT" pitchFamily="34" charset="0"/>
              </a:rPr>
              <a:t>processus</a:t>
            </a:r>
            <a:r>
              <a:rPr lang="en-GB" dirty="0">
                <a:latin typeface="Tw Cen MT" pitchFamily="34" charset="0"/>
              </a:rPr>
              <a:t> de </a:t>
            </a:r>
            <a:r>
              <a:rPr lang="en-GB" dirty="0" err="1">
                <a:latin typeface="Tw Cen MT" pitchFamily="34" charset="0"/>
              </a:rPr>
              <a:t>plannification</a:t>
            </a:r>
            <a:r>
              <a:rPr lang="en-GB" dirty="0">
                <a:latin typeface="Tw Cen MT" pitchFamily="34" charset="0"/>
              </a:rPr>
              <a:t> </a:t>
            </a:r>
            <a:r>
              <a:rPr lang="en-GB" dirty="0" err="1">
                <a:latin typeface="Tw Cen MT" pitchFamily="34" charset="0"/>
              </a:rPr>
              <a:t>sont</a:t>
            </a:r>
            <a:r>
              <a:rPr lang="en-GB" dirty="0">
                <a:latin typeface="Tw Cen MT" pitchFamily="34" charset="0"/>
              </a:rPr>
              <a:t> identifies  </a:t>
            </a:r>
          </a:p>
          <a:p>
            <a:r>
              <a:rPr lang="en-GB" b="1" dirty="0" err="1">
                <a:solidFill>
                  <a:schemeClr val="tx2"/>
                </a:solidFill>
                <a:latin typeface="Tw Cen MT" pitchFamily="34" charset="0"/>
              </a:rPr>
              <a:t>Réalisation</a:t>
            </a:r>
            <a:r>
              <a:rPr lang="en-GB" b="1" dirty="0">
                <a:solidFill>
                  <a:schemeClr val="tx2"/>
                </a:solidFill>
                <a:latin typeface="Tw Cen MT" pitchFamily="34" charset="0"/>
              </a:rPr>
              <a:t> 2: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La </a:t>
            </a:r>
            <a:r>
              <a:rPr lang="en-GB" dirty="0">
                <a:solidFill>
                  <a:srgbClr val="FF0000"/>
                </a:solidFill>
                <a:latin typeface="Tw Cen MT" pitchFamily="34" charset="0"/>
              </a:rPr>
              <a:t>coordination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institutionnelle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et les cadres financiers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sont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renforcés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mis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place pour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appuyer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le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processus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PNA  </a:t>
            </a:r>
          </a:p>
          <a:p>
            <a:r>
              <a:rPr lang="en-GB" b="1" dirty="0" err="1">
                <a:solidFill>
                  <a:schemeClr val="tx2"/>
                </a:solidFill>
                <a:latin typeface="Tw Cen MT" pitchFamily="34" charset="0"/>
              </a:rPr>
              <a:t>Réalisation</a:t>
            </a:r>
            <a:r>
              <a:rPr lang="en-GB" b="1" dirty="0">
                <a:solidFill>
                  <a:schemeClr val="tx2"/>
                </a:solidFill>
                <a:latin typeface="Tw Cen MT" pitchFamily="34" charset="0"/>
              </a:rPr>
              <a:t> 3: </a:t>
            </a:r>
            <a:r>
              <a:rPr lang="en-GB" dirty="0">
                <a:latin typeface="Tw Cen MT" pitchFamily="34" charset="0"/>
              </a:rPr>
              <a:t>Une </a:t>
            </a:r>
            <a:r>
              <a:rPr lang="en-GB" dirty="0" err="1">
                <a:latin typeface="Tw Cen MT" pitchFamily="34" charset="0"/>
              </a:rPr>
              <a:t>feuille</a:t>
            </a:r>
            <a:r>
              <a:rPr lang="en-GB" dirty="0">
                <a:latin typeface="Tw Cen MT" pitchFamily="34" charset="0"/>
              </a:rPr>
              <a:t> de route pour le </a:t>
            </a:r>
            <a:r>
              <a:rPr lang="en-GB" dirty="0" err="1">
                <a:latin typeface="Tw Cen MT" pitchFamily="34" charset="0"/>
              </a:rPr>
              <a:t>processus</a:t>
            </a:r>
            <a:r>
              <a:rPr lang="en-GB" dirty="0">
                <a:latin typeface="Tw Cen MT" pitchFamily="34" charset="0"/>
              </a:rPr>
              <a:t> PNA </a:t>
            </a:r>
            <a:r>
              <a:rPr lang="en-GB" dirty="0" err="1">
                <a:latin typeface="Tw Cen MT" pitchFamily="34" charset="0"/>
              </a:rPr>
              <a:t>est</a:t>
            </a:r>
            <a:r>
              <a:rPr lang="en-GB" dirty="0">
                <a:latin typeface="Tw Cen MT" pitchFamily="34" charset="0"/>
              </a:rPr>
              <a:t> </a:t>
            </a:r>
            <a:r>
              <a:rPr lang="en-GB" dirty="0" err="1">
                <a:latin typeface="Tw Cen MT" pitchFamily="34" charset="0"/>
              </a:rPr>
              <a:t>élaborée</a:t>
            </a:r>
            <a:r>
              <a:rPr lang="en-GB" dirty="0">
                <a:latin typeface="Tw Cen MT" pitchFamily="34" charset="0"/>
              </a:rPr>
              <a:t>. Elle </a:t>
            </a:r>
            <a:r>
              <a:rPr lang="en-GB" dirty="0" err="1">
                <a:latin typeface="Tw Cen MT" pitchFamily="34" charset="0"/>
              </a:rPr>
              <a:t>comprend</a:t>
            </a:r>
            <a:r>
              <a:rPr lang="en-GB" dirty="0">
                <a:latin typeface="Tw Cen MT" pitchFamily="34" charset="0"/>
              </a:rPr>
              <a:t> des </a:t>
            </a:r>
            <a:r>
              <a:rPr lang="en-GB" dirty="0" err="1">
                <a:latin typeface="Tw Cen MT" pitchFamily="34" charset="0"/>
              </a:rPr>
              <a:t>éléments</a:t>
            </a:r>
            <a:r>
              <a:rPr lang="en-GB" dirty="0">
                <a:latin typeface="Tw Cen MT" pitchFamily="34" charset="0"/>
              </a:rPr>
              <a:t> de </a:t>
            </a:r>
            <a:r>
              <a:rPr lang="en-GB" dirty="0" err="1">
                <a:latin typeface="Tw Cen MT" pitchFamily="34" charset="0"/>
              </a:rPr>
              <a:t>suivi</a:t>
            </a:r>
            <a:r>
              <a:rPr lang="en-GB" dirty="0">
                <a:latin typeface="Tw Cen MT" pitchFamily="34" charset="0"/>
              </a:rPr>
              <a:t> de la </a:t>
            </a:r>
            <a:r>
              <a:rPr lang="en-GB" dirty="0" err="1">
                <a:latin typeface="Tw Cen MT" pitchFamily="34" charset="0"/>
              </a:rPr>
              <a:t>mise</a:t>
            </a:r>
            <a:r>
              <a:rPr lang="en-GB" dirty="0">
                <a:latin typeface="Tw Cen MT" pitchFamily="34" charset="0"/>
              </a:rPr>
              <a:t> </a:t>
            </a:r>
            <a:r>
              <a:rPr lang="en-GB" dirty="0" err="1">
                <a:latin typeface="Tw Cen MT" pitchFamily="34" charset="0"/>
              </a:rPr>
              <a:t>en</a:t>
            </a:r>
            <a:r>
              <a:rPr lang="en-GB" dirty="0">
                <a:latin typeface="Tw Cen MT" pitchFamily="34" charset="0"/>
              </a:rPr>
              <a:t> oeuvre.</a:t>
            </a:r>
            <a:br>
              <a:rPr lang="en-GB" dirty="0">
                <a:latin typeface="Tw Cen MT" pitchFamily="34" charset="0"/>
              </a:rPr>
            </a:br>
            <a:endParaRPr lang="en-GB" dirty="0">
              <a:latin typeface="Tw Cen MT" pitchFamily="34" charset="0"/>
            </a:endParaRPr>
          </a:p>
          <a:p>
            <a:endParaRPr lang="en-GB" dirty="0">
              <a:latin typeface="Tw Cen MT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2"/>
                </a:solidFill>
                <a:latin typeface="Tw Cen MT" pitchFamily="34" charset="0"/>
              </a:rPr>
              <a:t>Réalisation</a:t>
            </a:r>
            <a:r>
              <a:rPr lang="en-GB" b="1" dirty="0">
                <a:solidFill>
                  <a:schemeClr val="tx2"/>
                </a:solidFill>
                <a:latin typeface="Tw Cen MT" pitchFamily="34" charset="0"/>
              </a:rPr>
              <a:t> 2.1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: Les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outils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, les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méthodes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et les directives pour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appuyer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le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processus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PNA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sont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développés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et/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ou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adaptés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aux 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besoins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des PMA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parteneriat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avec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d´autres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agences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et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d´autres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organismes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.</a:t>
            </a:r>
          </a:p>
          <a:p>
            <a:r>
              <a:rPr lang="en-GB" b="1" dirty="0" err="1">
                <a:solidFill>
                  <a:schemeClr val="tx2"/>
                </a:solidFill>
                <a:latin typeface="Tw Cen MT" pitchFamily="34" charset="0"/>
              </a:rPr>
              <a:t>Réalisation</a:t>
            </a:r>
            <a:r>
              <a:rPr lang="en-GB" b="1" dirty="0">
                <a:solidFill>
                  <a:schemeClr val="tx2"/>
                </a:solidFill>
                <a:latin typeface="Tw Cen MT" pitchFamily="34" charset="0"/>
              </a:rPr>
              <a:t> 2.2: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Les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techniciens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nationaux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sont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formés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à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l´usage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d’outils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et de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méthodes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pour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appuyer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le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processus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PNA, y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compris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pour la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budgétisation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à le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moyen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et long-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terme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.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Cette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formation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s´effectuant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à travers des ateliers sous-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régionaux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ou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des ateliers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thématiques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r>
              <a:rPr lang="en-GB" b="1" dirty="0" err="1">
                <a:solidFill>
                  <a:schemeClr val="tx2"/>
                </a:solidFill>
                <a:latin typeface="Tw Cen MT" pitchFamily="34" charset="0"/>
              </a:rPr>
              <a:t>Réalisation</a:t>
            </a:r>
            <a:r>
              <a:rPr lang="en-GB" b="1" dirty="0">
                <a:solidFill>
                  <a:schemeClr val="tx2"/>
                </a:solidFill>
                <a:latin typeface="Tw Cen MT" pitchFamily="34" charset="0"/>
              </a:rPr>
              <a:t> 2.3: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 Du materiel de formation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ligne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est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développé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. Il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porte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sur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l´utilisation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des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outils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, des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méthodes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et des directives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utiles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aux pays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alors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qu´ils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démarrent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leur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w Cen MT" pitchFamily="34" charset="0"/>
              </a:rPr>
              <a:t>processus</a:t>
            </a:r>
            <a:r>
              <a:rPr lang="en-GB" dirty="0">
                <a:solidFill>
                  <a:schemeClr val="tx2"/>
                </a:solidFill>
                <a:latin typeface="Tw Cen MT" pitchFamily="34" charset="0"/>
              </a:rPr>
              <a:t> PNA.  </a:t>
            </a:r>
            <a:r>
              <a:rPr lang="en-GB" dirty="0">
                <a:latin typeface="Tw Cen MT" pitchFamily="34" charset="0"/>
              </a:rPr>
              <a:t/>
            </a:r>
            <a:br>
              <a:rPr lang="en-GB" dirty="0">
                <a:latin typeface="Tw Cen MT" pitchFamily="34" charset="0"/>
              </a:rPr>
            </a:br>
            <a:endParaRPr lang="en-GB" dirty="0">
              <a:latin typeface="Tw Cen MT" pitchFamily="34" charset="0"/>
            </a:endParaRPr>
          </a:p>
          <a:p>
            <a:endParaRPr lang="en-GB" dirty="0">
              <a:latin typeface="Tw Cen M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Réalisation 3.1: Systèmes établis / développés pour l'information et les connaissances sur l'avancement des processus PNA pour intégrer l'adaptation dans la planification du développement à moyen et à long terme</a:t>
            </a:r>
            <a:br>
              <a:rPr lang="fr-FR" dirty="0"/>
            </a:br>
            <a:r>
              <a:rPr lang="fr-FR" dirty="0"/>
              <a:t>Réalisation 3.2 transfert Sud-Sud et Nord-Sud des expériences et enseignements tirés d´ordre techniques ou relatives au processus pertinents pour les plans nationaux, sectoriels et locaux à moyen et long-terme et pour le processus de planification et de budgétisation. Ces informations sont recensées , synthétisées et mise à disposition de tous les PMA. </a:t>
            </a:r>
            <a:endParaRPr lang="en-GB" b="1" dirty="0">
              <a:solidFill>
                <a:schemeClr val="tx2"/>
              </a:solidFill>
              <a:latin typeface="Tw Cen MT" pitchFamily="34" charset="0"/>
            </a:endParaRPr>
          </a:p>
          <a:p>
            <a:endParaRPr lang="en-GB" b="1" dirty="0">
              <a:solidFill>
                <a:schemeClr val="tx2"/>
              </a:solidFill>
              <a:latin typeface="Tw Cen MT" pitchFamily="34" charset="0"/>
            </a:endParaRPr>
          </a:p>
          <a:p>
            <a:endParaRPr lang="en-GB" b="1" dirty="0">
              <a:solidFill>
                <a:schemeClr val="tx2"/>
              </a:solidFill>
              <a:latin typeface="Tw Cen MT" pitchFamily="34" charset="0"/>
            </a:endParaRP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6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D422-E9E5-4A4C-AE40-50A22583C8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mailto:Rohini.kohli@undp.org" TargetMode="External"/><Relationship Id="rId5" Type="http://schemas.openxmlformats.org/officeDocument/2006/relationships/hyperlink" Target="mailto:Gelila.teng@undp.org" TargetMode="External"/><Relationship Id="rId6" Type="http://schemas.openxmlformats.org/officeDocument/2006/relationships/hyperlink" Target="mailto:Julie.teng@undp.org" TargetMode="External"/><Relationship Id="rId7" Type="http://schemas.openxmlformats.org/officeDocument/2006/relationships/hyperlink" Target="mailto:Umberto.labate@undp.org" TargetMode="External"/><Relationship Id="rId8" Type="http://schemas.openxmlformats.org/officeDocument/2006/relationships/hyperlink" Target="mailto:Sadya.teng@undp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8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02" y="1061590"/>
            <a:ext cx="8382000" cy="462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03" y="5254402"/>
            <a:ext cx="7621998" cy="46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858" y="288301"/>
            <a:ext cx="2684288" cy="773289"/>
          </a:xfrm>
          <a:prstGeom prst="rect">
            <a:avLst/>
          </a:prstGeom>
          <a:effectLst>
            <a:outerShdw blurRad="76200" dist="50800" dir="2700000" algn="tl" rotWithShape="0">
              <a:schemeClr val="bg2">
                <a:lumMod val="50000"/>
                <a:alpha val="61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762" y="0"/>
            <a:ext cx="744295" cy="1452530"/>
          </a:xfrm>
          <a:prstGeom prst="rect">
            <a:avLst/>
          </a:prstGeom>
        </p:spPr>
      </p:pic>
      <p:pic>
        <p:nvPicPr>
          <p:cNvPr id="14" name="Picture 2" descr="D:\Logo\NewLogo2017\PNG\UNEnvironment_Logo_English_Short_whit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57" y="183968"/>
            <a:ext cx="1478206" cy="8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8" y="43526"/>
            <a:ext cx="860110" cy="10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38583" y="1523834"/>
            <a:ext cx="4562918" cy="4122667"/>
          </a:xfrm>
          <a:prstGeom prst="rect">
            <a:avLst/>
          </a:prstGeom>
        </p:spPr>
        <p:txBody>
          <a:bodyPr wrap="square" lIns="365760">
            <a:spAutoFit/>
          </a:bodyPr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Lien avec le</a:t>
            </a:r>
            <a:r>
              <a:rPr lang="en-GB" i="1" dirty="0">
                <a:solidFill>
                  <a:srgbClr val="FF0000"/>
                </a:solidFill>
              </a:rPr>
              <a:t> NAP Central de la CCNUCC</a:t>
            </a:r>
            <a:r>
              <a:rPr lang="en-GB" dirty="0"/>
              <a:t>, les </a:t>
            </a:r>
            <a:r>
              <a:rPr lang="en-GB" dirty="0" err="1"/>
              <a:t>réseaux</a:t>
            </a:r>
            <a:r>
              <a:rPr lang="en-GB" dirty="0"/>
              <a:t> </a:t>
            </a:r>
            <a:r>
              <a:rPr lang="en-GB" dirty="0" err="1"/>
              <a:t>régionaux</a:t>
            </a:r>
            <a:r>
              <a:rPr lang="en-GB" dirty="0"/>
              <a:t> et </a:t>
            </a:r>
            <a:r>
              <a:rPr lang="en-GB" dirty="0" err="1"/>
              <a:t>internationaux</a:t>
            </a:r>
            <a:r>
              <a:rPr lang="en-GB" dirty="0"/>
              <a:t>, le </a:t>
            </a:r>
            <a:r>
              <a:rPr lang="en-GB" dirty="0" err="1"/>
              <a:t>portail</a:t>
            </a:r>
            <a:r>
              <a:rPr lang="en-GB" dirty="0"/>
              <a:t> des </a:t>
            </a:r>
            <a:r>
              <a:rPr lang="en-GB" dirty="0" err="1"/>
              <a:t>partenaires</a:t>
            </a:r>
            <a:r>
              <a:rPr lang="en-GB" dirty="0"/>
              <a:t> du programme, etc.</a:t>
            </a: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dirty="0">
              <a:latin typeface="Tw Cen MT" pitchFamily="34" charset="0"/>
            </a:endParaRPr>
          </a:p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Les </a:t>
            </a:r>
            <a:r>
              <a:rPr lang="en-GB" i="1" dirty="0" err="1">
                <a:solidFill>
                  <a:srgbClr val="FF0000"/>
                </a:solidFill>
              </a:rPr>
              <a:t>agences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soeurs</a:t>
            </a:r>
            <a:r>
              <a:rPr lang="en-GB" i="1" dirty="0">
                <a:solidFill>
                  <a:srgbClr val="FF0000"/>
                </a:solidFill>
              </a:rPr>
              <a:t> de </a:t>
            </a:r>
            <a:r>
              <a:rPr lang="en-GB" i="1" dirty="0" err="1">
                <a:solidFill>
                  <a:srgbClr val="FF0000"/>
                </a:solidFill>
              </a:rPr>
              <a:t>l’ONU</a:t>
            </a:r>
            <a:r>
              <a:rPr lang="en-GB" i="1" dirty="0">
                <a:solidFill>
                  <a:srgbClr val="FF0000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collaborent</a:t>
            </a:r>
            <a:r>
              <a:rPr lang="en-GB" dirty="0"/>
              <a:t> aux formations </a:t>
            </a:r>
            <a:r>
              <a:rPr lang="en-GB" dirty="0" err="1"/>
              <a:t>regionales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Le PNUD et la FAO à travers le programme </a:t>
            </a:r>
            <a:r>
              <a:rPr lang="en-GB" i="1" dirty="0" err="1"/>
              <a:t>Intégration</a:t>
            </a:r>
            <a:r>
              <a:rPr lang="en-GB" i="1" dirty="0"/>
              <a:t> de </a:t>
            </a:r>
            <a:r>
              <a:rPr lang="en-GB" i="1" dirty="0" err="1"/>
              <a:t>l´agriculture</a:t>
            </a:r>
            <a:r>
              <a:rPr lang="en-GB" i="1" dirty="0"/>
              <a:t> </a:t>
            </a:r>
            <a:r>
              <a:rPr lang="en-GB" i="1" dirty="0" err="1"/>
              <a:t>dans</a:t>
            </a:r>
            <a:r>
              <a:rPr lang="en-GB" i="1" dirty="0"/>
              <a:t> les PNA</a:t>
            </a:r>
            <a:r>
              <a:rPr lang="en-GB" dirty="0"/>
              <a:t> </a:t>
            </a:r>
            <a:r>
              <a:rPr lang="en-GB" dirty="0" err="1"/>
              <a:t>collaborent</a:t>
            </a:r>
            <a:r>
              <a:rPr lang="en-GB" dirty="0"/>
              <a:t> au </a:t>
            </a:r>
            <a:r>
              <a:rPr lang="en-GB" dirty="0" err="1"/>
              <a:t>niveau</a:t>
            </a:r>
            <a:r>
              <a:rPr lang="en-GB" dirty="0"/>
              <a:t> pays et au </a:t>
            </a:r>
            <a:r>
              <a:rPr lang="en-GB" dirty="0" err="1"/>
              <a:t>niveau</a:t>
            </a:r>
            <a:r>
              <a:rPr lang="en-GB" dirty="0"/>
              <a:t> </a:t>
            </a:r>
            <a:r>
              <a:rPr lang="en-GB" dirty="0" err="1"/>
              <a:t>mondial</a:t>
            </a:r>
            <a:r>
              <a:rPr lang="en-GB" dirty="0"/>
              <a:t> avec le PAG-PNA.  Le GWP </a:t>
            </a:r>
            <a:r>
              <a:rPr lang="en-GB" dirty="0" err="1"/>
              <a:t>collabore</a:t>
            </a:r>
            <a:r>
              <a:rPr lang="en-GB" dirty="0"/>
              <a:t> </a:t>
            </a:r>
            <a:r>
              <a:rPr lang="en-GB" dirty="0" err="1"/>
              <a:t>lors</a:t>
            </a:r>
            <a:r>
              <a:rPr lang="en-GB" dirty="0"/>
              <a:t> des missions </a:t>
            </a:r>
            <a:r>
              <a:rPr lang="en-GB" dirty="0" err="1"/>
              <a:t>dans</a:t>
            </a:r>
            <a:r>
              <a:rPr lang="en-GB" dirty="0"/>
              <a:t> les pays.  </a:t>
            </a:r>
          </a:p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/>
              <a:t>Aider les pays à détailler les activités du PNA et à se connecter aux sources de financement de l'adaptation, y compris le </a:t>
            </a:r>
            <a:r>
              <a:rPr lang="fr-FR" dirty="0">
                <a:solidFill>
                  <a:srgbClr val="FF0000"/>
                </a:solidFill>
              </a:rPr>
              <a:t>FEM et le FVC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Picture 11" descr="red_sorghu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3844" r="4562" b="3481"/>
          <a:stretch/>
        </p:blipFill>
        <p:spPr>
          <a:xfrm>
            <a:off x="226124" y="1940693"/>
            <a:ext cx="3261289" cy="23047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71346"/>
            <a:ext cx="8991604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 err="1"/>
              <a:t>Partenariats</a:t>
            </a:r>
            <a:r>
              <a:rPr lang="en-US" sz="2800" dirty="0"/>
              <a:t> et </a:t>
            </a:r>
            <a:r>
              <a:rPr lang="en-US" sz="2800" dirty="0" err="1"/>
              <a:t>durabilité</a:t>
            </a:r>
            <a:endParaRPr lang="en-US" sz="2800" dirty="0"/>
          </a:p>
        </p:txBody>
      </p:sp>
      <p:sp>
        <p:nvSpPr>
          <p:cNvPr id="17" name="Round Same Side Corner Rectangle 16"/>
          <p:cNvSpPr/>
          <p:nvPr/>
        </p:nvSpPr>
        <p:spPr>
          <a:xfrm rot="5400000">
            <a:off x="5821793" y="-1075814"/>
            <a:ext cx="411989" cy="4542397"/>
          </a:xfrm>
          <a:prstGeom prst="round2SameRect">
            <a:avLst>
              <a:gd name="adj1" fmla="val 42474"/>
              <a:gd name="adj2" fmla="val 25806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48245" y="967592"/>
            <a:ext cx="4250742" cy="415498"/>
          </a:xfrm>
          <a:prstGeom prst="rect">
            <a:avLst/>
          </a:prstGeom>
        </p:spPr>
        <p:txBody>
          <a:bodyPr wrap="square" tIns="0" anchor="ctr" anchorCtr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20000"/>
                    <a:lumOff val="80000"/>
                    <a:alpha val="68000"/>
                  </a:schemeClr>
                </a:solidFill>
              </a:rPr>
              <a:t>Partenaires</a:t>
            </a:r>
            <a:endParaRPr lang="en-US" sz="2400" b="1" dirty="0">
              <a:solidFill>
                <a:schemeClr val="accent2">
                  <a:lumMod val="20000"/>
                  <a:lumOff val="80000"/>
                  <a:alpha val="68000"/>
                </a:schemeClr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487413" y="947207"/>
            <a:ext cx="456269" cy="456269"/>
          </a:xfrm>
          <a:prstGeom prst="ellipse">
            <a:avLst/>
          </a:prstGeom>
          <a:solidFill>
            <a:srgbClr val="8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22" name="Picture 21" descr="UNDP_Logo-BluewTagline-ENG_001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9116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171" b="11548"/>
          <a:stretch/>
        </p:blipFill>
        <p:spPr>
          <a:xfrm>
            <a:off x="66502" y="1213658"/>
            <a:ext cx="9010400" cy="38604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14326"/>
            <a:ext cx="8382000" cy="500137"/>
          </a:xfrm>
          <a:prstGeom prst="rect">
            <a:avLst/>
          </a:prstGeom>
          <a:gradFill flip="none" rotWithShape="1">
            <a:gsLst>
              <a:gs pos="0">
                <a:srgbClr val="094C89"/>
              </a:gs>
              <a:gs pos="100000">
                <a:srgbClr val="000000"/>
              </a:gs>
            </a:gsLst>
            <a:lin ang="0" scaled="1"/>
            <a:tileRect/>
          </a:gradFill>
        </p:spPr>
        <p:txBody>
          <a:bodyPr wrap="square" lIns="228600" tIns="76200" bIns="114300" rtlCol="0" anchor="ctr" anchorCtr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Appui</a:t>
            </a:r>
            <a:r>
              <a:rPr lang="en-US" sz="2000" dirty="0">
                <a:solidFill>
                  <a:srgbClr val="FFFFFF"/>
                </a:solidFill>
              </a:rPr>
              <a:t> aux pays </a:t>
            </a:r>
            <a:r>
              <a:rPr lang="en-US" sz="2000" dirty="0" err="1">
                <a:solidFill>
                  <a:srgbClr val="FFFFFF"/>
                </a:solidFill>
              </a:rPr>
              <a:t>dans</a:t>
            </a:r>
            <a:r>
              <a:rPr lang="en-US" sz="2000" dirty="0">
                <a:solidFill>
                  <a:srgbClr val="FFFFFF"/>
                </a:solidFill>
              </a:rPr>
              <a:t> le cadre du </a:t>
            </a:r>
            <a:r>
              <a:rPr lang="en-US" sz="2000" dirty="0" err="1">
                <a:solidFill>
                  <a:srgbClr val="FFFFFF"/>
                </a:solidFill>
              </a:rPr>
              <a:t>processus</a:t>
            </a:r>
            <a:r>
              <a:rPr lang="en-US" sz="2000" dirty="0">
                <a:solidFill>
                  <a:srgbClr val="FFFFFF"/>
                </a:solidFill>
              </a:rPr>
              <a:t> PNA – </a:t>
            </a:r>
            <a:r>
              <a:rPr lang="en-US" sz="2000" dirty="0" err="1">
                <a:solidFill>
                  <a:srgbClr val="FFFFFF"/>
                </a:solidFill>
              </a:rPr>
              <a:t>accès</a:t>
            </a:r>
            <a:r>
              <a:rPr lang="en-US" sz="2000" dirty="0">
                <a:solidFill>
                  <a:srgbClr val="FFFFFF"/>
                </a:solidFill>
              </a:rPr>
              <a:t> au FVC </a:t>
            </a:r>
          </a:p>
        </p:txBody>
      </p:sp>
      <p:pic>
        <p:nvPicPr>
          <p:cNvPr id="27" name="Picture 26" descr="UNDP_Logo-Blue w TaglineWhite-EN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190500"/>
            <a:ext cx="564737" cy="1102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53989" y="942833"/>
            <a:ext cx="574356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 err="1">
                <a:solidFill>
                  <a:srgbClr val="FFFFFF"/>
                </a:solidFill>
              </a:rPr>
              <a:t>Requêtes</a:t>
            </a:r>
            <a:r>
              <a:rPr lang="en-US" sz="1333" b="1" dirty="0">
                <a:solidFill>
                  <a:srgbClr val="FFFFFF"/>
                </a:solidFill>
              </a:rPr>
              <a:t> pour </a:t>
            </a:r>
            <a:r>
              <a:rPr lang="en-US" sz="1333" b="1" dirty="0" err="1">
                <a:solidFill>
                  <a:srgbClr val="FFFFFF"/>
                </a:solidFill>
              </a:rPr>
              <a:t>accéder</a:t>
            </a:r>
            <a:r>
              <a:rPr lang="en-US" sz="1333" b="1" dirty="0">
                <a:solidFill>
                  <a:srgbClr val="FFFFFF"/>
                </a:solidFill>
              </a:rPr>
              <a:t> au </a:t>
            </a:r>
            <a:r>
              <a:rPr lang="en-US" sz="1333" b="1" dirty="0" err="1">
                <a:solidFill>
                  <a:srgbClr val="FFFFFF"/>
                </a:solidFill>
              </a:rPr>
              <a:t>financement</a:t>
            </a:r>
            <a:r>
              <a:rPr lang="en-US" sz="1333" b="1" dirty="0">
                <a:solidFill>
                  <a:srgbClr val="FFFFFF"/>
                </a:solidFill>
              </a:rPr>
              <a:t> PNA du </a:t>
            </a:r>
            <a:r>
              <a:rPr lang="en-US" sz="1333" b="1" dirty="0" err="1">
                <a:solidFill>
                  <a:srgbClr val="FFFFFF"/>
                </a:solidFill>
              </a:rPr>
              <a:t>programme</a:t>
            </a:r>
            <a:r>
              <a:rPr lang="en-US" sz="1333" b="1" dirty="0">
                <a:solidFill>
                  <a:srgbClr val="FFFFFF"/>
                </a:solidFill>
              </a:rPr>
              <a:t> </a:t>
            </a:r>
            <a:r>
              <a:rPr lang="en-US" sz="1333" b="1" i="1" dirty="0">
                <a:solidFill>
                  <a:srgbClr val="FFFFFF"/>
                </a:solidFill>
              </a:rPr>
              <a:t>readiness</a:t>
            </a:r>
            <a:r>
              <a:rPr lang="en-US" sz="1333" b="1" dirty="0">
                <a:solidFill>
                  <a:srgbClr val="FFFFFF"/>
                </a:solidFill>
              </a:rPr>
              <a:t> du FVC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2199" y="2831608"/>
            <a:ext cx="31780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37 pays</a:t>
            </a:r>
          </a:p>
          <a:p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14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Afrique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6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Asie-Pacifique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états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arabes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13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Europe and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Asie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centrale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Amérique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latine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et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dans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la&lt;</a:t>
            </a:r>
          </a:p>
          <a:p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Caraibe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14 PMA 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8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2016187916_95b4d63a30_k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"/>
          <a:stretch/>
        </p:blipFill>
        <p:spPr>
          <a:xfrm>
            <a:off x="-6" y="-32019"/>
            <a:ext cx="9143996" cy="5727531"/>
          </a:xfrm>
          <a:prstGeom prst="rect">
            <a:avLst/>
          </a:prstGeom>
        </p:spPr>
      </p:pic>
      <p:pic>
        <p:nvPicPr>
          <p:cNvPr id="5" name="Picture 4" descr="22016187916_95b4d63a30_k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" y="-1"/>
            <a:ext cx="9143999" cy="57150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66006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" y="171346"/>
            <a:ext cx="7488821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fr-FR" sz="2800" i="1" dirty="0"/>
              <a:t>Activités prévues </a:t>
            </a: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</a:rPr>
              <a:t>deuxième moitié de 2017-2018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3192636"/>
              </p:ext>
            </p:extLst>
          </p:nvPr>
        </p:nvGraphicFramePr>
        <p:xfrm>
          <a:off x="75395" y="1090199"/>
          <a:ext cx="4072656" cy="457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4" name="Picture 13" descr="UNDP_Logo-BluewTagline-ENG_001.png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3688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4" y="45511"/>
            <a:ext cx="799353" cy="1559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164" y="1905001"/>
            <a:ext cx="3933002" cy="3554819"/>
          </a:xfrm>
          <a:prstGeom prst="rect">
            <a:avLst/>
          </a:prstGeom>
          <a:noFill/>
        </p:spPr>
        <p:txBody>
          <a:bodyPr wrap="square" lIns="76200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Contact: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Rohini Kohli </a:t>
            </a:r>
          </a:p>
          <a:p>
            <a:r>
              <a:rPr lang="en-US" sz="1500" dirty="0" err="1">
                <a:solidFill>
                  <a:schemeClr val="tx2"/>
                </a:solidFill>
              </a:rPr>
              <a:t>Specialiste</a:t>
            </a:r>
            <a:r>
              <a:rPr lang="en-US" sz="1500" dirty="0">
                <a:solidFill>
                  <a:schemeClr val="tx2"/>
                </a:solidFill>
              </a:rPr>
              <a:t> technique principal </a:t>
            </a:r>
            <a:r>
              <a:rPr lang="mr-IN" sz="1500" dirty="0">
                <a:solidFill>
                  <a:schemeClr val="tx2"/>
                </a:solidFill>
              </a:rPr>
              <a:t>–</a:t>
            </a:r>
            <a:r>
              <a:rPr lang="en-US" sz="1500" dirty="0">
                <a:solidFill>
                  <a:schemeClr val="tx2"/>
                </a:solidFill>
              </a:rPr>
              <a:t> Plans </a:t>
            </a:r>
            <a:r>
              <a:rPr lang="en-US" sz="1500" dirty="0" err="1">
                <a:solidFill>
                  <a:schemeClr val="tx2"/>
                </a:solidFill>
              </a:rPr>
              <a:t>nationaux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d´adaptation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PNUD</a:t>
            </a:r>
          </a:p>
          <a:p>
            <a:r>
              <a:rPr lang="en-US" sz="1500" dirty="0">
                <a:solidFill>
                  <a:schemeClr val="tx2"/>
                </a:solidFill>
                <a:hlinkClick r:id="rId4"/>
              </a:rPr>
              <a:t>Rohini.kohli@undp.org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Gelila Terrefe</a:t>
            </a:r>
          </a:p>
          <a:p>
            <a:r>
              <a:rPr lang="en-US" sz="1500" dirty="0">
                <a:solidFill>
                  <a:schemeClr val="tx2"/>
                </a:solidFill>
              </a:rPr>
              <a:t>Chef de </a:t>
            </a:r>
            <a:r>
              <a:rPr lang="en-US" sz="1500" dirty="0" err="1">
                <a:solidFill>
                  <a:schemeClr val="tx2"/>
                </a:solidFill>
              </a:rPr>
              <a:t>projet</a:t>
            </a:r>
            <a:r>
              <a:rPr lang="en-US" sz="1500" dirty="0">
                <a:solidFill>
                  <a:schemeClr val="tx2"/>
                </a:solidFill>
              </a:rPr>
              <a:t>– Plans </a:t>
            </a:r>
            <a:r>
              <a:rPr lang="en-US" sz="1500" dirty="0" err="1">
                <a:solidFill>
                  <a:schemeClr val="tx2"/>
                </a:solidFill>
              </a:rPr>
              <a:t>nationaux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d´adaptation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PNUD</a:t>
            </a:r>
          </a:p>
          <a:p>
            <a:r>
              <a:rPr lang="en-US" sz="1500" dirty="0">
                <a:solidFill>
                  <a:schemeClr val="tx2"/>
                </a:solidFill>
                <a:hlinkClick r:id="rId5"/>
              </a:rPr>
              <a:t>Gelila.terrefe@undp.org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99" y="317501"/>
            <a:ext cx="4282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78332"/>
                </a:solidFill>
                <a:cs typeface="Tw Cen MT"/>
              </a:rPr>
              <a:t>Merci de </a:t>
            </a:r>
            <a:r>
              <a:rPr lang="en-US" sz="3000" b="1" dirty="0" err="1">
                <a:solidFill>
                  <a:srgbClr val="E78332"/>
                </a:solidFill>
                <a:cs typeface="Tw Cen MT"/>
              </a:rPr>
              <a:t>votre</a:t>
            </a:r>
            <a:r>
              <a:rPr lang="en-US" sz="3000" b="1" dirty="0">
                <a:solidFill>
                  <a:srgbClr val="E78332"/>
                </a:solidFill>
                <a:cs typeface="Tw Cen MT"/>
              </a:rPr>
              <a:t> attention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F5B1BB-0534-42EB-B47C-37EAD6390C36}"/>
              </a:ext>
            </a:extLst>
          </p:cNvPr>
          <p:cNvSpPr txBox="1"/>
          <p:nvPr/>
        </p:nvSpPr>
        <p:spPr>
          <a:xfrm>
            <a:off x="4639235" y="1918447"/>
            <a:ext cx="4208928" cy="3554819"/>
          </a:xfrm>
          <a:prstGeom prst="rect">
            <a:avLst/>
          </a:prstGeom>
          <a:noFill/>
        </p:spPr>
        <p:txBody>
          <a:bodyPr wrap="square" lIns="76200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Julie Teng </a:t>
            </a:r>
          </a:p>
          <a:p>
            <a:r>
              <a:rPr lang="en-US" sz="1500" dirty="0" err="1">
                <a:solidFill>
                  <a:schemeClr val="tx2"/>
                </a:solidFill>
              </a:rPr>
              <a:t>Spécialiste</a:t>
            </a:r>
            <a:r>
              <a:rPr lang="en-US" sz="1500" dirty="0">
                <a:solidFill>
                  <a:schemeClr val="tx2"/>
                </a:solidFill>
              </a:rPr>
              <a:t> technique– Plans </a:t>
            </a:r>
            <a:r>
              <a:rPr lang="en-US" sz="1500" dirty="0" err="1">
                <a:solidFill>
                  <a:schemeClr val="tx2"/>
                </a:solidFill>
              </a:rPr>
              <a:t>nationaux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d´adaptation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PNUD</a:t>
            </a:r>
          </a:p>
          <a:p>
            <a:r>
              <a:rPr lang="en-US" sz="1500" dirty="0">
                <a:solidFill>
                  <a:schemeClr val="tx2"/>
                </a:solidFill>
                <a:hlinkClick r:id="rId6"/>
              </a:rPr>
              <a:t>Julie.teng@undp.org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Umberto </a:t>
            </a:r>
            <a:r>
              <a:rPr lang="en-US" sz="1500" dirty="0" err="1" smtClean="0">
                <a:solidFill>
                  <a:schemeClr val="tx2"/>
                </a:solidFill>
              </a:rPr>
              <a:t>Labate</a:t>
            </a:r>
            <a:r>
              <a:rPr lang="en-US" sz="1500" dirty="0" smtClean="0">
                <a:solidFill>
                  <a:schemeClr val="tx2"/>
                </a:solidFill>
              </a:rPr>
              <a:t> 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 err="1">
                <a:solidFill>
                  <a:schemeClr val="tx2"/>
                </a:solidFill>
              </a:rPr>
              <a:t>Analyste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en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gestion</a:t>
            </a:r>
            <a:r>
              <a:rPr lang="en-US" sz="1500" dirty="0">
                <a:solidFill>
                  <a:schemeClr val="tx2"/>
                </a:solidFill>
              </a:rPr>
              <a:t> de </a:t>
            </a:r>
            <a:r>
              <a:rPr lang="en-US" sz="1500" dirty="0" err="1">
                <a:solidFill>
                  <a:schemeClr val="tx2"/>
                </a:solidFill>
              </a:rPr>
              <a:t>projets</a:t>
            </a:r>
            <a:r>
              <a:rPr lang="en-US" sz="1500" dirty="0">
                <a:solidFill>
                  <a:schemeClr val="tx2"/>
                </a:solidFill>
              </a:rPr>
              <a:t>  – Plans </a:t>
            </a:r>
            <a:r>
              <a:rPr lang="en-US" sz="1500" dirty="0" err="1">
                <a:solidFill>
                  <a:schemeClr val="tx2"/>
                </a:solidFill>
              </a:rPr>
              <a:t>nationaux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d´adaptation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 smtClean="0">
                <a:solidFill>
                  <a:schemeClr val="tx2"/>
                </a:solidFill>
                <a:hlinkClick r:id="rId7"/>
              </a:rPr>
              <a:t>Umberto.labate@undp.org</a:t>
            </a:r>
            <a:endParaRPr lang="en-US" sz="1500" smtClean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Sadya Ndoko</a:t>
            </a:r>
          </a:p>
          <a:p>
            <a:r>
              <a:rPr lang="en-US" sz="1500" dirty="0" err="1">
                <a:solidFill>
                  <a:schemeClr val="tx2"/>
                </a:solidFill>
              </a:rPr>
              <a:t>Consultante</a:t>
            </a:r>
            <a:r>
              <a:rPr lang="en-US" sz="1500" dirty="0">
                <a:solidFill>
                  <a:schemeClr val="tx2"/>
                </a:solidFill>
              </a:rPr>
              <a:t> technique</a:t>
            </a:r>
            <a:r>
              <a:rPr lang="mr-IN" sz="1500" dirty="0">
                <a:solidFill>
                  <a:schemeClr val="tx2"/>
                </a:solidFill>
              </a:rPr>
              <a:t>–</a:t>
            </a:r>
            <a:r>
              <a:rPr lang="en-US" sz="1500" dirty="0">
                <a:solidFill>
                  <a:schemeClr val="tx2"/>
                </a:solidFill>
              </a:rPr>
              <a:t> Plans </a:t>
            </a:r>
            <a:r>
              <a:rPr lang="en-US" sz="1500" dirty="0" err="1">
                <a:solidFill>
                  <a:schemeClr val="tx2"/>
                </a:solidFill>
              </a:rPr>
              <a:t>nationaux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d´adaptation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>
                <a:solidFill>
                  <a:schemeClr val="tx2"/>
                </a:solidFill>
              </a:rPr>
              <a:t>PNUD</a:t>
            </a:r>
          </a:p>
          <a:p>
            <a:r>
              <a:rPr lang="en-US" sz="1500" dirty="0">
                <a:solidFill>
                  <a:schemeClr val="tx2"/>
                </a:solidFill>
                <a:hlinkClick r:id="rId8"/>
              </a:rPr>
              <a:t>Sadya.Ndoko@undp.org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08C7B0-507D-41A2-BCD7-141B07E734AB}"/>
              </a:ext>
            </a:extLst>
          </p:cNvPr>
          <p:cNvSpPr txBox="1"/>
          <p:nvPr/>
        </p:nvSpPr>
        <p:spPr>
          <a:xfrm>
            <a:off x="215153" y="5025049"/>
            <a:ext cx="423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000"/>
                </a:solidFill>
              </a:rPr>
              <a:t>Visit: http://globalsupportprogramme.org/</a:t>
            </a:r>
          </a:p>
        </p:txBody>
      </p:sp>
    </p:spTree>
    <p:extLst>
      <p:ext uri="{BB962C8B-B14F-4D97-AF65-F5344CB8AC3E}">
        <p14:creationId xmlns:p14="http://schemas.microsoft.com/office/powerpoint/2010/main" val="28633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366023973_50aa0c02ad_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3"/>
          <a:stretch/>
        </p:blipFill>
        <p:spPr>
          <a:xfrm>
            <a:off x="2725617" y="951020"/>
            <a:ext cx="6418380" cy="47639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2725617" y="951020"/>
            <a:ext cx="3329704" cy="47773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71346"/>
            <a:ext cx="7708900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/>
              <a:t>Cadre </a:t>
            </a:r>
            <a:r>
              <a:rPr lang="en-US" sz="2800" dirty="0" err="1"/>
              <a:t>institutionnel</a:t>
            </a:r>
            <a:r>
              <a:rPr lang="en-US" sz="2800" dirty="0"/>
              <a:t> du </a:t>
            </a:r>
            <a:r>
              <a:rPr lang="en-US" sz="2800" dirty="0" err="1"/>
              <a:t>programme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2" name="Picture 11" descr="UNDP_Logo-BluewTagline-ENG_001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58832" y="1338349"/>
            <a:ext cx="3810000" cy="58604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CCNUCC  </a:t>
            </a:r>
            <a:br>
              <a:rPr lang="en-US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</a:br>
            <a:r>
              <a:rPr lang="en-US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(</a:t>
            </a:r>
            <a:r>
              <a:rPr lang="en-US" b="1" kern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CdP</a:t>
            </a:r>
            <a:r>
              <a:rPr lang="en-US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Comité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 de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l´adaptation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, LEG</a:t>
            </a:r>
            <a:r>
              <a:rPr lang="en-US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)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2206" y="4348560"/>
            <a:ext cx="3810000" cy="10655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Soutien</a:t>
            </a:r>
            <a:r>
              <a:rPr lang="en-US" sz="14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 technique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Spécialiste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techniques principal,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spécialistes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techniques,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specialiste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en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gestion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des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connaissances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, assistant de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projet</a:t>
            </a:r>
            <a:endParaRPr lang="en-US" sz="1400" b="1" kern="1200" dirty="0">
              <a:solidFill>
                <a:schemeClr val="bg1"/>
              </a:solidFill>
              <a:latin typeface="Tw Cen MT"/>
              <a:cs typeface="Tw Cen MT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latin typeface="Tw Cen MT"/>
                <a:cs typeface="Tw Cen MT"/>
              </a:rPr>
              <a:t>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74979" y="2330144"/>
            <a:ext cx="2630979" cy="15627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Groupe </a:t>
            </a:r>
            <a:r>
              <a:rPr lang="en-US" sz="1400" b="1" kern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consultatif</a:t>
            </a:r>
            <a:r>
              <a:rPr lang="en-US" sz="1400" b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 technique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  <a:latin typeface="Tw Cen MT"/>
                <a:cs typeface="Tw Cen MT"/>
              </a:rPr>
              <a:t>ONU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Environnement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, PNUD, LEG, secretariat du FEM, secretariat de la CCNUCC, CGE, reps des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groupes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régionaux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, </a:t>
            </a:r>
            <a:r>
              <a:rPr lang="en-US" sz="1400" b="1" kern="1200" dirty="0" err="1">
                <a:solidFill>
                  <a:schemeClr val="bg1"/>
                </a:solidFill>
                <a:latin typeface="Tw Cen MT"/>
                <a:cs typeface="Tw Cen MT"/>
              </a:rPr>
              <a:t>partenaires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 du </a:t>
            </a:r>
            <a:b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</a:b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PAG-PNA (</a:t>
            </a:r>
            <a:r>
              <a:rPr lang="en-US" sz="1400" b="1" dirty="0">
                <a:solidFill>
                  <a:schemeClr val="bg1"/>
                </a:solidFill>
                <a:latin typeface="Tw Cen MT"/>
                <a:cs typeface="Tw Cen MT"/>
              </a:rPr>
              <a:t>OMS</a:t>
            </a:r>
            <a:r>
              <a:rPr lang="en-US" sz="1400" b="1" kern="1200" dirty="0">
                <a:solidFill>
                  <a:schemeClr val="bg1"/>
                </a:solidFill>
                <a:latin typeface="Tw Cen MT"/>
                <a:cs typeface="Tw Cen MT"/>
              </a:rPr>
              <a:t>, UNITAR, FIDA, FAO…)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8832" y="2833771"/>
            <a:ext cx="2373443" cy="7494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Comité</a:t>
            </a: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 de </a:t>
            </a:r>
            <a:r>
              <a:rPr lang="en-US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  <a:cs typeface="Tw Cen MT"/>
              </a:rPr>
              <a:t>projet</a:t>
            </a:r>
            <a:endParaRPr lang="en-US" sz="1400" b="1" dirty="0">
              <a:solidFill>
                <a:schemeClr val="accent6">
                  <a:lumMod val="40000"/>
                  <a:lumOff val="60000"/>
                </a:schemeClr>
              </a:solidFill>
              <a:latin typeface="Tw Cen MT"/>
              <a:cs typeface="Tw Cen MT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  <a:latin typeface="Tw Cen MT"/>
                <a:cs typeface="Tw Cen MT"/>
              </a:rPr>
              <a:t>PNUD, ONU </a:t>
            </a:r>
            <a:r>
              <a:rPr lang="en-US" sz="1400" b="1" dirty="0" err="1">
                <a:solidFill>
                  <a:schemeClr val="bg1"/>
                </a:solidFill>
                <a:latin typeface="Tw Cen MT"/>
                <a:cs typeface="Tw Cen MT"/>
              </a:rPr>
              <a:t>Environnement</a:t>
            </a:r>
            <a:r>
              <a:rPr lang="en-US" sz="1400" b="1" dirty="0">
                <a:solidFill>
                  <a:schemeClr val="bg1"/>
                </a:solidFill>
                <a:latin typeface="Tw Cen MT"/>
                <a:cs typeface="Tw Cen MT"/>
              </a:rPr>
              <a:t>, secretariat du FEM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806632" y="3528142"/>
            <a:ext cx="0" cy="37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1"/>
            <a:endCxn id="37" idx="3"/>
          </p:cNvCxnSpPr>
          <p:nvPr/>
        </p:nvCxnSpPr>
        <p:spPr>
          <a:xfrm flipH="1">
            <a:off x="2732275" y="3111540"/>
            <a:ext cx="342704" cy="96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Arrow: Down 46"/>
          <p:cNvSpPr/>
          <p:nvPr/>
        </p:nvSpPr>
        <p:spPr>
          <a:xfrm>
            <a:off x="897775" y="2136782"/>
            <a:ext cx="806334" cy="448665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/>
          <p:cNvSpPr/>
          <p:nvPr/>
        </p:nvSpPr>
        <p:spPr>
          <a:xfrm>
            <a:off x="887648" y="3708745"/>
            <a:ext cx="806334" cy="448665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/>
          <p:cNvSpPr/>
          <p:nvPr/>
        </p:nvSpPr>
        <p:spPr>
          <a:xfrm rot="16200000">
            <a:off x="2673326" y="2982336"/>
            <a:ext cx="460602" cy="254095"/>
          </a:xfrm>
          <a:prstGeom prst="downArrow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2471509406_15467f6e43_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-1" r="39273" b="722"/>
          <a:stretch/>
        </p:blipFill>
        <p:spPr>
          <a:xfrm flipH="1">
            <a:off x="0" y="0"/>
            <a:ext cx="4473324" cy="5715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8893" y="203143"/>
            <a:ext cx="3480996" cy="788523"/>
          </a:xfrm>
        </p:spPr>
        <p:txBody>
          <a:bodyPr>
            <a:noAutofit/>
          </a:bodyPr>
          <a:lstStyle/>
          <a:p>
            <a:pPr algn="l">
              <a:lnSpc>
                <a:spcPct val="50000"/>
              </a:lnSpc>
            </a:pPr>
            <a:r>
              <a:rPr lang="en-US" sz="7200" b="1" i="1" dirty="0">
                <a:solidFill>
                  <a:srgbClr val="FF0000">
                    <a:alpha val="70000"/>
                  </a:srgbClr>
                </a:solidFill>
              </a:rPr>
              <a:t/>
            </a:r>
            <a:br>
              <a:rPr lang="en-US" sz="7200" b="1" i="1" dirty="0">
                <a:solidFill>
                  <a:srgbClr val="FF0000">
                    <a:alpha val="70000"/>
                  </a:srgbClr>
                </a:solidFill>
              </a:rPr>
            </a:br>
            <a:r>
              <a:rPr lang="en-US" sz="7200" b="1" i="1" dirty="0" err="1">
                <a:solidFill>
                  <a:srgbClr val="FF0000">
                    <a:alpha val="70000"/>
                  </a:srgbClr>
                </a:solidFill>
              </a:rPr>
              <a:t>Soutien</a:t>
            </a:r>
            <a:endParaRPr lang="en-US" sz="4000" b="1" i="1" dirty="0">
              <a:solidFill>
                <a:srgbClr val="FF0000">
                  <a:alpha val="7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6661" y="814855"/>
            <a:ext cx="2350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au PNA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3324" y="-7114"/>
            <a:ext cx="18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PROGRAMMES de</a:t>
            </a:r>
          </a:p>
        </p:txBody>
      </p:sp>
      <p:pic>
        <p:nvPicPr>
          <p:cNvPr id="13" name="Picture 12" descr="UNDP_blac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07" y="4241209"/>
            <a:ext cx="535152" cy="1099737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32387" y="2071380"/>
            <a:ext cx="2696995" cy="807711"/>
          </a:xfrm>
          <a:prstGeom prst="rect">
            <a:avLst/>
          </a:prstGeom>
        </p:spPr>
        <p:txBody>
          <a:bodyPr wrap="square" lIns="68584" tIns="34292" rIns="68584" bIns="34292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PAG-PNA </a:t>
            </a:r>
            <a:r>
              <a:rPr lang="en-GB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appui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aux PMA </a:t>
            </a:r>
          </a:p>
          <a:p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2 millions de dollars US du FPMA</a:t>
            </a:r>
          </a:p>
          <a:p>
            <a:r>
              <a:rPr lang="en-GB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Appui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aux PMA à la </a:t>
            </a:r>
            <a:r>
              <a:rPr lang="en-GB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demande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</a:t>
            </a:r>
            <a:endParaRPr lang="en-US" dirty="0">
              <a:solidFill>
                <a:schemeClr val="tx1">
                  <a:lumMod val="95000"/>
                </a:schemeClr>
              </a:solidFill>
              <a:latin typeface="Raleway Light"/>
              <a:cs typeface="Raleway Light"/>
            </a:endParaRPr>
          </a:p>
        </p:txBody>
      </p:sp>
      <p:sp>
        <p:nvSpPr>
          <p:cNvPr id="33" name="Title 13"/>
          <p:cNvSpPr txBox="1">
            <a:spLocks/>
          </p:cNvSpPr>
          <p:nvPr/>
        </p:nvSpPr>
        <p:spPr bwMode="auto">
          <a:xfrm>
            <a:off x="4523868" y="1650390"/>
            <a:ext cx="1626079" cy="4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4472C4"/>
                </a:solidFill>
                <a:latin typeface="Raleway"/>
                <a:cs typeface="Raleway"/>
              </a:rPr>
              <a:t>2013-2015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35118" y="3220297"/>
            <a:ext cx="2617580" cy="7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Programme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prolongé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pour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venir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en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appui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aux non PMA pour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leur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processus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PNA</a:t>
            </a:r>
          </a:p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PAG-PNA pour les non-PMA</a:t>
            </a:r>
          </a:p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4.5 millions de dollars US du FSCC</a:t>
            </a:r>
          </a:p>
        </p:txBody>
      </p:sp>
      <p:sp>
        <p:nvSpPr>
          <p:cNvPr id="35" name="Title 13"/>
          <p:cNvSpPr txBox="1">
            <a:spLocks/>
          </p:cNvSpPr>
          <p:nvPr/>
        </p:nvSpPr>
        <p:spPr bwMode="auto">
          <a:xfrm>
            <a:off x="4546069" y="4223848"/>
            <a:ext cx="1951077" cy="4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4472C4"/>
                </a:solidFill>
                <a:latin typeface="Raleway"/>
                <a:cs typeface="Raleway"/>
              </a:rPr>
              <a:t>2016-2019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744723" y="2364692"/>
            <a:ext cx="3678" cy="94101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grpSp>
        <p:nvGrpSpPr>
          <p:cNvPr id="37" name="Group 15"/>
          <p:cNvGrpSpPr>
            <a:grpSpLocks/>
          </p:cNvGrpSpPr>
          <p:nvPr/>
        </p:nvGrpSpPr>
        <p:grpSpPr bwMode="auto">
          <a:xfrm>
            <a:off x="7471193" y="1943556"/>
            <a:ext cx="548546" cy="383637"/>
            <a:chOff x="3817938" y="1211262"/>
            <a:chExt cx="585787" cy="409575"/>
          </a:xfrm>
          <a:solidFill>
            <a:srgbClr val="4472C4"/>
          </a:solidFill>
        </p:grpSpPr>
        <p:sp>
          <p:nvSpPr>
            <p:cNvPr id="38" name="Freeform 97"/>
            <p:cNvSpPr>
              <a:spLocks noChangeArrowheads="1"/>
            </p:cNvSpPr>
            <p:nvPr/>
          </p:nvSpPr>
          <p:spPr bwMode="auto">
            <a:xfrm>
              <a:off x="4044950" y="1220787"/>
              <a:ext cx="133350" cy="133350"/>
            </a:xfrm>
            <a:custGeom>
              <a:avLst/>
              <a:gdLst>
                <a:gd name="T0" fmla="*/ 183 w 369"/>
                <a:gd name="T1" fmla="*/ 368 h 369"/>
                <a:gd name="T2" fmla="*/ 368 w 369"/>
                <a:gd name="T3" fmla="*/ 184 h 369"/>
                <a:gd name="T4" fmla="*/ 183 w 369"/>
                <a:gd name="T5" fmla="*/ 0 h 369"/>
                <a:gd name="T6" fmla="*/ 0 w 369"/>
                <a:gd name="T7" fmla="*/ 184 h 369"/>
                <a:gd name="T8" fmla="*/ 183 w 369"/>
                <a:gd name="T9" fmla="*/ 368 h 369"/>
                <a:gd name="T10" fmla="*/ 183 w 369"/>
                <a:gd name="T11" fmla="*/ 368 h 369"/>
                <a:gd name="T12" fmla="*/ 183 w 369"/>
                <a:gd name="T13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369">
                  <a:moveTo>
                    <a:pt x="183" y="368"/>
                  </a:moveTo>
                  <a:cubicBezTo>
                    <a:pt x="284" y="368"/>
                    <a:pt x="368" y="284"/>
                    <a:pt x="368" y="184"/>
                  </a:cubicBezTo>
                  <a:cubicBezTo>
                    <a:pt x="368" y="84"/>
                    <a:pt x="284" y="0"/>
                    <a:pt x="183" y="0"/>
                  </a:cubicBezTo>
                  <a:cubicBezTo>
                    <a:pt x="83" y="0"/>
                    <a:pt x="0" y="84"/>
                    <a:pt x="0" y="184"/>
                  </a:cubicBezTo>
                  <a:cubicBezTo>
                    <a:pt x="0" y="284"/>
                    <a:pt x="83" y="368"/>
                    <a:pt x="183" y="368"/>
                  </a:cubicBezTo>
                  <a:close/>
                  <a:moveTo>
                    <a:pt x="183" y="368"/>
                  </a:moveTo>
                  <a:lnTo>
                    <a:pt x="183" y="36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  <p:sp>
          <p:nvSpPr>
            <p:cNvPr id="39" name="Freeform 98"/>
            <p:cNvSpPr>
              <a:spLocks noChangeArrowheads="1"/>
            </p:cNvSpPr>
            <p:nvPr/>
          </p:nvSpPr>
          <p:spPr bwMode="auto">
            <a:xfrm>
              <a:off x="3871913" y="1211262"/>
              <a:ext cx="93662" cy="96837"/>
            </a:xfrm>
            <a:custGeom>
              <a:avLst/>
              <a:gdLst>
                <a:gd name="T0" fmla="*/ 125 w 260"/>
                <a:gd name="T1" fmla="*/ 267 h 268"/>
                <a:gd name="T2" fmla="*/ 259 w 260"/>
                <a:gd name="T3" fmla="*/ 133 h 268"/>
                <a:gd name="T4" fmla="*/ 125 w 260"/>
                <a:gd name="T5" fmla="*/ 0 h 268"/>
                <a:gd name="T6" fmla="*/ 0 w 260"/>
                <a:gd name="T7" fmla="*/ 133 h 268"/>
                <a:gd name="T8" fmla="*/ 125 w 260"/>
                <a:gd name="T9" fmla="*/ 267 h 268"/>
                <a:gd name="T10" fmla="*/ 125 w 260"/>
                <a:gd name="T11" fmla="*/ 267 h 268"/>
                <a:gd name="T12" fmla="*/ 125 w 260"/>
                <a:gd name="T13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68">
                  <a:moveTo>
                    <a:pt x="125" y="267"/>
                  </a:moveTo>
                  <a:cubicBezTo>
                    <a:pt x="201" y="267"/>
                    <a:pt x="259" y="209"/>
                    <a:pt x="259" y="133"/>
                  </a:cubicBezTo>
                  <a:cubicBezTo>
                    <a:pt x="259" y="58"/>
                    <a:pt x="201" y="0"/>
                    <a:pt x="125" y="0"/>
                  </a:cubicBezTo>
                  <a:cubicBezTo>
                    <a:pt x="58" y="0"/>
                    <a:pt x="0" y="58"/>
                    <a:pt x="0" y="133"/>
                  </a:cubicBezTo>
                  <a:cubicBezTo>
                    <a:pt x="0" y="209"/>
                    <a:pt x="58" y="267"/>
                    <a:pt x="125" y="267"/>
                  </a:cubicBezTo>
                  <a:close/>
                  <a:moveTo>
                    <a:pt x="125" y="267"/>
                  </a:moveTo>
                  <a:lnTo>
                    <a:pt x="125" y="2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  <p:sp>
          <p:nvSpPr>
            <p:cNvPr id="40" name="Freeform 99"/>
            <p:cNvSpPr>
              <a:spLocks noChangeArrowheads="1"/>
            </p:cNvSpPr>
            <p:nvPr/>
          </p:nvSpPr>
          <p:spPr bwMode="auto">
            <a:xfrm>
              <a:off x="4254500" y="1211262"/>
              <a:ext cx="96838" cy="96837"/>
            </a:xfrm>
            <a:custGeom>
              <a:avLst/>
              <a:gdLst>
                <a:gd name="T0" fmla="*/ 267 w 268"/>
                <a:gd name="T1" fmla="*/ 133 h 268"/>
                <a:gd name="T2" fmla="*/ 134 w 268"/>
                <a:gd name="T3" fmla="*/ 267 h 268"/>
                <a:gd name="T4" fmla="*/ 0 w 268"/>
                <a:gd name="T5" fmla="*/ 133 h 268"/>
                <a:gd name="T6" fmla="*/ 134 w 268"/>
                <a:gd name="T7" fmla="*/ 0 h 268"/>
                <a:gd name="T8" fmla="*/ 267 w 268"/>
                <a:gd name="T9" fmla="*/ 133 h 268"/>
                <a:gd name="T10" fmla="*/ 267 w 268"/>
                <a:gd name="T11" fmla="*/ 133 h 268"/>
                <a:gd name="T12" fmla="*/ 267 w 268"/>
                <a:gd name="T13" fmla="*/ 13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268">
                  <a:moveTo>
                    <a:pt x="267" y="133"/>
                  </a:moveTo>
                  <a:cubicBezTo>
                    <a:pt x="267" y="209"/>
                    <a:pt x="209" y="267"/>
                    <a:pt x="134" y="267"/>
                  </a:cubicBezTo>
                  <a:cubicBezTo>
                    <a:pt x="58" y="267"/>
                    <a:pt x="0" y="209"/>
                    <a:pt x="0" y="133"/>
                  </a:cubicBezTo>
                  <a:cubicBezTo>
                    <a:pt x="0" y="58"/>
                    <a:pt x="58" y="0"/>
                    <a:pt x="134" y="0"/>
                  </a:cubicBezTo>
                  <a:cubicBezTo>
                    <a:pt x="209" y="0"/>
                    <a:pt x="267" y="58"/>
                    <a:pt x="267" y="133"/>
                  </a:cubicBezTo>
                  <a:close/>
                  <a:moveTo>
                    <a:pt x="267" y="133"/>
                  </a:moveTo>
                  <a:lnTo>
                    <a:pt x="267" y="1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  <p:sp>
          <p:nvSpPr>
            <p:cNvPr id="41" name="Freeform 100"/>
            <p:cNvSpPr>
              <a:spLocks noChangeArrowheads="1"/>
            </p:cNvSpPr>
            <p:nvPr/>
          </p:nvSpPr>
          <p:spPr bwMode="auto">
            <a:xfrm>
              <a:off x="3817938" y="1306512"/>
              <a:ext cx="584200" cy="314325"/>
            </a:xfrm>
            <a:custGeom>
              <a:avLst/>
              <a:gdLst>
                <a:gd name="T0" fmla="*/ 1623 w 1624"/>
                <a:gd name="T1" fmla="*/ 310 h 871"/>
                <a:gd name="T2" fmla="*/ 1572 w 1624"/>
                <a:gd name="T3" fmla="*/ 59 h 871"/>
                <a:gd name="T4" fmla="*/ 1430 w 1624"/>
                <a:gd name="T5" fmla="*/ 34 h 871"/>
                <a:gd name="T6" fmla="*/ 1405 w 1624"/>
                <a:gd name="T7" fmla="*/ 0 h 871"/>
                <a:gd name="T8" fmla="*/ 1363 w 1624"/>
                <a:gd name="T9" fmla="*/ 50 h 871"/>
                <a:gd name="T10" fmla="*/ 1389 w 1624"/>
                <a:gd name="T11" fmla="*/ 293 h 871"/>
                <a:gd name="T12" fmla="*/ 1347 w 1624"/>
                <a:gd name="T13" fmla="*/ 343 h 871"/>
                <a:gd name="T14" fmla="*/ 1305 w 1624"/>
                <a:gd name="T15" fmla="*/ 293 h 871"/>
                <a:gd name="T16" fmla="*/ 1330 w 1624"/>
                <a:gd name="T17" fmla="*/ 50 h 871"/>
                <a:gd name="T18" fmla="*/ 1288 w 1624"/>
                <a:gd name="T19" fmla="*/ 0 h 871"/>
                <a:gd name="T20" fmla="*/ 1263 w 1624"/>
                <a:gd name="T21" fmla="*/ 34 h 871"/>
                <a:gd name="T22" fmla="*/ 1121 w 1624"/>
                <a:gd name="T23" fmla="*/ 59 h 871"/>
                <a:gd name="T24" fmla="*/ 1088 w 1624"/>
                <a:gd name="T25" fmla="*/ 209 h 871"/>
                <a:gd name="T26" fmla="*/ 937 w 1624"/>
                <a:gd name="T27" fmla="*/ 176 h 871"/>
                <a:gd name="T28" fmla="*/ 895 w 1624"/>
                <a:gd name="T29" fmla="*/ 134 h 871"/>
                <a:gd name="T30" fmla="*/ 837 w 1624"/>
                <a:gd name="T31" fmla="*/ 201 h 871"/>
                <a:gd name="T32" fmla="*/ 870 w 1624"/>
                <a:gd name="T33" fmla="*/ 544 h 871"/>
                <a:gd name="T34" fmla="*/ 811 w 1624"/>
                <a:gd name="T35" fmla="*/ 611 h 871"/>
                <a:gd name="T36" fmla="*/ 753 w 1624"/>
                <a:gd name="T37" fmla="*/ 544 h 871"/>
                <a:gd name="T38" fmla="*/ 787 w 1624"/>
                <a:gd name="T39" fmla="*/ 201 h 871"/>
                <a:gd name="T40" fmla="*/ 728 w 1624"/>
                <a:gd name="T41" fmla="*/ 134 h 871"/>
                <a:gd name="T42" fmla="*/ 695 w 1624"/>
                <a:gd name="T43" fmla="*/ 176 h 871"/>
                <a:gd name="T44" fmla="*/ 536 w 1624"/>
                <a:gd name="T45" fmla="*/ 209 h 871"/>
                <a:gd name="T46" fmla="*/ 502 w 1624"/>
                <a:gd name="T47" fmla="*/ 59 h 871"/>
                <a:gd name="T48" fmla="*/ 368 w 1624"/>
                <a:gd name="T49" fmla="*/ 34 h 871"/>
                <a:gd name="T50" fmla="*/ 335 w 1624"/>
                <a:gd name="T51" fmla="*/ 0 h 871"/>
                <a:gd name="T52" fmla="*/ 293 w 1624"/>
                <a:gd name="T53" fmla="*/ 50 h 871"/>
                <a:gd name="T54" fmla="*/ 318 w 1624"/>
                <a:gd name="T55" fmla="*/ 293 h 871"/>
                <a:gd name="T56" fmla="*/ 276 w 1624"/>
                <a:gd name="T57" fmla="*/ 343 h 871"/>
                <a:gd name="T58" fmla="*/ 243 w 1624"/>
                <a:gd name="T59" fmla="*/ 293 h 871"/>
                <a:gd name="T60" fmla="*/ 260 w 1624"/>
                <a:gd name="T61" fmla="*/ 50 h 871"/>
                <a:gd name="T62" fmla="*/ 218 w 1624"/>
                <a:gd name="T63" fmla="*/ 0 h 871"/>
                <a:gd name="T64" fmla="*/ 193 w 1624"/>
                <a:gd name="T65" fmla="*/ 34 h 871"/>
                <a:gd name="T66" fmla="*/ 59 w 1624"/>
                <a:gd name="T67" fmla="*/ 59 h 871"/>
                <a:gd name="T68" fmla="*/ 0 w 1624"/>
                <a:gd name="T69" fmla="*/ 310 h 871"/>
                <a:gd name="T70" fmla="*/ 101 w 1624"/>
                <a:gd name="T71" fmla="*/ 527 h 871"/>
                <a:gd name="T72" fmla="*/ 435 w 1624"/>
                <a:gd name="T73" fmla="*/ 527 h 871"/>
                <a:gd name="T74" fmla="*/ 427 w 1624"/>
                <a:gd name="T75" fmla="*/ 569 h 871"/>
                <a:gd name="T76" fmla="*/ 419 w 1624"/>
                <a:gd name="T77" fmla="*/ 569 h 871"/>
                <a:gd name="T78" fmla="*/ 561 w 1624"/>
                <a:gd name="T79" fmla="*/ 870 h 871"/>
                <a:gd name="T80" fmla="*/ 1062 w 1624"/>
                <a:gd name="T81" fmla="*/ 870 h 871"/>
                <a:gd name="T82" fmla="*/ 1204 w 1624"/>
                <a:gd name="T83" fmla="*/ 569 h 871"/>
                <a:gd name="T84" fmla="*/ 1196 w 1624"/>
                <a:gd name="T85" fmla="*/ 527 h 871"/>
                <a:gd name="T86" fmla="*/ 1522 w 1624"/>
                <a:gd name="T87" fmla="*/ 527 h 871"/>
                <a:gd name="T88" fmla="*/ 1623 w 1624"/>
                <a:gd name="T89" fmla="*/ 310 h 871"/>
                <a:gd name="T90" fmla="*/ 1623 w 1624"/>
                <a:gd name="T91" fmla="*/ 310 h 871"/>
                <a:gd name="T92" fmla="*/ 1623 w 1624"/>
                <a:gd name="T93" fmla="*/ 31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4" h="871">
                  <a:moveTo>
                    <a:pt x="1623" y="310"/>
                  </a:moveTo>
                  <a:lnTo>
                    <a:pt x="1572" y="59"/>
                  </a:lnTo>
                  <a:lnTo>
                    <a:pt x="1430" y="34"/>
                  </a:lnTo>
                  <a:lnTo>
                    <a:pt x="1405" y="0"/>
                  </a:lnTo>
                  <a:lnTo>
                    <a:pt x="1363" y="50"/>
                  </a:lnTo>
                  <a:lnTo>
                    <a:pt x="1389" y="293"/>
                  </a:lnTo>
                  <a:lnTo>
                    <a:pt x="1347" y="343"/>
                  </a:lnTo>
                  <a:lnTo>
                    <a:pt x="1305" y="293"/>
                  </a:lnTo>
                  <a:lnTo>
                    <a:pt x="1330" y="50"/>
                  </a:lnTo>
                  <a:lnTo>
                    <a:pt x="1288" y="0"/>
                  </a:lnTo>
                  <a:lnTo>
                    <a:pt x="1263" y="34"/>
                  </a:lnTo>
                  <a:lnTo>
                    <a:pt x="1121" y="59"/>
                  </a:lnTo>
                  <a:lnTo>
                    <a:pt x="1088" y="209"/>
                  </a:lnTo>
                  <a:lnTo>
                    <a:pt x="937" y="176"/>
                  </a:lnTo>
                  <a:lnTo>
                    <a:pt x="895" y="134"/>
                  </a:lnTo>
                  <a:lnTo>
                    <a:pt x="837" y="201"/>
                  </a:lnTo>
                  <a:lnTo>
                    <a:pt x="870" y="544"/>
                  </a:lnTo>
                  <a:lnTo>
                    <a:pt x="811" y="611"/>
                  </a:lnTo>
                  <a:lnTo>
                    <a:pt x="753" y="544"/>
                  </a:lnTo>
                  <a:lnTo>
                    <a:pt x="787" y="201"/>
                  </a:lnTo>
                  <a:lnTo>
                    <a:pt x="728" y="134"/>
                  </a:lnTo>
                  <a:lnTo>
                    <a:pt x="695" y="176"/>
                  </a:lnTo>
                  <a:lnTo>
                    <a:pt x="536" y="209"/>
                  </a:lnTo>
                  <a:lnTo>
                    <a:pt x="502" y="59"/>
                  </a:lnTo>
                  <a:lnTo>
                    <a:pt x="368" y="34"/>
                  </a:lnTo>
                  <a:lnTo>
                    <a:pt x="335" y="0"/>
                  </a:lnTo>
                  <a:lnTo>
                    <a:pt x="293" y="50"/>
                  </a:lnTo>
                  <a:lnTo>
                    <a:pt x="318" y="293"/>
                  </a:lnTo>
                  <a:lnTo>
                    <a:pt x="276" y="343"/>
                  </a:lnTo>
                  <a:lnTo>
                    <a:pt x="243" y="293"/>
                  </a:lnTo>
                  <a:lnTo>
                    <a:pt x="260" y="50"/>
                  </a:lnTo>
                  <a:lnTo>
                    <a:pt x="218" y="0"/>
                  </a:lnTo>
                  <a:lnTo>
                    <a:pt x="193" y="34"/>
                  </a:lnTo>
                  <a:lnTo>
                    <a:pt x="59" y="59"/>
                  </a:lnTo>
                  <a:lnTo>
                    <a:pt x="0" y="310"/>
                  </a:lnTo>
                  <a:lnTo>
                    <a:pt x="101" y="527"/>
                  </a:lnTo>
                  <a:lnTo>
                    <a:pt x="435" y="527"/>
                  </a:lnTo>
                  <a:lnTo>
                    <a:pt x="427" y="569"/>
                  </a:lnTo>
                  <a:lnTo>
                    <a:pt x="419" y="569"/>
                  </a:lnTo>
                  <a:lnTo>
                    <a:pt x="561" y="870"/>
                  </a:lnTo>
                  <a:lnTo>
                    <a:pt x="1062" y="870"/>
                  </a:lnTo>
                  <a:lnTo>
                    <a:pt x="1204" y="569"/>
                  </a:lnTo>
                  <a:lnTo>
                    <a:pt x="1196" y="527"/>
                  </a:lnTo>
                  <a:lnTo>
                    <a:pt x="1522" y="527"/>
                  </a:lnTo>
                  <a:lnTo>
                    <a:pt x="1623" y="310"/>
                  </a:lnTo>
                  <a:close/>
                  <a:moveTo>
                    <a:pt x="1623" y="310"/>
                  </a:moveTo>
                  <a:lnTo>
                    <a:pt x="1623" y="3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  <p:sp>
          <p:nvSpPr>
            <p:cNvPr id="42" name="Freeform 101"/>
            <p:cNvSpPr>
              <a:spLocks noChangeArrowheads="1"/>
            </p:cNvSpPr>
            <p:nvPr/>
          </p:nvSpPr>
          <p:spPr bwMode="auto">
            <a:xfrm>
              <a:off x="3817938" y="1306512"/>
              <a:ext cx="584200" cy="314325"/>
            </a:xfrm>
            <a:custGeom>
              <a:avLst/>
              <a:gdLst>
                <a:gd name="T0" fmla="*/ 1623 w 1624"/>
                <a:gd name="T1" fmla="*/ 310 h 871"/>
                <a:gd name="T2" fmla="*/ 1572 w 1624"/>
                <a:gd name="T3" fmla="*/ 59 h 871"/>
                <a:gd name="T4" fmla="*/ 1430 w 1624"/>
                <a:gd name="T5" fmla="*/ 34 h 871"/>
                <a:gd name="T6" fmla="*/ 1405 w 1624"/>
                <a:gd name="T7" fmla="*/ 0 h 871"/>
                <a:gd name="T8" fmla="*/ 1363 w 1624"/>
                <a:gd name="T9" fmla="*/ 50 h 871"/>
                <a:gd name="T10" fmla="*/ 1389 w 1624"/>
                <a:gd name="T11" fmla="*/ 293 h 871"/>
                <a:gd name="T12" fmla="*/ 1347 w 1624"/>
                <a:gd name="T13" fmla="*/ 343 h 871"/>
                <a:gd name="T14" fmla="*/ 1305 w 1624"/>
                <a:gd name="T15" fmla="*/ 293 h 871"/>
                <a:gd name="T16" fmla="*/ 1330 w 1624"/>
                <a:gd name="T17" fmla="*/ 50 h 871"/>
                <a:gd name="T18" fmla="*/ 1288 w 1624"/>
                <a:gd name="T19" fmla="*/ 0 h 871"/>
                <a:gd name="T20" fmla="*/ 1263 w 1624"/>
                <a:gd name="T21" fmla="*/ 34 h 871"/>
                <a:gd name="T22" fmla="*/ 1121 w 1624"/>
                <a:gd name="T23" fmla="*/ 59 h 871"/>
                <a:gd name="T24" fmla="*/ 1088 w 1624"/>
                <a:gd name="T25" fmla="*/ 209 h 871"/>
                <a:gd name="T26" fmla="*/ 937 w 1624"/>
                <a:gd name="T27" fmla="*/ 176 h 871"/>
                <a:gd name="T28" fmla="*/ 895 w 1624"/>
                <a:gd name="T29" fmla="*/ 134 h 871"/>
                <a:gd name="T30" fmla="*/ 837 w 1624"/>
                <a:gd name="T31" fmla="*/ 201 h 871"/>
                <a:gd name="T32" fmla="*/ 870 w 1624"/>
                <a:gd name="T33" fmla="*/ 544 h 871"/>
                <a:gd name="T34" fmla="*/ 811 w 1624"/>
                <a:gd name="T35" fmla="*/ 611 h 871"/>
                <a:gd name="T36" fmla="*/ 753 w 1624"/>
                <a:gd name="T37" fmla="*/ 544 h 871"/>
                <a:gd name="T38" fmla="*/ 787 w 1624"/>
                <a:gd name="T39" fmla="*/ 201 h 871"/>
                <a:gd name="T40" fmla="*/ 728 w 1624"/>
                <a:gd name="T41" fmla="*/ 134 h 871"/>
                <a:gd name="T42" fmla="*/ 695 w 1624"/>
                <a:gd name="T43" fmla="*/ 176 h 871"/>
                <a:gd name="T44" fmla="*/ 536 w 1624"/>
                <a:gd name="T45" fmla="*/ 209 h 871"/>
                <a:gd name="T46" fmla="*/ 502 w 1624"/>
                <a:gd name="T47" fmla="*/ 59 h 871"/>
                <a:gd name="T48" fmla="*/ 368 w 1624"/>
                <a:gd name="T49" fmla="*/ 34 h 871"/>
                <a:gd name="T50" fmla="*/ 335 w 1624"/>
                <a:gd name="T51" fmla="*/ 0 h 871"/>
                <a:gd name="T52" fmla="*/ 293 w 1624"/>
                <a:gd name="T53" fmla="*/ 50 h 871"/>
                <a:gd name="T54" fmla="*/ 318 w 1624"/>
                <a:gd name="T55" fmla="*/ 293 h 871"/>
                <a:gd name="T56" fmla="*/ 276 w 1624"/>
                <a:gd name="T57" fmla="*/ 343 h 871"/>
                <a:gd name="T58" fmla="*/ 243 w 1624"/>
                <a:gd name="T59" fmla="*/ 293 h 871"/>
                <a:gd name="T60" fmla="*/ 260 w 1624"/>
                <a:gd name="T61" fmla="*/ 50 h 871"/>
                <a:gd name="T62" fmla="*/ 218 w 1624"/>
                <a:gd name="T63" fmla="*/ 0 h 871"/>
                <a:gd name="T64" fmla="*/ 193 w 1624"/>
                <a:gd name="T65" fmla="*/ 34 h 871"/>
                <a:gd name="T66" fmla="*/ 59 w 1624"/>
                <a:gd name="T67" fmla="*/ 59 h 871"/>
                <a:gd name="T68" fmla="*/ 0 w 1624"/>
                <a:gd name="T69" fmla="*/ 310 h 871"/>
                <a:gd name="T70" fmla="*/ 0 w 1624"/>
                <a:gd name="T71" fmla="*/ 310 h 871"/>
                <a:gd name="T72" fmla="*/ 101 w 1624"/>
                <a:gd name="T73" fmla="*/ 527 h 871"/>
                <a:gd name="T74" fmla="*/ 435 w 1624"/>
                <a:gd name="T75" fmla="*/ 527 h 871"/>
                <a:gd name="T76" fmla="*/ 427 w 1624"/>
                <a:gd name="T77" fmla="*/ 569 h 871"/>
                <a:gd name="T78" fmla="*/ 419 w 1624"/>
                <a:gd name="T79" fmla="*/ 569 h 871"/>
                <a:gd name="T80" fmla="*/ 561 w 1624"/>
                <a:gd name="T81" fmla="*/ 870 h 871"/>
                <a:gd name="T82" fmla="*/ 1062 w 1624"/>
                <a:gd name="T83" fmla="*/ 870 h 871"/>
                <a:gd name="T84" fmla="*/ 1204 w 1624"/>
                <a:gd name="T85" fmla="*/ 569 h 871"/>
                <a:gd name="T86" fmla="*/ 1196 w 1624"/>
                <a:gd name="T87" fmla="*/ 527 h 871"/>
                <a:gd name="T88" fmla="*/ 1522 w 1624"/>
                <a:gd name="T89" fmla="*/ 527 h 871"/>
                <a:gd name="T90" fmla="*/ 1623 w 1624"/>
                <a:gd name="T91" fmla="*/ 31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4" h="871">
                  <a:moveTo>
                    <a:pt x="1623" y="310"/>
                  </a:moveTo>
                  <a:lnTo>
                    <a:pt x="1572" y="59"/>
                  </a:lnTo>
                  <a:lnTo>
                    <a:pt x="1430" y="34"/>
                  </a:lnTo>
                  <a:lnTo>
                    <a:pt x="1405" y="0"/>
                  </a:lnTo>
                  <a:lnTo>
                    <a:pt x="1363" y="50"/>
                  </a:lnTo>
                  <a:lnTo>
                    <a:pt x="1389" y="293"/>
                  </a:lnTo>
                  <a:lnTo>
                    <a:pt x="1347" y="343"/>
                  </a:lnTo>
                  <a:lnTo>
                    <a:pt x="1305" y="293"/>
                  </a:lnTo>
                  <a:lnTo>
                    <a:pt x="1330" y="50"/>
                  </a:lnTo>
                  <a:lnTo>
                    <a:pt x="1288" y="0"/>
                  </a:lnTo>
                  <a:lnTo>
                    <a:pt x="1263" y="34"/>
                  </a:lnTo>
                  <a:lnTo>
                    <a:pt x="1121" y="59"/>
                  </a:lnTo>
                  <a:lnTo>
                    <a:pt x="1088" y="209"/>
                  </a:lnTo>
                  <a:lnTo>
                    <a:pt x="937" y="176"/>
                  </a:lnTo>
                  <a:lnTo>
                    <a:pt x="895" y="134"/>
                  </a:lnTo>
                  <a:lnTo>
                    <a:pt x="837" y="201"/>
                  </a:lnTo>
                  <a:lnTo>
                    <a:pt x="870" y="544"/>
                  </a:lnTo>
                  <a:lnTo>
                    <a:pt x="811" y="611"/>
                  </a:lnTo>
                  <a:lnTo>
                    <a:pt x="753" y="544"/>
                  </a:lnTo>
                  <a:lnTo>
                    <a:pt x="787" y="201"/>
                  </a:lnTo>
                  <a:lnTo>
                    <a:pt x="728" y="134"/>
                  </a:lnTo>
                  <a:lnTo>
                    <a:pt x="695" y="176"/>
                  </a:lnTo>
                  <a:lnTo>
                    <a:pt x="536" y="209"/>
                  </a:lnTo>
                  <a:lnTo>
                    <a:pt x="502" y="59"/>
                  </a:lnTo>
                  <a:lnTo>
                    <a:pt x="368" y="34"/>
                  </a:lnTo>
                  <a:lnTo>
                    <a:pt x="335" y="0"/>
                  </a:lnTo>
                  <a:lnTo>
                    <a:pt x="293" y="50"/>
                  </a:lnTo>
                  <a:lnTo>
                    <a:pt x="318" y="293"/>
                  </a:lnTo>
                  <a:lnTo>
                    <a:pt x="276" y="343"/>
                  </a:lnTo>
                  <a:lnTo>
                    <a:pt x="243" y="293"/>
                  </a:lnTo>
                  <a:lnTo>
                    <a:pt x="260" y="50"/>
                  </a:lnTo>
                  <a:lnTo>
                    <a:pt x="218" y="0"/>
                  </a:lnTo>
                  <a:lnTo>
                    <a:pt x="193" y="34"/>
                  </a:lnTo>
                  <a:lnTo>
                    <a:pt x="59" y="5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01" y="527"/>
                  </a:lnTo>
                  <a:lnTo>
                    <a:pt x="435" y="527"/>
                  </a:lnTo>
                  <a:lnTo>
                    <a:pt x="427" y="569"/>
                  </a:lnTo>
                  <a:lnTo>
                    <a:pt x="419" y="569"/>
                  </a:lnTo>
                  <a:lnTo>
                    <a:pt x="561" y="870"/>
                  </a:lnTo>
                  <a:lnTo>
                    <a:pt x="1062" y="870"/>
                  </a:lnTo>
                  <a:lnTo>
                    <a:pt x="1204" y="569"/>
                  </a:lnTo>
                  <a:lnTo>
                    <a:pt x="1196" y="527"/>
                  </a:lnTo>
                  <a:lnTo>
                    <a:pt x="1522" y="527"/>
                  </a:lnTo>
                  <a:lnTo>
                    <a:pt x="1623" y="3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  <p:sp>
          <p:nvSpPr>
            <p:cNvPr id="43" name="Freeform 102"/>
            <p:cNvSpPr>
              <a:spLocks noChangeArrowheads="1"/>
            </p:cNvSpPr>
            <p:nvPr/>
          </p:nvSpPr>
          <p:spPr bwMode="auto">
            <a:xfrm>
              <a:off x="4402138" y="1419224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67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Raleway Light"/>
                <a:ea typeface="SimSun" charset="0"/>
              </a:endParaRPr>
            </a:p>
          </p:txBody>
        </p:sp>
      </p:grpSp>
      <p:pic>
        <p:nvPicPr>
          <p:cNvPr id="44" name="Picture 8" descr="C:\Users\Esther Lake\AppData\Local\Microsoft\Windows\INetCache\IE\X1YX1YKQ\daily-meeting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698" y="4274231"/>
            <a:ext cx="1300601" cy="13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7776298" y="3493158"/>
            <a:ext cx="0" cy="85708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pic>
        <p:nvPicPr>
          <p:cNvPr id="46" name="Picture 3" descr="C:\Users\Esther Lake\AppData\Local\Microsoft\Windows\INetCache\IE\DXR8R3RC\team[1]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096" y="3152081"/>
            <a:ext cx="1144403" cy="6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itle 13"/>
          <p:cNvSpPr txBox="1">
            <a:spLocks/>
          </p:cNvSpPr>
          <p:nvPr/>
        </p:nvSpPr>
        <p:spPr bwMode="auto">
          <a:xfrm>
            <a:off x="4529745" y="2848503"/>
            <a:ext cx="1769646" cy="4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4472C4"/>
                </a:solidFill>
                <a:latin typeface="Raleway"/>
                <a:cs typeface="Raleway"/>
              </a:rPr>
              <a:t>2015-2018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4538743" y="4682082"/>
            <a:ext cx="2737918" cy="7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PAG-PNA pour les PMA (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prolongé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) </a:t>
            </a:r>
          </a:p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6 millions de dollars US du FPMA</a:t>
            </a:r>
          </a:p>
          <a:p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Pour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appuyer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le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renforcement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des </a:t>
            </a:r>
            <a:r>
              <a:rPr lang="en-GB" sz="1200" dirty="0" err="1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capacités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  <a:t> des PMA</a:t>
            </a:r>
            <a:br>
              <a:rPr lang="en-GB" sz="1200" dirty="0">
                <a:solidFill>
                  <a:schemeClr val="tx1">
                    <a:lumMod val="95000"/>
                  </a:schemeClr>
                </a:solidFill>
                <a:latin typeface="Raleway Light"/>
                <a:cs typeface="Raleway Light"/>
              </a:rPr>
            </a:br>
            <a:endParaRPr lang="en-GB" sz="1200" dirty="0">
              <a:solidFill>
                <a:schemeClr val="tx1">
                  <a:lumMod val="95000"/>
                </a:schemeClr>
              </a:solidFill>
              <a:latin typeface="Raleway Light"/>
              <a:cs typeface="Raleway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29327" y="1340401"/>
            <a:ext cx="168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Aperçu</a:t>
            </a: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jalons</a:t>
            </a:r>
            <a:endParaRPr lang="en-US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5" y="1093171"/>
            <a:ext cx="8670174" cy="39432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127" y="5065820"/>
            <a:ext cx="8994371" cy="565606"/>
          </a:xfrm>
          <a:prstGeom prst="rect">
            <a:avLst/>
          </a:prstGeom>
          <a:gradFill>
            <a:gsLst>
              <a:gs pos="0">
                <a:schemeClr val="tx1"/>
              </a:gs>
              <a:gs pos="93000">
                <a:schemeClr val="bg1"/>
              </a:gs>
              <a:gs pos="100000">
                <a:schemeClr val="tx1"/>
              </a:gs>
              <a:gs pos="7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42" y="5091237"/>
            <a:ext cx="7851285" cy="4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172298" y="4082756"/>
            <a:ext cx="221691" cy="221689"/>
          </a:xfrm>
          <a:prstGeom prst="ellipse">
            <a:avLst/>
          </a:prstGeom>
          <a:solidFill>
            <a:srgbClr val="0C69F5">
              <a:alpha val="70000"/>
            </a:srgbClr>
          </a:solidFill>
          <a:ln>
            <a:solidFill>
              <a:srgbClr val="0AB8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263" y="3228097"/>
            <a:ext cx="215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solidFill>
                  <a:schemeClr val="tx1">
                    <a:lumMod val="95000"/>
                  </a:schemeClr>
                </a:solidFill>
              </a:rPr>
              <a:t>Assistance aux PMA</a:t>
            </a:r>
            <a:endParaRPr lang="en-US" sz="1100" b="1" i="1" kern="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20 pays = 16 en Afrique, </a:t>
            </a:r>
            <a:b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3  en </a:t>
            </a:r>
            <a:r>
              <a:rPr lang="en-US" sz="1100" b="1" i="1" kern="0" dirty="0" err="1">
                <a:solidFill>
                  <a:schemeClr val="tx1">
                    <a:lumMod val="95000"/>
                  </a:schemeClr>
                </a:solidFill>
              </a:rPr>
              <a:t>Asie</a:t>
            </a: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100" b="1" i="1" kern="0" dirty="0" err="1">
                <a:solidFill>
                  <a:schemeClr val="tx1">
                    <a:lumMod val="95000"/>
                  </a:schemeClr>
                </a:solidFill>
              </a:rPr>
              <a:t>pacifique</a:t>
            </a: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, 1 </a:t>
            </a:r>
            <a:r>
              <a:rPr lang="en-US" sz="1100" b="1" i="1" kern="0" dirty="0" err="1">
                <a:solidFill>
                  <a:schemeClr val="tx1">
                    <a:lumMod val="95000"/>
                  </a:schemeClr>
                </a:solidFill>
              </a:rPr>
              <a:t>Amérique</a:t>
            </a: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100" b="1" i="1" kern="0" dirty="0" err="1">
                <a:solidFill>
                  <a:schemeClr val="tx1">
                    <a:lumMod val="95000"/>
                  </a:schemeClr>
                </a:solidFill>
              </a:rPr>
              <a:t>latine</a:t>
            </a: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 et </a:t>
            </a:r>
            <a:r>
              <a:rPr lang="en-US" sz="1100" b="1" i="1" kern="0" dirty="0" err="1">
                <a:solidFill>
                  <a:schemeClr val="tx1">
                    <a:lumMod val="95000"/>
                  </a:schemeClr>
                </a:solidFill>
              </a:rPr>
              <a:t>Caraïbe</a:t>
            </a:r>
            <a:r>
              <a:rPr lang="en-US" sz="1100" b="1" i="1" kern="0" dirty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en-US" sz="1100" i="1" kern="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866241" y="4540014"/>
            <a:ext cx="221691" cy="221689"/>
          </a:xfrm>
          <a:prstGeom prst="ellipse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kern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223" y="3966790"/>
            <a:ext cx="24650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solidFill>
                  <a:srgbClr val="FFFFFF"/>
                </a:solidFill>
              </a:rPr>
              <a:t>Assistance aux non-PMA </a:t>
            </a:r>
          </a:p>
          <a:p>
            <a:r>
              <a:rPr lang="en-US" sz="1100" b="1" i="1" kern="0" dirty="0">
                <a:solidFill>
                  <a:srgbClr val="FFFFFF"/>
                </a:solidFill>
              </a:rPr>
              <a:t>24 pays= 5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Afrique</a:t>
            </a:r>
            <a:r>
              <a:rPr lang="en-US" sz="1100" b="1" i="1" kern="0" dirty="0">
                <a:solidFill>
                  <a:srgbClr val="FFFFFF"/>
                </a:solidFill>
              </a:rPr>
              <a:t>, 8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Europe et </a:t>
            </a:r>
            <a:r>
              <a:rPr lang="en-US" sz="1100" b="1" i="1" kern="0" dirty="0" err="1">
                <a:solidFill>
                  <a:srgbClr val="FFFFFF"/>
                </a:solidFill>
              </a:rPr>
              <a:t>Asie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centrale</a:t>
            </a:r>
            <a:r>
              <a:rPr lang="en-US" sz="1100" b="1" i="1" kern="0" dirty="0">
                <a:solidFill>
                  <a:srgbClr val="FFFFFF"/>
                </a:solidFill>
              </a:rPr>
              <a:t>, 3 </a:t>
            </a:r>
            <a:r>
              <a:rPr lang="en-US" sz="1100" b="1" i="1" kern="0" dirty="0" err="1">
                <a:solidFill>
                  <a:srgbClr val="FFFFFF"/>
                </a:solidFill>
              </a:rPr>
              <a:t>états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arabes</a:t>
            </a:r>
            <a:r>
              <a:rPr lang="en-US" sz="1100" b="1" i="1" kern="0" dirty="0">
                <a:solidFill>
                  <a:srgbClr val="FFFFFF"/>
                </a:solidFill>
              </a:rPr>
              <a:t>, 4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Asie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pacifique</a:t>
            </a:r>
            <a:r>
              <a:rPr lang="en-US" sz="1100" b="1" i="1" kern="0" dirty="0">
                <a:solidFill>
                  <a:srgbClr val="FFFFFF"/>
                </a:solidFill>
              </a:rPr>
              <a:t>, 3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Amérique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latine</a:t>
            </a:r>
            <a:r>
              <a:rPr lang="en-US" sz="1100" b="1" i="1" kern="0" dirty="0">
                <a:solidFill>
                  <a:srgbClr val="FFFFFF"/>
                </a:solidFill>
              </a:rPr>
              <a:t> et </a:t>
            </a:r>
            <a:r>
              <a:rPr lang="en-US" sz="1100" b="1" i="1" kern="0" dirty="0" err="1">
                <a:solidFill>
                  <a:srgbClr val="FFFFFF"/>
                </a:solidFill>
              </a:rPr>
              <a:t>dans</a:t>
            </a:r>
            <a:r>
              <a:rPr lang="en-US" sz="1100" b="1" i="1" kern="0" dirty="0">
                <a:solidFill>
                  <a:srgbClr val="FFFFFF"/>
                </a:solidFill>
              </a:rPr>
              <a:t> la </a:t>
            </a:r>
            <a:r>
              <a:rPr lang="en-US" sz="1100" b="1" i="1" kern="0" dirty="0" err="1">
                <a:solidFill>
                  <a:srgbClr val="FFFFFF"/>
                </a:solidFill>
              </a:rPr>
              <a:t>Caraïbe</a:t>
            </a:r>
            <a:endParaRPr lang="en-US" sz="1100" b="1" i="1" kern="0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10572" y="3251916"/>
            <a:ext cx="221691" cy="22168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kern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3365" y="4311414"/>
            <a:ext cx="3421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 err="1">
                <a:solidFill>
                  <a:srgbClr val="FFFFFF"/>
                </a:solidFill>
              </a:rPr>
              <a:t>Soutien</a:t>
            </a:r>
            <a:r>
              <a:rPr lang="en-US" sz="1100" kern="0" dirty="0">
                <a:solidFill>
                  <a:srgbClr val="FFFFFF"/>
                </a:solidFill>
              </a:rPr>
              <a:t> </a:t>
            </a:r>
            <a:r>
              <a:rPr lang="en-US" sz="1100" kern="0" dirty="0" err="1">
                <a:solidFill>
                  <a:srgbClr val="FFFFFF"/>
                </a:solidFill>
              </a:rPr>
              <a:t>appuyé</a:t>
            </a:r>
            <a:r>
              <a:rPr lang="en-US" sz="1100" kern="0" dirty="0">
                <a:solidFill>
                  <a:srgbClr val="FFFFFF"/>
                </a:solidFill>
              </a:rPr>
              <a:t> au </a:t>
            </a:r>
            <a:r>
              <a:rPr lang="en-US" sz="1100" kern="0" dirty="0" err="1">
                <a:solidFill>
                  <a:srgbClr val="FFFFFF"/>
                </a:solidFill>
              </a:rPr>
              <a:t>secteur</a:t>
            </a:r>
            <a:r>
              <a:rPr lang="en-US" sz="1100" kern="0" dirty="0">
                <a:solidFill>
                  <a:srgbClr val="FFFFFF"/>
                </a:solidFill>
              </a:rPr>
              <a:t> </a:t>
            </a:r>
            <a:r>
              <a:rPr lang="en-US" sz="1100" kern="0" dirty="0" err="1">
                <a:solidFill>
                  <a:srgbClr val="FFFFFF"/>
                </a:solidFill>
              </a:rPr>
              <a:t>agricole</a:t>
            </a:r>
            <a:r>
              <a:rPr lang="en-US" sz="1100" kern="0" dirty="0">
                <a:solidFill>
                  <a:srgbClr val="FFFFFF"/>
                </a:solidFill>
              </a:rPr>
              <a:t>  (PNUD &amp; FAO </a:t>
            </a:r>
            <a:r>
              <a:rPr lang="en-US" sz="1100" kern="0" dirty="0" err="1">
                <a:solidFill>
                  <a:srgbClr val="FFFFFF"/>
                </a:solidFill>
              </a:rPr>
              <a:t>financés</a:t>
            </a:r>
            <a:r>
              <a:rPr lang="en-US" sz="1100" kern="0" dirty="0">
                <a:solidFill>
                  <a:srgbClr val="FFFFFF"/>
                </a:solidFill>
              </a:rPr>
              <a:t> par le BMUB)</a:t>
            </a:r>
          </a:p>
          <a:p>
            <a:r>
              <a:rPr lang="en-US" sz="1100" b="1" i="1" kern="0" dirty="0">
                <a:solidFill>
                  <a:srgbClr val="FFFFFF"/>
                </a:solidFill>
              </a:rPr>
              <a:t>11 pays = 4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Afrique</a:t>
            </a:r>
            <a:r>
              <a:rPr lang="en-US" sz="1100" b="1" i="1" kern="0" dirty="0">
                <a:solidFill>
                  <a:srgbClr val="FFFFFF"/>
                </a:solidFill>
              </a:rPr>
              <a:t>, 4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Asie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pacifique</a:t>
            </a:r>
            <a:r>
              <a:rPr lang="en-US" sz="1100" b="1" i="1" kern="0" dirty="0">
                <a:solidFill>
                  <a:srgbClr val="FFFFFF"/>
                </a:solidFill>
              </a:rPr>
              <a:t>, 3 </a:t>
            </a:r>
            <a:r>
              <a:rPr lang="en-US" sz="1100" b="1" i="1" kern="0" dirty="0" err="1">
                <a:solidFill>
                  <a:srgbClr val="FFFFFF"/>
                </a:solidFill>
              </a:rPr>
              <a:t>en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Amérique</a:t>
            </a:r>
            <a:r>
              <a:rPr lang="en-US" sz="1100" b="1" i="1" kern="0" dirty="0">
                <a:solidFill>
                  <a:srgbClr val="FFFFFF"/>
                </a:solidFill>
              </a:rPr>
              <a:t> </a:t>
            </a:r>
            <a:r>
              <a:rPr lang="en-US" sz="1100" b="1" i="1" kern="0" dirty="0" err="1">
                <a:solidFill>
                  <a:srgbClr val="FFFFFF"/>
                </a:solidFill>
              </a:rPr>
              <a:t>latine</a:t>
            </a:r>
            <a:endParaRPr lang="en-US" sz="1100" b="1" i="1" kern="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017"/>
            <a:ext cx="8388684" cy="807913"/>
          </a:xfrm>
          <a:prstGeom prst="rect">
            <a:avLst/>
          </a:prstGeom>
          <a:gradFill flip="none" rotWithShape="1">
            <a:gsLst>
              <a:gs pos="0">
                <a:srgbClr val="094C89"/>
              </a:gs>
              <a:gs pos="100000">
                <a:srgbClr val="000000"/>
              </a:gs>
            </a:gsLst>
            <a:lin ang="0" scaled="1"/>
            <a:tileRect/>
          </a:gradFill>
        </p:spPr>
        <p:txBody>
          <a:bodyPr wrap="square" lIns="228600" tIns="76200" bIns="114300" rtlCol="0" anchor="ctr" anchorCtr="0">
            <a:spAutoFit/>
          </a:bodyPr>
          <a:lstStyle/>
          <a:p>
            <a:r>
              <a:rPr lang="en-US" sz="2000" kern="0" dirty="0" err="1">
                <a:solidFill>
                  <a:srgbClr val="FFFFFF"/>
                </a:solidFill>
              </a:rPr>
              <a:t>Appui</a:t>
            </a:r>
            <a:r>
              <a:rPr lang="en-US" sz="2000" kern="0" dirty="0">
                <a:solidFill>
                  <a:srgbClr val="FFFFFF"/>
                </a:solidFill>
              </a:rPr>
              <a:t> aux pays </a:t>
            </a:r>
            <a:r>
              <a:rPr lang="en-US" sz="2000" kern="0" dirty="0" err="1">
                <a:solidFill>
                  <a:srgbClr val="FFFFFF"/>
                </a:solidFill>
              </a:rPr>
              <a:t>dans</a:t>
            </a:r>
            <a:r>
              <a:rPr lang="en-US" sz="2000" kern="0" dirty="0">
                <a:solidFill>
                  <a:srgbClr val="FFFFFF"/>
                </a:solidFill>
              </a:rPr>
              <a:t> le cadre du </a:t>
            </a:r>
            <a:r>
              <a:rPr lang="en-US" sz="2000" kern="0" dirty="0" err="1">
                <a:solidFill>
                  <a:srgbClr val="FFFFFF"/>
                </a:solidFill>
              </a:rPr>
              <a:t>processus</a:t>
            </a:r>
            <a:r>
              <a:rPr lang="en-US" sz="2000" kern="0" dirty="0">
                <a:solidFill>
                  <a:srgbClr val="FFFFFF"/>
                </a:solidFill>
              </a:rPr>
              <a:t> PNA </a:t>
            </a:r>
            <a:br>
              <a:rPr lang="en-US" sz="2000" kern="0" dirty="0">
                <a:solidFill>
                  <a:srgbClr val="FFFFFF"/>
                </a:solidFill>
              </a:rPr>
            </a:br>
            <a:r>
              <a:rPr lang="en-US" sz="2000" kern="0" dirty="0">
                <a:solidFill>
                  <a:srgbClr val="FFFFFF"/>
                </a:solidFill>
              </a:rPr>
              <a:t> (PAG-PNA) – </a:t>
            </a:r>
            <a:r>
              <a:rPr lang="en-US" sz="2000" i="1" kern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état</a:t>
            </a:r>
            <a:r>
              <a:rPr lang="en-US" sz="2000" i="1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i="1" kern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actuel</a:t>
            </a:r>
            <a:endParaRPr lang="en-US" sz="2000" i="1" kern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" name="Picture 26" descr="UNDP_Logo-Blue w TaglineWhite-EN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834" y="137198"/>
            <a:ext cx="564737" cy="110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9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874275594_82a194ffbb_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/>
        </p:blipFill>
        <p:spPr>
          <a:xfrm>
            <a:off x="0" y="0"/>
            <a:ext cx="91440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644" y="1248053"/>
            <a:ext cx="8351069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>
                <a:solidFill>
                  <a:srgbClr val="660066"/>
                </a:solidFill>
              </a:rPr>
              <a:t>Assistance technique individuelle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Tw Cen MT" panose="020B0602020104020603" pitchFamily="34" charset="0"/>
              </a:rPr>
              <a:t>Appuyer les pays qui le demande à travers une assistance technique individuelle pour démarrer le processus PNA 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25410" y="1401132"/>
            <a:ext cx="360641" cy="360641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9979" y="4307513"/>
            <a:ext cx="360641" cy="360641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802" y="4180517"/>
            <a:ext cx="3986251" cy="99719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>
                <a:solidFill>
                  <a:srgbClr val="660066"/>
                </a:solidFill>
              </a:rPr>
              <a:t>Sensibilisation </a:t>
            </a:r>
            <a:endParaRPr lang="fr-FR" dirty="0">
              <a:solidFill>
                <a:srgbClr val="660066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dirty="0"/>
              <a:t>Sensibiliser les équipes nationales aux outils disponibles pour accompagner les étapes clés du processus PNA à travers des ateliers régionaux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372053" y="4307513"/>
            <a:ext cx="360641" cy="360641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2697" y="4206881"/>
            <a:ext cx="441130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>
                <a:solidFill>
                  <a:srgbClr val="660066"/>
                </a:solidFill>
              </a:rPr>
              <a:t>Courtage de connaissances</a:t>
            </a:r>
            <a:endParaRPr lang="fr-FR" dirty="0">
              <a:solidFill>
                <a:srgbClr val="660066"/>
              </a:solidFill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Tw Cen MT" panose="020B0602020104020603" pitchFamily="34" charset="0"/>
              </a:rPr>
              <a:t>Faciliter le partage des connaissances et des lessons à travers la </a:t>
            </a:r>
            <a:r>
              <a:rPr lang="en-US" sz="1200" dirty="0" err="1">
                <a:latin typeface="Tw Cen MT" panose="020B0602020104020603" pitchFamily="34" charset="0"/>
              </a:rPr>
              <a:t>coopération</a:t>
            </a:r>
            <a:r>
              <a:rPr lang="en-US" sz="1200" dirty="0">
                <a:latin typeface="Tw Cen MT" panose="020B0602020104020603" pitchFamily="34" charset="0"/>
              </a:rPr>
              <a:t> Sud-Sud et Nord-Sud. </a:t>
            </a:r>
            <a:endParaRPr lang="en-GB" sz="1200" dirty="0"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66006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71346"/>
            <a:ext cx="7289800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/>
              <a:t>Que fait le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PAG-PNA</a:t>
            </a:r>
            <a:r>
              <a:rPr lang="en-US" sz="2800" dirty="0"/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4" name="Picture 13" descr="UNDP_Logo-BluewTagline-ENG_001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53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>
          <a:xfrm rot="5400000">
            <a:off x="6344903" y="-514902"/>
            <a:ext cx="1169542" cy="4091645"/>
          </a:xfrm>
          <a:prstGeom prst="round2SameRect">
            <a:avLst>
              <a:gd name="adj1" fmla="val 42474"/>
              <a:gd name="adj2" fmla="val 25806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71346"/>
            <a:ext cx="8991604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GB" sz="2800" dirty="0" err="1">
                <a:latin typeface="Tw Cen MT" pitchFamily="34" charset="0"/>
              </a:rPr>
              <a:t>Résultat</a:t>
            </a:r>
            <a:r>
              <a:rPr lang="en-GB" sz="2800" dirty="0">
                <a:latin typeface="Tw Cen MT" pitchFamily="34" charset="0"/>
              </a:rPr>
              <a:t> 1- </a:t>
            </a:r>
            <a:r>
              <a:rPr lang="en-GB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Appui</a:t>
            </a:r>
            <a:r>
              <a:rPr lang="en-GB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 </a:t>
            </a:r>
            <a:r>
              <a:rPr lang="en-GB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institutionnel</a:t>
            </a:r>
            <a:r>
              <a:rPr lang="en-GB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 (au </a:t>
            </a:r>
            <a:r>
              <a:rPr lang="en-GB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niveau</a:t>
            </a:r>
            <a:r>
              <a:rPr lang="en-GB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w Cen MT" pitchFamily="34" charset="0"/>
              </a:rPr>
              <a:t> du pays)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624134" y="1015020"/>
            <a:ext cx="473202" cy="473202"/>
          </a:xfrm>
          <a:prstGeom prst="ellipse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1119" y="946140"/>
            <a:ext cx="37160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Objectif: Les PMA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sont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capacité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de faire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progresser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la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planification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l’adaptation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à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moyen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et long-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terme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dans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le cadre de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leur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stratégie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nationale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développement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et de 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leurs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budgets (PNUD)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9" name="Picture 18" descr="UNDP_Logo-BluewTagline-ENG_001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" y="810085"/>
            <a:ext cx="4551766" cy="48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enegalese CF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19" y="3998872"/>
            <a:ext cx="2312112" cy="15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735" y="2393859"/>
            <a:ext cx="4144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Cible</a:t>
            </a:r>
            <a:r>
              <a:rPr lang="en-US" sz="1400" dirty="0"/>
              <a:t>: 20 PMA </a:t>
            </a:r>
            <a:r>
              <a:rPr lang="en-US" sz="1400" dirty="0" err="1"/>
              <a:t>reçoivent</a:t>
            </a:r>
            <a:r>
              <a:rPr lang="en-US" sz="1400" dirty="0"/>
              <a:t> un </a:t>
            </a:r>
            <a:r>
              <a:rPr lang="en-US" sz="1400" dirty="0" err="1"/>
              <a:t>appui</a:t>
            </a:r>
            <a:r>
              <a:rPr lang="en-US" sz="1400" dirty="0"/>
              <a:t> </a:t>
            </a:r>
            <a:r>
              <a:rPr lang="en-US" sz="1400" dirty="0" err="1"/>
              <a:t>personnalisé</a:t>
            </a:r>
            <a:r>
              <a:rPr lang="en-US" sz="1400" dirty="0"/>
              <a:t> pour faire </a:t>
            </a:r>
            <a:r>
              <a:rPr lang="en-US" sz="1400" dirty="0" err="1"/>
              <a:t>avancer</a:t>
            </a:r>
            <a:r>
              <a:rPr lang="en-US" sz="1400" dirty="0"/>
              <a:t> </a:t>
            </a:r>
            <a:r>
              <a:rPr lang="en-US" sz="1400" dirty="0" err="1"/>
              <a:t>leur</a:t>
            </a:r>
            <a:r>
              <a:rPr lang="en-US" sz="1400" dirty="0"/>
              <a:t> </a:t>
            </a:r>
            <a:r>
              <a:rPr lang="en-US" sz="1400" dirty="0" err="1"/>
              <a:t>processus</a:t>
            </a:r>
            <a:r>
              <a:rPr lang="en-US" sz="1400" dirty="0"/>
              <a:t> PNA 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 err="1"/>
              <a:t>Cible</a:t>
            </a:r>
            <a:r>
              <a:rPr lang="en-US" sz="1400" dirty="0"/>
              <a:t>: </a:t>
            </a:r>
            <a:r>
              <a:rPr lang="en-US" sz="1400" dirty="0" err="1"/>
              <a:t>l’accès</a:t>
            </a:r>
            <a:r>
              <a:rPr lang="en-US" sz="1400" dirty="0"/>
              <a:t> aux sources de </a:t>
            </a:r>
            <a:r>
              <a:rPr lang="en-US" sz="1400" dirty="0" err="1"/>
              <a:t>financement</a:t>
            </a:r>
            <a:r>
              <a:rPr lang="en-US" sz="1400" dirty="0"/>
              <a:t> pour </a:t>
            </a:r>
            <a:r>
              <a:rPr lang="en-US" sz="1400" dirty="0" err="1"/>
              <a:t>appuyer</a:t>
            </a:r>
            <a:r>
              <a:rPr lang="en-US" sz="1400" dirty="0"/>
              <a:t> le </a:t>
            </a:r>
            <a:r>
              <a:rPr lang="en-US" sz="1400" dirty="0" err="1"/>
              <a:t>processus</a:t>
            </a:r>
            <a:r>
              <a:rPr lang="en-US" sz="1400" dirty="0"/>
              <a:t> PNA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facilité</a:t>
            </a:r>
            <a:r>
              <a:rPr lang="en-US" sz="1400" dirty="0"/>
              <a:t> (FEM, FVC, et </a:t>
            </a:r>
            <a:r>
              <a:rPr lang="en-US" sz="1400" dirty="0" err="1"/>
              <a:t>autres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935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jik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t="10798" r="27637" b="29789"/>
          <a:stretch/>
        </p:blipFill>
        <p:spPr>
          <a:xfrm>
            <a:off x="1" y="876300"/>
            <a:ext cx="4507988" cy="3420918"/>
          </a:xfrm>
          <a:prstGeom prst="rect">
            <a:avLst/>
          </a:prstGeom>
        </p:spPr>
      </p:pic>
      <p:pic>
        <p:nvPicPr>
          <p:cNvPr id="16" name="Picture 15" descr="Moorpark_Apricot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1" b="28326"/>
          <a:stretch/>
        </p:blipFill>
        <p:spPr>
          <a:xfrm>
            <a:off x="-1" y="4409391"/>
            <a:ext cx="4507989" cy="13056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26624" y="5411174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Apricots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171346"/>
            <a:ext cx="8991604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 err="1"/>
              <a:t>Résultat</a:t>
            </a:r>
            <a:r>
              <a:rPr lang="en-US" sz="2800" dirty="0"/>
              <a:t> 2 – </a:t>
            </a:r>
            <a:r>
              <a:rPr lang="en-US" sz="2800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Appui</a:t>
            </a:r>
            <a:r>
              <a:rPr lang="en-US" sz="28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technique</a:t>
            </a:r>
          </a:p>
        </p:txBody>
      </p:sp>
      <p:sp>
        <p:nvSpPr>
          <p:cNvPr id="21" name="Round Same Side Corner Rectangle 20"/>
          <p:cNvSpPr/>
          <p:nvPr/>
        </p:nvSpPr>
        <p:spPr>
          <a:xfrm rot="5400000">
            <a:off x="6243843" y="-91680"/>
            <a:ext cx="1251735" cy="3835398"/>
          </a:xfrm>
          <a:prstGeom prst="round2SameRect">
            <a:avLst>
              <a:gd name="adj1" fmla="val 42474"/>
              <a:gd name="adj2" fmla="val 25806"/>
            </a:avLst>
          </a:prstGeom>
          <a:solidFill>
            <a:srgbClr val="FF66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39106" y="1257491"/>
            <a:ext cx="3543742" cy="1123384"/>
          </a:xfrm>
          <a:prstGeom prst="rect">
            <a:avLst/>
          </a:prstGeom>
        </p:spPr>
        <p:txBody>
          <a:bodyPr wrap="square" tIns="0" anchor="ctr" anchorCtr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Objectif: La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capacité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technique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nécessaire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pour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effectuer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les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étapes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clés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du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processus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PNA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est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développée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. Les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outils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et les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méthodes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pertinents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sont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accessibles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à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tous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 les PMA (ONU </a:t>
            </a:r>
            <a:r>
              <a:rPr lang="en-US" sz="1400" b="1" dirty="0" err="1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Environnment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  <a:alpha val="68000"/>
                  </a:schemeClr>
                </a:solidFill>
              </a:rPr>
              <a:t>)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682837" y="1364432"/>
            <a:ext cx="456269" cy="456269"/>
          </a:xfrm>
          <a:prstGeom prst="ellipse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25" name="Picture 24" descr="UNDP_Logo-BluewTagline-ENG_001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892466" y="2894380"/>
            <a:ext cx="4099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Cible</a:t>
            </a:r>
            <a:r>
              <a:rPr lang="en-US" sz="1400" dirty="0"/>
              <a:t>: 6 ateliers </a:t>
            </a:r>
            <a:r>
              <a:rPr lang="en-US" sz="1400" dirty="0" err="1"/>
              <a:t>régionaux</a:t>
            </a:r>
            <a:r>
              <a:rPr lang="en-US" sz="1400" dirty="0"/>
              <a:t> </a:t>
            </a:r>
            <a:r>
              <a:rPr lang="en-US" sz="1400" dirty="0" err="1"/>
              <a:t>ciblés</a:t>
            </a:r>
            <a:r>
              <a:rPr lang="en-US" sz="1400" dirty="0"/>
              <a:t> pour les PMA </a:t>
            </a:r>
          </a:p>
          <a:p>
            <a:endParaRPr lang="en-US" sz="1400" dirty="0"/>
          </a:p>
          <a:p>
            <a:r>
              <a:rPr lang="en-US" sz="1400" dirty="0" err="1"/>
              <a:t>Cible</a:t>
            </a:r>
            <a:r>
              <a:rPr lang="en-US" sz="1400" dirty="0"/>
              <a:t>: Au </a:t>
            </a:r>
            <a:r>
              <a:rPr lang="en-US" sz="1400" dirty="0" err="1"/>
              <a:t>moins</a:t>
            </a:r>
            <a:r>
              <a:rPr lang="en-US" sz="1400" dirty="0"/>
              <a:t> 144  </a:t>
            </a:r>
            <a:r>
              <a:rPr lang="en-US" sz="1400" dirty="0" err="1"/>
              <a:t>techniciens</a:t>
            </a:r>
            <a:r>
              <a:rPr lang="en-US" sz="1400" dirty="0"/>
              <a:t> </a:t>
            </a:r>
            <a:r>
              <a:rPr lang="en-US" sz="1400" dirty="0" err="1"/>
              <a:t>nationaux</a:t>
            </a:r>
            <a:r>
              <a:rPr lang="en-US" sz="1400" dirty="0"/>
              <a:t>  de PMA </a:t>
            </a:r>
            <a:r>
              <a:rPr lang="en-US" sz="1400" dirty="0" err="1"/>
              <a:t>formés</a:t>
            </a:r>
            <a:r>
              <a:rPr lang="en-US" sz="1400" dirty="0"/>
              <a:t> à </a:t>
            </a:r>
            <a:r>
              <a:rPr lang="en-US" sz="1400" dirty="0" err="1"/>
              <a:t>l´usage</a:t>
            </a:r>
            <a:r>
              <a:rPr lang="en-US" sz="1400" dirty="0"/>
              <a:t> des </a:t>
            </a:r>
            <a:r>
              <a:rPr lang="en-US" sz="1400" dirty="0" err="1"/>
              <a:t>outils</a:t>
            </a:r>
            <a:r>
              <a:rPr lang="en-US" sz="1400" dirty="0"/>
              <a:t> et des </a:t>
            </a:r>
            <a:r>
              <a:rPr lang="en-US" sz="1400" dirty="0" err="1"/>
              <a:t>méthodes</a:t>
            </a:r>
            <a:r>
              <a:rPr lang="en-US" sz="1400" dirty="0"/>
              <a:t> pour le </a:t>
            </a:r>
            <a:r>
              <a:rPr lang="en-US" sz="1400" dirty="0" err="1"/>
              <a:t>processus</a:t>
            </a:r>
            <a:r>
              <a:rPr lang="en-US" sz="1400" dirty="0"/>
              <a:t> PNA (au </a:t>
            </a:r>
            <a:r>
              <a:rPr lang="en-US" sz="1400" dirty="0" err="1"/>
              <a:t>moins</a:t>
            </a:r>
            <a:r>
              <a:rPr lang="en-US" sz="1400" dirty="0"/>
              <a:t> 45% de femmes)</a:t>
            </a:r>
          </a:p>
          <a:p>
            <a:endParaRPr lang="en-US" sz="1400" dirty="0"/>
          </a:p>
          <a:p>
            <a:r>
              <a:rPr lang="en-US" sz="1400" dirty="0" err="1"/>
              <a:t>Cible</a:t>
            </a:r>
            <a:r>
              <a:rPr lang="en-US" sz="1400" dirty="0"/>
              <a:t>: Au </a:t>
            </a:r>
            <a:r>
              <a:rPr lang="en-US" sz="1400" dirty="0" err="1"/>
              <a:t>moins</a:t>
            </a:r>
            <a:r>
              <a:rPr lang="en-US" sz="1400" dirty="0"/>
              <a:t> 2 ensembles de </a:t>
            </a:r>
            <a:r>
              <a:rPr lang="en-US" sz="1400" dirty="0" err="1"/>
              <a:t>matériel</a:t>
            </a:r>
            <a:r>
              <a:rPr lang="en-US" sz="1400" dirty="0"/>
              <a:t> de formation pour les PMA </a:t>
            </a:r>
            <a:r>
              <a:rPr lang="en-US" sz="1400" dirty="0" err="1"/>
              <a:t>élaborés</a:t>
            </a:r>
            <a:r>
              <a:rPr lang="en-US" sz="1400" dirty="0"/>
              <a:t> et </a:t>
            </a:r>
            <a:r>
              <a:rPr lang="en-US" sz="1400" dirty="0" err="1"/>
              <a:t>publiés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ligne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855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391458659_ce4e29e63a_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4" t="3843" r="15391" b="56111"/>
          <a:stretch/>
        </p:blipFill>
        <p:spPr>
          <a:xfrm>
            <a:off x="0" y="944544"/>
            <a:ext cx="3590636" cy="2140447"/>
          </a:xfrm>
          <a:prstGeom prst="rect">
            <a:avLst/>
          </a:prstGeom>
        </p:spPr>
      </p:pic>
      <p:pic>
        <p:nvPicPr>
          <p:cNvPr id="4" name="Picture 3" descr="19158045763_0213edfbb2_k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29534" b="32760"/>
          <a:stretch/>
        </p:blipFill>
        <p:spPr>
          <a:xfrm flipH="1">
            <a:off x="0" y="3244273"/>
            <a:ext cx="3590636" cy="2501505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rot="5400000">
            <a:off x="5412987" y="-472041"/>
            <a:ext cx="1123384" cy="3943399"/>
          </a:xfrm>
          <a:prstGeom prst="round2SameRect">
            <a:avLst>
              <a:gd name="adj1" fmla="val 42474"/>
              <a:gd name="adj2" fmla="val 25806"/>
            </a:avLst>
          </a:prstGeom>
          <a:solidFill>
            <a:srgbClr val="008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21811" y="944331"/>
            <a:ext cx="3912872" cy="1123384"/>
          </a:xfrm>
          <a:prstGeom prst="rect">
            <a:avLst/>
          </a:prstGeom>
        </p:spPr>
        <p:txBody>
          <a:bodyPr wrap="square" tIns="0" anchor="ctr" anchorCtr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Partage des connaissances et des enseignements</a:t>
            </a:r>
            <a:br>
              <a:rPr lang="fr-FR" sz="14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 grâce à la coopération Sud-Sud et Nord-Sud pour renforcer la coopération internationale et régionale dans le but de progresser dans le processus PNA 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(PNUD et ONU </a:t>
            </a: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</a:rPr>
              <a:t>Environnement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733805" y="1102247"/>
            <a:ext cx="456269" cy="456269"/>
          </a:xfrm>
          <a:prstGeom prst="ellipse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0080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3" y="171346"/>
            <a:ext cx="8991604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 err="1"/>
              <a:t>Résultat</a:t>
            </a:r>
            <a:r>
              <a:rPr lang="en-US" sz="2800" dirty="0"/>
              <a:t> 3 – </a:t>
            </a:r>
            <a:r>
              <a:rPr lang="en-US" sz="28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Courtage</a:t>
            </a:r>
            <a:r>
              <a:rPr lang="en-U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8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connaissances</a:t>
            </a:r>
            <a:endParaRPr lang="en-US" sz="28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4" name="Picture 13" descr="UNDP_Logo-BluewTagline-ENG_001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61939" y="21188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Cible: au moins 70% des participants des systèmes de partage de connaissances signalent l'intérêt ou l'adoption de meilleures pratiques identifiées dan des pays du Nord et du Sud.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Cible: Au moins trois systèmes de connaissances et d'informations sont établis à travers au moins 6 plateformes.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Cible:  Le processus PNA d´au moins 20 pays recevant un appui individuel est documenté</a:t>
            </a:r>
          </a:p>
          <a:p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Cible: Des études de cas et des analyses sont faites sur l'intégration des résultats du PNA et des ODD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Cible:  Des examens supplémentaires des besoins et des lacunes sont conduits avec le LEG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46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391068859_7d84041b34_z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13236" b="5258"/>
          <a:stretch/>
        </p:blipFill>
        <p:spPr>
          <a:xfrm flipH="1">
            <a:off x="6043312" y="0"/>
            <a:ext cx="3105154" cy="2629102"/>
          </a:xfrm>
          <a:prstGeom prst="rect">
            <a:avLst/>
          </a:prstGeom>
        </p:spPr>
      </p:pic>
      <p:pic>
        <p:nvPicPr>
          <p:cNvPr id="7" name="Picture 6" descr="20391068859_7d84041b34_z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r="13174" b="5452"/>
          <a:stretch/>
        </p:blipFill>
        <p:spPr>
          <a:xfrm flipH="1">
            <a:off x="6043311" y="0"/>
            <a:ext cx="3105155" cy="2629102"/>
          </a:xfrm>
          <a:prstGeom prst="rect">
            <a:avLst/>
          </a:prstGeom>
        </p:spPr>
      </p:pic>
      <p:pic>
        <p:nvPicPr>
          <p:cNvPr id="6" name="Picture 5" descr="17182241826_2c3b75004f_z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8759"/>
          <a:stretch/>
        </p:blipFill>
        <p:spPr>
          <a:xfrm flipH="1">
            <a:off x="6043311" y="2689186"/>
            <a:ext cx="3100691" cy="3023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" y="2958745"/>
            <a:ext cx="6043314" cy="2800767"/>
          </a:xfrm>
          <a:prstGeom prst="rect">
            <a:avLst/>
          </a:prstGeom>
        </p:spPr>
        <p:txBody>
          <a:bodyPr wrap="square" lIns="45720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Un ensemble de modules de formation pour les pays a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été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développé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par la GIZ/PNUD et UNITAR</a:t>
            </a: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Nouveau! Module sur </a:t>
            </a:r>
            <a:r>
              <a:rPr lang="en-US" sz="1600" dirty="0" err="1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l´intégration</a:t>
            </a:r>
            <a:r>
              <a:rPr lang="en-US" sz="16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de la question du genre </a:t>
            </a:r>
            <a:r>
              <a:rPr lang="en-US" sz="1600" dirty="0" err="1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développé</a:t>
            </a:r>
            <a:endParaRPr lang="en-US" sz="1600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partenariat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avec UNITAR: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approche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pour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l´évaluation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des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compétences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pour le PNA</a:t>
            </a:r>
          </a:p>
          <a:p>
            <a:endParaRPr lang="en-US" sz="16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Nouveau! </a:t>
            </a:r>
            <a:r>
              <a:rPr lang="fr-FR" sz="1600" dirty="0">
                <a:solidFill>
                  <a:srgbClr val="FFC000"/>
                </a:solidFill>
              </a:rPr>
              <a:t>Méthodologie d'évaluation des compétences en cours de développement</a:t>
            </a:r>
            <a:endParaRPr lang="en-US" sz="1600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" y="171346"/>
            <a:ext cx="9144000" cy="586312"/>
          </a:xfrm>
          <a:prstGeom prst="rect">
            <a:avLst/>
          </a:prstGeom>
          <a:solidFill>
            <a:srgbClr val="660066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1" y="171346"/>
            <a:ext cx="8382423" cy="586312"/>
          </a:xfrm>
          <a:prstGeom prst="rect">
            <a:avLst/>
          </a:prstGeom>
          <a:noFill/>
        </p:spPr>
        <p:txBody>
          <a:bodyPr wrap="square" lIns="274320" tIns="0" rtlCol="0" anchor="ctr" anchorCtr="0">
            <a:noAutofit/>
          </a:bodyPr>
          <a:lstStyle/>
          <a:p>
            <a:r>
              <a:rPr lang="en-US" sz="2800" dirty="0" err="1"/>
              <a:t>Partage</a:t>
            </a:r>
            <a:r>
              <a:rPr lang="en-US" sz="2800" dirty="0"/>
              <a:t> de </a:t>
            </a:r>
            <a:r>
              <a:rPr lang="en-US" sz="2800" dirty="0" err="1"/>
              <a:t>connaissances</a:t>
            </a:r>
            <a:r>
              <a:rPr lang="en-US" sz="2800" dirty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01501" y="0"/>
            <a:ext cx="748503" cy="946141"/>
            <a:chOff x="7212096" y="-206"/>
            <a:chExt cx="748503" cy="946141"/>
          </a:xfrm>
        </p:grpSpPr>
        <p:pic>
          <p:nvPicPr>
            <p:cNvPr id="14" name="Picture 13" descr="UNDP_Logo-BluewTagline-ENG_001.pn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6"/>
            <a:stretch/>
          </p:blipFill>
          <p:spPr>
            <a:xfrm>
              <a:off x="7293018" y="-206"/>
              <a:ext cx="520998" cy="81008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212096" y="761269"/>
              <a:ext cx="748503" cy="184666"/>
            </a:xfrm>
            <a:prstGeom prst="rect">
              <a:avLst/>
            </a:prstGeom>
            <a:noFill/>
          </p:spPr>
          <p:txBody>
            <a:bodyPr wrap="none" lIns="91440" tIns="0" bIns="0" rtlCol="0">
              <a:spAutoFit/>
            </a:bodyPr>
            <a:lstStyle/>
            <a:p>
              <a:r>
                <a:rPr lang="en-US" sz="600" i="1" dirty="0"/>
                <a:t>Empowered lives.</a:t>
              </a:r>
            </a:p>
            <a:p>
              <a:r>
                <a:rPr lang="en-US" sz="600" i="1" dirty="0"/>
                <a:t>Resilient nations.</a:t>
              </a:r>
              <a:endParaRPr lang="en-US" sz="1200" i="1" dirty="0"/>
            </a:p>
          </p:txBody>
        </p:sp>
      </p:grpSp>
      <p:pic>
        <p:nvPicPr>
          <p:cNvPr id="19" name="Picture 18" descr="QQ20151016-2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9"/>
          <a:stretch/>
        </p:blipFill>
        <p:spPr>
          <a:xfrm>
            <a:off x="1122219" y="810085"/>
            <a:ext cx="3288115" cy="22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95941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</TotalTime>
  <Words>1431</Words>
  <Application>Microsoft Macintosh PowerPoint</Application>
  <PresentationFormat>On-screen Show (16:10)</PresentationFormat>
  <Paragraphs>171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Courier New</vt:lpstr>
      <vt:lpstr>Mangal</vt:lpstr>
      <vt:lpstr>ＭＳ Ｐゴシック</vt:lpstr>
      <vt:lpstr>Raleway</vt:lpstr>
      <vt:lpstr>Raleway Light</vt:lpstr>
      <vt:lpstr>SimSun</vt:lpstr>
      <vt:lpstr>Tw Cen MT</vt:lpstr>
      <vt:lpstr>宋体</vt:lpstr>
      <vt:lpstr> Black </vt:lpstr>
      <vt:lpstr>PowerPoint Presentation</vt:lpstr>
      <vt:lpstr>PowerPoint Presentation</vt:lpstr>
      <vt:lpstr> Soutien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from the Ground Up</dc:title>
  <dc:creator>Judson Peck</dc:creator>
  <cp:lastModifiedBy>Analice Martins</cp:lastModifiedBy>
  <cp:revision>657</cp:revision>
  <dcterms:created xsi:type="dcterms:W3CDTF">2015-10-29T17:59:30Z</dcterms:created>
  <dcterms:modified xsi:type="dcterms:W3CDTF">2017-09-27T11:09:35Z</dcterms:modified>
</cp:coreProperties>
</file>