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96" r:id="rId1"/>
  </p:sldMasterIdLst>
  <p:notesMasterIdLst>
    <p:notesMasterId r:id="rId16"/>
  </p:notesMasterIdLst>
  <p:handoutMasterIdLst>
    <p:handoutMasterId r:id="rId17"/>
  </p:handoutMasterIdLst>
  <p:sldIdLst>
    <p:sldId id="286" r:id="rId2"/>
    <p:sldId id="323" r:id="rId3"/>
    <p:sldId id="340" r:id="rId4"/>
    <p:sldId id="325" r:id="rId5"/>
    <p:sldId id="338" r:id="rId6"/>
    <p:sldId id="329" r:id="rId7"/>
    <p:sldId id="322" r:id="rId8"/>
    <p:sldId id="351" r:id="rId9"/>
    <p:sldId id="353" r:id="rId10"/>
    <p:sldId id="354" r:id="rId11"/>
    <p:sldId id="355" r:id="rId12"/>
    <p:sldId id="347" r:id="rId13"/>
    <p:sldId id="350" r:id="rId14"/>
    <p:sldId id="312" r:id="rId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07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27" autoAdjust="0"/>
    <p:restoredTop sz="62227" autoAdjust="0"/>
  </p:normalViewPr>
  <p:slideViewPr>
    <p:cSldViewPr>
      <p:cViewPr varScale="1">
        <p:scale>
          <a:sx n="48" d="100"/>
          <a:sy n="48" d="100"/>
        </p:scale>
        <p:origin x="2172" y="48"/>
      </p:cViewPr>
      <p:guideLst>
        <p:guide orient="horz" pos="2160"/>
        <p:guide pos="2880"/>
      </p:guideLst>
    </p:cSldViewPr>
  </p:slideViewPr>
  <p:outlineViewPr>
    <p:cViewPr>
      <p:scale>
        <a:sx n="33" d="100"/>
        <a:sy n="33" d="100"/>
      </p:scale>
      <p:origin x="0" y="615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b425624\Desktop\Progress%20report%20graphs_Fina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wb425624\Desktop\Progress%20report%20graphs_Final.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9"/>
            <c:invertIfNegative val="0"/>
            <c:bubble3D val="0"/>
            <c:spPr>
              <a:solidFill>
                <a:srgbClr val="00B050"/>
              </a:solidFill>
              <a:ln>
                <a:solidFill>
                  <a:schemeClr val="accent3"/>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EB6E-4028-A562-96EE68191929}"/>
              </c:ext>
            </c:extLst>
          </c:dPt>
          <c:dLbls>
            <c:dLbl>
              <c:idx val="0"/>
              <c:layout>
                <c:manualLayout>
                  <c:x val="2.7777777777777779E-3"/>
                  <c:y val="-7.147602326736202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B6E-4028-A562-96EE68191929}"/>
                </c:ext>
              </c:extLst>
            </c:dLbl>
            <c:dLbl>
              <c:idx val="1"/>
              <c:layout>
                <c:manualLayout>
                  <c:x val="-6.4701443569553808E-3"/>
                  <c:y val="-0.163760729233170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B6E-4028-A562-96EE68191929}"/>
                </c:ext>
              </c:extLst>
            </c:dLbl>
            <c:dLbl>
              <c:idx val="2"/>
              <c:layout>
                <c:manualLayout>
                  <c:x val="-8.3333333333333332E-3"/>
                  <c:y val="-0.1094067886784423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B6E-4028-A562-96EE68191929}"/>
                </c:ext>
              </c:extLst>
            </c:dLbl>
            <c:dLbl>
              <c:idx val="3"/>
              <c:layout>
                <c:manualLayout>
                  <c:x val="-5.5555555555555558E-3"/>
                  <c:y val="-0.12955788465630994"/>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B6E-4028-A562-96EE68191929}"/>
                </c:ext>
              </c:extLst>
            </c:dLbl>
            <c:dLbl>
              <c:idx val="4"/>
              <c:layout>
                <c:manualLayout>
                  <c:x val="-2.7777777777778286E-3"/>
                  <c:y val="-0.26466943321274028"/>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B6E-4028-A562-96EE68191929}"/>
                </c:ext>
              </c:extLst>
            </c:dLbl>
            <c:dLbl>
              <c:idx val="5"/>
              <c:layout>
                <c:manualLayout>
                  <c:x val="8.8254593175853024E-4"/>
                  <c:y val="-0.4564284954245584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B6E-4028-A562-96EE68191929}"/>
                </c:ext>
              </c:extLst>
            </c:dLbl>
            <c:dLbl>
              <c:idx val="6"/>
              <c:layout>
                <c:manualLayout>
                  <c:x val="2.4782370953630797E-3"/>
                  <c:y val="-0.3858125842377810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B6E-4028-A562-96EE68191929}"/>
                </c:ext>
              </c:extLst>
            </c:dLbl>
            <c:dLbl>
              <c:idx val="7"/>
              <c:layout>
                <c:manualLayout>
                  <c:x val="-1.8952318460192475E-3"/>
                  <c:y val="-0.2052518266297793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B6E-4028-A562-96EE68191929}"/>
                </c:ext>
              </c:extLst>
            </c:dLbl>
            <c:dLbl>
              <c:idx val="8"/>
              <c:layout>
                <c:manualLayout>
                  <c:x val="-1.0185067526415994E-16"/>
                  <c:y val="-0.16420178052067808"/>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EB6E-4028-A562-96EE68191929}"/>
                </c:ext>
              </c:extLst>
            </c:dLbl>
            <c:dLbl>
              <c:idx val="9"/>
              <c:layout>
                <c:manualLayout>
                  <c:x val="2.3748906386702679E-3"/>
                  <c:y val="-0.2967498403915727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EB6E-4028-A562-96EE68191929}"/>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Approvals!$A$1:$A$10</c:f>
              <c:strCache>
                <c:ptCount val="10"/>
                <c:pt idx="0">
                  <c:v>FY8</c:v>
                </c:pt>
                <c:pt idx="1">
                  <c:v>FY9</c:v>
                </c:pt>
                <c:pt idx="2">
                  <c:v>FY10</c:v>
                </c:pt>
                <c:pt idx="3">
                  <c:v>FY11</c:v>
                </c:pt>
                <c:pt idx="4">
                  <c:v>FY12</c:v>
                </c:pt>
                <c:pt idx="5">
                  <c:v>FY13</c:v>
                </c:pt>
                <c:pt idx="6">
                  <c:v>FY14</c:v>
                </c:pt>
                <c:pt idx="7">
                  <c:v>FY15</c:v>
                </c:pt>
                <c:pt idx="8">
                  <c:v>FY16</c:v>
                </c:pt>
                <c:pt idx="9">
                  <c:v>FY17</c:v>
                </c:pt>
              </c:strCache>
            </c:strRef>
          </c:cat>
          <c:val>
            <c:numRef>
              <c:f>Approvals!$B$1:$B$10</c:f>
              <c:numCache>
                <c:formatCode>General</c:formatCode>
                <c:ptCount val="10"/>
                <c:pt idx="0">
                  <c:v>18.8</c:v>
                </c:pt>
                <c:pt idx="1">
                  <c:v>74</c:v>
                </c:pt>
                <c:pt idx="2">
                  <c:v>30.2</c:v>
                </c:pt>
                <c:pt idx="3">
                  <c:v>52.2</c:v>
                </c:pt>
                <c:pt idx="4">
                  <c:v>140.9</c:v>
                </c:pt>
                <c:pt idx="5">
                  <c:v>273.39999999999998</c:v>
                </c:pt>
                <c:pt idx="6">
                  <c:v>231.3</c:v>
                </c:pt>
                <c:pt idx="7">
                  <c:v>100.1</c:v>
                </c:pt>
                <c:pt idx="8">
                  <c:v>74.2</c:v>
                </c:pt>
                <c:pt idx="9">
                  <c:v>164.8</c:v>
                </c:pt>
              </c:numCache>
            </c:numRef>
          </c:val>
          <c:extLst>
            <c:ext xmlns:c16="http://schemas.microsoft.com/office/drawing/2014/chart" uri="{C3380CC4-5D6E-409C-BE32-E72D297353CC}">
              <c16:uniqueId val="{0000000A-EB6E-4028-A562-96EE68191929}"/>
            </c:ext>
          </c:extLst>
        </c:ser>
        <c:ser>
          <c:idx val="3"/>
          <c:order val="2"/>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Approvals!$A$1:$A$10</c:f>
              <c:strCache>
                <c:ptCount val="10"/>
                <c:pt idx="0">
                  <c:v>FY8</c:v>
                </c:pt>
                <c:pt idx="1">
                  <c:v>FY9</c:v>
                </c:pt>
                <c:pt idx="2">
                  <c:v>FY10</c:v>
                </c:pt>
                <c:pt idx="3">
                  <c:v>FY11</c:v>
                </c:pt>
                <c:pt idx="4">
                  <c:v>FY12</c:v>
                </c:pt>
                <c:pt idx="5">
                  <c:v>FY13</c:v>
                </c:pt>
                <c:pt idx="6">
                  <c:v>FY14</c:v>
                </c:pt>
                <c:pt idx="7">
                  <c:v>FY15</c:v>
                </c:pt>
                <c:pt idx="8">
                  <c:v>FY16</c:v>
                </c:pt>
                <c:pt idx="9">
                  <c:v>FY17</c:v>
                </c:pt>
              </c:strCache>
            </c:strRef>
          </c:cat>
          <c:val>
            <c:numRef>
              <c:f>Approvals!$D$1:$D$10</c:f>
              <c:numCache>
                <c:formatCode>General</c:formatCode>
                <c:ptCount val="10"/>
              </c:numCache>
            </c:numRef>
          </c:val>
          <c:extLst>
            <c:ext xmlns:c16="http://schemas.microsoft.com/office/drawing/2014/chart" uri="{C3380CC4-5D6E-409C-BE32-E72D297353CC}">
              <c16:uniqueId val="{0000000B-EB6E-4028-A562-96EE68191929}"/>
            </c:ext>
          </c:extLst>
        </c:ser>
        <c:dLbls>
          <c:showLegendKey val="0"/>
          <c:showVal val="0"/>
          <c:showCatName val="0"/>
          <c:showSerName val="0"/>
          <c:showPercent val="0"/>
          <c:showBubbleSize val="0"/>
        </c:dLbls>
        <c:gapWidth val="219"/>
        <c:overlap val="100"/>
        <c:axId val="571698104"/>
        <c:axId val="571698496"/>
      </c:barChart>
      <c:lineChart>
        <c:grouping val="standard"/>
        <c:varyColors val="0"/>
        <c:ser>
          <c:idx val="1"/>
          <c:order val="1"/>
          <c:spPr>
            <a:ln w="34925" cap="rnd">
              <a:solidFill>
                <a:schemeClr val="accent2"/>
              </a:solidFill>
              <a:round/>
            </a:ln>
            <a:effectLst>
              <a:outerShdw blurRad="40000" dist="23000" dir="5400000" rotWithShape="0">
                <a:srgbClr val="000000">
                  <a:alpha val="35000"/>
                </a:srgbClr>
              </a:outerShdw>
            </a:effectLst>
          </c:spPr>
          <c:marker>
            <c:symbol val="none"/>
          </c:marker>
          <c:cat>
            <c:strRef>
              <c:f>Approvals!$A$1:$A$10</c:f>
              <c:strCache>
                <c:ptCount val="10"/>
                <c:pt idx="0">
                  <c:v>FY8</c:v>
                </c:pt>
                <c:pt idx="1">
                  <c:v>FY9</c:v>
                </c:pt>
                <c:pt idx="2">
                  <c:v>FY10</c:v>
                </c:pt>
                <c:pt idx="3">
                  <c:v>FY11</c:v>
                </c:pt>
                <c:pt idx="4">
                  <c:v>FY12</c:v>
                </c:pt>
                <c:pt idx="5">
                  <c:v>FY13</c:v>
                </c:pt>
                <c:pt idx="6">
                  <c:v>FY14</c:v>
                </c:pt>
                <c:pt idx="7">
                  <c:v>FY15</c:v>
                </c:pt>
                <c:pt idx="8">
                  <c:v>FY16</c:v>
                </c:pt>
                <c:pt idx="9">
                  <c:v>FY17</c:v>
                </c:pt>
              </c:strCache>
            </c:strRef>
          </c:cat>
          <c:val>
            <c:numRef>
              <c:f>Approvals!$C$1:$C$10</c:f>
              <c:numCache>
                <c:formatCode>General</c:formatCode>
                <c:ptCount val="10"/>
                <c:pt idx="0">
                  <c:v>29.5</c:v>
                </c:pt>
                <c:pt idx="1">
                  <c:v>103.5</c:v>
                </c:pt>
                <c:pt idx="2">
                  <c:v>133.6</c:v>
                </c:pt>
                <c:pt idx="3">
                  <c:v>185.8</c:v>
                </c:pt>
                <c:pt idx="4">
                  <c:v>326.7</c:v>
                </c:pt>
                <c:pt idx="5">
                  <c:v>600.1</c:v>
                </c:pt>
                <c:pt idx="6">
                  <c:v>831.4</c:v>
                </c:pt>
                <c:pt idx="7">
                  <c:v>931.5</c:v>
                </c:pt>
                <c:pt idx="8">
                  <c:v>1005.7</c:v>
                </c:pt>
                <c:pt idx="9">
                  <c:v>1170.5</c:v>
                </c:pt>
              </c:numCache>
            </c:numRef>
          </c:val>
          <c:smooth val="0"/>
          <c:extLst>
            <c:ext xmlns:c16="http://schemas.microsoft.com/office/drawing/2014/chart" uri="{C3380CC4-5D6E-409C-BE32-E72D297353CC}">
              <c16:uniqueId val="{0000000C-EB6E-4028-A562-96EE68191929}"/>
            </c:ext>
          </c:extLst>
        </c:ser>
        <c:dLbls>
          <c:showLegendKey val="0"/>
          <c:showVal val="0"/>
          <c:showCatName val="0"/>
          <c:showSerName val="0"/>
          <c:showPercent val="0"/>
          <c:showBubbleSize val="0"/>
        </c:dLbls>
        <c:marker val="1"/>
        <c:smooth val="0"/>
        <c:axId val="571699280"/>
        <c:axId val="571698888"/>
      </c:lineChart>
      <c:catAx>
        <c:axId val="5716981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1" i="0" u="none" strike="noStrike" kern="1200" baseline="0">
                <a:solidFill>
                  <a:schemeClr val="lt1">
                    <a:lumMod val="85000"/>
                  </a:schemeClr>
                </a:solidFill>
                <a:latin typeface="+mn-lt"/>
                <a:ea typeface="+mn-ea"/>
                <a:cs typeface="+mn-cs"/>
              </a:defRPr>
            </a:pPr>
            <a:endParaRPr lang="en-US"/>
          </a:p>
        </c:txPr>
        <c:crossAx val="571698496"/>
        <c:crosses val="autoZero"/>
        <c:auto val="1"/>
        <c:lblAlgn val="ctr"/>
        <c:lblOffset val="100"/>
        <c:noMultiLvlLbl val="0"/>
      </c:catAx>
      <c:valAx>
        <c:axId val="57169849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2400" b="1" i="0" u="none" strike="noStrike" kern="1200" cap="all" baseline="0">
                    <a:solidFill>
                      <a:schemeClr val="lt1">
                        <a:lumMod val="85000"/>
                      </a:schemeClr>
                    </a:solidFill>
                    <a:latin typeface="+mn-lt"/>
                    <a:ea typeface="+mn-ea"/>
                    <a:cs typeface="+mn-cs"/>
                  </a:defRPr>
                </a:pPr>
                <a:r>
                  <a:rPr lang="en-US" sz="2400"/>
                  <a:t>Annual approvals by FY ($m)</a:t>
                </a:r>
              </a:p>
            </c:rich>
          </c:tx>
          <c:layout/>
          <c:overlay val="0"/>
          <c:spPr>
            <a:noFill/>
            <a:ln>
              <a:noFill/>
            </a:ln>
            <a:effectLst/>
          </c:spPr>
          <c:txPr>
            <a:bodyPr rot="-5400000" spcFirstLastPara="1" vertOverflow="ellipsis" vert="horz" wrap="square" anchor="ctr" anchorCtr="1"/>
            <a:lstStyle/>
            <a:p>
              <a:pPr>
                <a:defRPr sz="24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71698104"/>
        <c:crosses val="autoZero"/>
        <c:crossBetween val="between"/>
      </c:valAx>
      <c:valAx>
        <c:axId val="571698888"/>
        <c:scaling>
          <c:orientation val="minMax"/>
        </c:scaling>
        <c:delete val="0"/>
        <c:axPos val="r"/>
        <c:title>
          <c:tx>
            <c:rich>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r>
                  <a:rPr lang="en-US" sz="2000"/>
                  <a:t>Cumulative approvals at end of FY </a:t>
                </a:r>
              </a:p>
              <a:p>
                <a:pPr>
                  <a:defRPr sz="2000"/>
                </a:pPr>
                <a:r>
                  <a:rPr lang="en-US" sz="2000"/>
                  <a:t>(June 30) ($m)</a:t>
                </a:r>
              </a:p>
            </c:rich>
          </c:tx>
          <c:layout/>
          <c:overlay val="0"/>
          <c:spPr>
            <a:noFill/>
            <a:ln>
              <a:noFill/>
            </a:ln>
            <a:effectLst/>
          </c:spPr>
          <c:txPr>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71699280"/>
        <c:crosses val="max"/>
        <c:crossBetween val="between"/>
      </c:valAx>
      <c:catAx>
        <c:axId val="571699280"/>
        <c:scaling>
          <c:orientation val="minMax"/>
        </c:scaling>
        <c:delete val="1"/>
        <c:axPos val="b"/>
        <c:numFmt formatCode="General" sourceLinked="1"/>
        <c:majorTickMark val="none"/>
        <c:minorTickMark val="none"/>
        <c:tickLblPos val="nextTo"/>
        <c:crossAx val="571698888"/>
        <c:crosses val="autoZero"/>
        <c:auto val="1"/>
        <c:lblAlgn val="ctr"/>
        <c:lblOffset val="100"/>
        <c:noMultiLvlLbl val="0"/>
      </c:cat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v>Annual approvals</c:v>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8"/>
            <c:invertIfNegative val="0"/>
            <c:bubble3D val="0"/>
            <c:spPr>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8-965E-4DEB-BF17-D63C61A5656F}"/>
              </c:ext>
            </c:extLst>
          </c:dPt>
          <c:dLbls>
            <c:dLbl>
              <c:idx val="0"/>
              <c:layout>
                <c:manualLayout>
                  <c:x val="-2.7777777777777779E-3"/>
                  <c:y val="-6.721004469035965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65E-4DEB-BF17-D63C61A5656F}"/>
                </c:ext>
              </c:extLst>
            </c:dLbl>
            <c:dLbl>
              <c:idx val="1"/>
              <c:layout>
                <c:manualLayout>
                  <c:x val="-1.8220253718285215E-2"/>
                  <c:y val="-0.2253029013265233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65E-4DEB-BF17-D63C61A5656F}"/>
                </c:ext>
              </c:extLst>
            </c:dLbl>
            <c:dLbl>
              <c:idx val="2"/>
              <c:layout>
                <c:manualLayout>
                  <c:x val="-1.1111111111111112E-2"/>
                  <c:y val="-0.2475868979215435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965E-4DEB-BF17-D63C61A5656F}"/>
                </c:ext>
              </c:extLst>
            </c:dLbl>
            <c:dLbl>
              <c:idx val="3"/>
              <c:layout>
                <c:manualLayout>
                  <c:x val="0"/>
                  <c:y val="-0.2498391501737958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65E-4DEB-BF17-D63C61A5656F}"/>
                </c:ext>
              </c:extLst>
            </c:dLbl>
            <c:dLbl>
              <c:idx val="4"/>
              <c:layout>
                <c:manualLayout>
                  <c:x val="4.1666666666666154E-3"/>
                  <c:y val="-0.3970665744484642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965E-4DEB-BF17-D63C61A5656F}"/>
                </c:ext>
              </c:extLst>
            </c:dLbl>
            <c:dLbl>
              <c:idx val="5"/>
              <c:layout>
                <c:manualLayout>
                  <c:x val="1.3393372703412074E-2"/>
                  <c:y val="-0.2483957579626870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965E-4DEB-BF17-D63C61A5656F}"/>
                </c:ext>
              </c:extLst>
            </c:dLbl>
            <c:dLbl>
              <c:idx val="6"/>
              <c:layout>
                <c:manualLayout>
                  <c:x val="-8.4145136190700127E-17"/>
                  <c:y val="-7.428040854224704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965E-4DEB-BF17-D63C61A5656F}"/>
                </c:ext>
              </c:extLst>
            </c:dLbl>
            <c:dLbl>
              <c:idx val="7"/>
              <c:layout>
                <c:manualLayout>
                  <c:x val="7.7212379702537182E-3"/>
                  <c:y val="-0.4388398240760445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965E-4DEB-BF17-D63C61A5656F}"/>
                </c:ext>
              </c:extLst>
            </c:dLbl>
            <c:dLbl>
              <c:idx val="8"/>
              <c:layout>
                <c:manualLayout>
                  <c:x val="0"/>
                  <c:y val="-0.1273043031004409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965E-4DEB-BF17-D63C61A5656F}"/>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Pledges!$A$1:$A$9</c:f>
              <c:strCache>
                <c:ptCount val="9"/>
                <c:pt idx="0">
                  <c:v>FY9</c:v>
                </c:pt>
                <c:pt idx="1">
                  <c:v>FY10</c:v>
                </c:pt>
                <c:pt idx="2">
                  <c:v>FY11</c:v>
                </c:pt>
                <c:pt idx="3">
                  <c:v>FY12</c:v>
                </c:pt>
                <c:pt idx="4">
                  <c:v>FY13</c:v>
                </c:pt>
                <c:pt idx="5">
                  <c:v>FY14</c:v>
                </c:pt>
                <c:pt idx="6">
                  <c:v>FY15</c:v>
                </c:pt>
                <c:pt idx="7">
                  <c:v>FY16</c:v>
                </c:pt>
                <c:pt idx="8">
                  <c:v>FY17</c:v>
                </c:pt>
              </c:strCache>
            </c:strRef>
          </c:cat>
          <c:val>
            <c:numRef>
              <c:f>Pledges!$B$1:$B$9</c:f>
              <c:numCache>
                <c:formatCode>General</c:formatCode>
                <c:ptCount val="9"/>
                <c:pt idx="0">
                  <c:v>3.7</c:v>
                </c:pt>
                <c:pt idx="1">
                  <c:v>113.5</c:v>
                </c:pt>
                <c:pt idx="2">
                  <c:v>126.2</c:v>
                </c:pt>
                <c:pt idx="3">
                  <c:v>124</c:v>
                </c:pt>
                <c:pt idx="4">
                  <c:v>232.6</c:v>
                </c:pt>
                <c:pt idx="5">
                  <c:v>133.80000000000001</c:v>
                </c:pt>
                <c:pt idx="6">
                  <c:v>28.1</c:v>
                </c:pt>
                <c:pt idx="7">
                  <c:v>259</c:v>
                </c:pt>
                <c:pt idx="8" formatCode="0.0">
                  <c:v>37.700000000000003</c:v>
                </c:pt>
              </c:numCache>
            </c:numRef>
          </c:val>
          <c:extLst>
            <c:ext xmlns:c16="http://schemas.microsoft.com/office/drawing/2014/chart" uri="{C3380CC4-5D6E-409C-BE32-E72D297353CC}">
              <c16:uniqueId val="{00000009-965E-4DEB-BF17-D63C61A5656F}"/>
            </c:ext>
          </c:extLst>
        </c:ser>
        <c:ser>
          <c:idx val="3"/>
          <c:order val="2"/>
          <c:tx>
            <c:v>Technically cleared pipeline waiting for resources</c:v>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Pledges!$A$1:$A$9</c:f>
              <c:strCache>
                <c:ptCount val="9"/>
                <c:pt idx="0">
                  <c:v>FY9</c:v>
                </c:pt>
                <c:pt idx="1">
                  <c:v>FY10</c:v>
                </c:pt>
                <c:pt idx="2">
                  <c:v>FY11</c:v>
                </c:pt>
                <c:pt idx="3">
                  <c:v>FY12</c:v>
                </c:pt>
                <c:pt idx="4">
                  <c:v>FY13</c:v>
                </c:pt>
                <c:pt idx="5">
                  <c:v>FY14</c:v>
                </c:pt>
                <c:pt idx="6">
                  <c:v>FY15</c:v>
                </c:pt>
                <c:pt idx="7">
                  <c:v>FY16</c:v>
                </c:pt>
                <c:pt idx="8">
                  <c:v>FY17</c:v>
                </c:pt>
              </c:strCache>
            </c:strRef>
          </c:cat>
          <c:val>
            <c:numRef>
              <c:f>Pledges!$D$1:$D$9</c:f>
              <c:numCache>
                <c:formatCode>General</c:formatCode>
                <c:ptCount val="9"/>
              </c:numCache>
            </c:numRef>
          </c:val>
          <c:extLst>
            <c:ext xmlns:c16="http://schemas.microsoft.com/office/drawing/2014/chart" uri="{C3380CC4-5D6E-409C-BE32-E72D297353CC}">
              <c16:uniqueId val="{0000000A-965E-4DEB-BF17-D63C61A5656F}"/>
            </c:ext>
          </c:extLst>
        </c:ser>
        <c:dLbls>
          <c:showLegendKey val="0"/>
          <c:showVal val="0"/>
          <c:showCatName val="0"/>
          <c:showSerName val="0"/>
          <c:showPercent val="0"/>
          <c:showBubbleSize val="0"/>
        </c:dLbls>
        <c:gapWidth val="219"/>
        <c:overlap val="100"/>
        <c:axId val="571700064"/>
        <c:axId val="571700456"/>
      </c:barChart>
      <c:lineChart>
        <c:grouping val="standard"/>
        <c:varyColors val="0"/>
        <c:ser>
          <c:idx val="1"/>
          <c:order val="1"/>
          <c:tx>
            <c:v>Cumulative approvals</c:v>
          </c:tx>
          <c:spPr>
            <a:ln w="34925" cap="rnd">
              <a:solidFill>
                <a:schemeClr val="accent2"/>
              </a:solidFill>
              <a:round/>
            </a:ln>
            <a:effectLst>
              <a:outerShdw blurRad="40000" dist="23000" dir="5400000" rotWithShape="0">
                <a:srgbClr val="000000">
                  <a:alpha val="35000"/>
                </a:srgbClr>
              </a:outerShdw>
            </a:effectLst>
          </c:spPr>
          <c:marker>
            <c:symbol val="none"/>
          </c:marker>
          <c:cat>
            <c:strRef>
              <c:f>Pledges!$A$1:$A$9</c:f>
              <c:strCache>
                <c:ptCount val="9"/>
                <c:pt idx="0">
                  <c:v>FY9</c:v>
                </c:pt>
                <c:pt idx="1">
                  <c:v>FY10</c:v>
                </c:pt>
                <c:pt idx="2">
                  <c:v>FY11</c:v>
                </c:pt>
                <c:pt idx="3">
                  <c:v>FY12</c:v>
                </c:pt>
                <c:pt idx="4">
                  <c:v>FY13</c:v>
                </c:pt>
                <c:pt idx="5">
                  <c:v>FY14</c:v>
                </c:pt>
                <c:pt idx="6">
                  <c:v>FY15</c:v>
                </c:pt>
                <c:pt idx="7">
                  <c:v>FY16</c:v>
                </c:pt>
                <c:pt idx="8">
                  <c:v>FY17</c:v>
                </c:pt>
              </c:strCache>
            </c:strRef>
          </c:cat>
          <c:val>
            <c:numRef>
              <c:f>Pledges!$C$1:$C$9</c:f>
              <c:numCache>
                <c:formatCode>General</c:formatCode>
                <c:ptCount val="9"/>
                <c:pt idx="0">
                  <c:v>169.7</c:v>
                </c:pt>
                <c:pt idx="1">
                  <c:v>283.2</c:v>
                </c:pt>
                <c:pt idx="2">
                  <c:v>409.4</c:v>
                </c:pt>
                <c:pt idx="3">
                  <c:v>533.4</c:v>
                </c:pt>
                <c:pt idx="4">
                  <c:v>766</c:v>
                </c:pt>
                <c:pt idx="5">
                  <c:v>899.80000000000007</c:v>
                </c:pt>
                <c:pt idx="6">
                  <c:v>927.90000000000009</c:v>
                </c:pt>
                <c:pt idx="7">
                  <c:v>1186.9000000000001</c:v>
                </c:pt>
                <c:pt idx="8" formatCode="0.0">
                  <c:v>1224.6000000000001</c:v>
                </c:pt>
              </c:numCache>
            </c:numRef>
          </c:val>
          <c:smooth val="0"/>
          <c:extLst>
            <c:ext xmlns:c16="http://schemas.microsoft.com/office/drawing/2014/chart" uri="{C3380CC4-5D6E-409C-BE32-E72D297353CC}">
              <c16:uniqueId val="{0000000B-965E-4DEB-BF17-D63C61A5656F}"/>
            </c:ext>
          </c:extLst>
        </c:ser>
        <c:dLbls>
          <c:showLegendKey val="0"/>
          <c:showVal val="0"/>
          <c:showCatName val="0"/>
          <c:showSerName val="0"/>
          <c:showPercent val="0"/>
          <c:showBubbleSize val="0"/>
        </c:dLbls>
        <c:marker val="1"/>
        <c:smooth val="0"/>
        <c:axId val="571701240"/>
        <c:axId val="571700848"/>
      </c:lineChart>
      <c:catAx>
        <c:axId val="5717000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1" i="0" u="none" strike="noStrike" kern="1200" baseline="0">
                <a:solidFill>
                  <a:schemeClr val="lt1">
                    <a:lumMod val="85000"/>
                  </a:schemeClr>
                </a:solidFill>
                <a:latin typeface="+mn-lt"/>
                <a:ea typeface="+mn-ea"/>
                <a:cs typeface="+mn-cs"/>
              </a:defRPr>
            </a:pPr>
            <a:endParaRPr lang="en-US"/>
          </a:p>
        </c:txPr>
        <c:crossAx val="571700456"/>
        <c:crosses val="autoZero"/>
        <c:auto val="1"/>
        <c:lblAlgn val="ctr"/>
        <c:lblOffset val="100"/>
        <c:noMultiLvlLbl val="0"/>
      </c:catAx>
      <c:valAx>
        <c:axId val="57170045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800" b="1" i="0" u="none" strike="noStrike" kern="1200" cap="all" baseline="0">
                    <a:solidFill>
                      <a:schemeClr val="lt1">
                        <a:lumMod val="85000"/>
                      </a:schemeClr>
                    </a:solidFill>
                    <a:latin typeface="+mn-lt"/>
                    <a:ea typeface="+mn-ea"/>
                    <a:cs typeface="+mn-cs"/>
                  </a:defRPr>
                </a:pPr>
                <a:r>
                  <a:rPr lang="en-US" sz="1800"/>
                  <a:t>Annual pledges by FY (million USDeq.)</a:t>
                </a:r>
              </a:p>
            </c:rich>
          </c:tx>
          <c:layout/>
          <c:overlay val="0"/>
          <c:spPr>
            <a:noFill/>
            <a:ln>
              <a:noFill/>
            </a:ln>
            <a:effectLst/>
          </c:spPr>
          <c:txPr>
            <a:bodyPr rot="-5400000" spcFirstLastPara="1" vertOverflow="ellipsis" vert="horz" wrap="square" anchor="ctr" anchorCtr="1"/>
            <a:lstStyle/>
            <a:p>
              <a:pPr>
                <a:defRPr sz="18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71700064"/>
        <c:crosses val="autoZero"/>
        <c:crossBetween val="between"/>
      </c:valAx>
      <c:valAx>
        <c:axId val="571700848"/>
        <c:scaling>
          <c:orientation val="minMax"/>
        </c:scaling>
        <c:delete val="0"/>
        <c:axPos val="r"/>
        <c:title>
          <c:tx>
            <c:rich>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r>
                  <a:rPr lang="en-US" sz="2000"/>
                  <a:t>Cumulative pledges at end of FY (June 30) (million USDeq.)</a:t>
                </a:r>
              </a:p>
            </c:rich>
          </c:tx>
          <c:layout/>
          <c:overlay val="0"/>
          <c:spPr>
            <a:noFill/>
            <a:ln>
              <a:noFill/>
            </a:ln>
            <a:effectLst/>
          </c:spPr>
          <c:txPr>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71701240"/>
        <c:crosses val="max"/>
        <c:crossBetween val="between"/>
      </c:valAx>
      <c:catAx>
        <c:axId val="571701240"/>
        <c:scaling>
          <c:orientation val="minMax"/>
        </c:scaling>
        <c:delete val="1"/>
        <c:axPos val="b"/>
        <c:numFmt formatCode="General" sourceLinked="1"/>
        <c:majorTickMark val="none"/>
        <c:minorTickMark val="none"/>
        <c:tickLblPos val="nextTo"/>
        <c:crossAx val="571700848"/>
        <c:crosses val="autoZero"/>
        <c:auto val="1"/>
        <c:lblAlgn val="ctr"/>
        <c:lblOffset val="100"/>
        <c:noMultiLvlLbl val="0"/>
      </c:cat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63" tIns="46581" rIns="93163" bIns="46581" rtlCol="0"/>
          <a:lstStyle>
            <a:lvl1pPr algn="l">
              <a:defRPr sz="1200"/>
            </a:lvl1pPr>
          </a:lstStyle>
          <a:p>
            <a:endParaRPr lang="en-US" dirty="0"/>
          </a:p>
        </p:txBody>
      </p:sp>
      <p:sp>
        <p:nvSpPr>
          <p:cNvPr id="3" name="Date Placeholder 2"/>
          <p:cNvSpPr>
            <a:spLocks noGrp="1"/>
          </p:cNvSpPr>
          <p:nvPr>
            <p:ph type="dt" sz="quarter" idx="1"/>
          </p:nvPr>
        </p:nvSpPr>
        <p:spPr>
          <a:xfrm>
            <a:off x="3970938" y="2"/>
            <a:ext cx="3037840" cy="464820"/>
          </a:xfrm>
          <a:prstGeom prst="rect">
            <a:avLst/>
          </a:prstGeom>
        </p:spPr>
        <p:txBody>
          <a:bodyPr vert="horz" lIns="93163" tIns="46581" rIns="93163" bIns="46581" rtlCol="0"/>
          <a:lstStyle>
            <a:lvl1pPr algn="r">
              <a:defRPr sz="1200"/>
            </a:lvl1pPr>
          </a:lstStyle>
          <a:p>
            <a:fld id="{1C80A240-2970-4772-8F49-034F04994BBC}" type="datetimeFigureOut">
              <a:rPr lang="en-US" smtClean="0"/>
              <a:t>9/27/2017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63" tIns="46581" rIns="93163" bIns="4658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3" tIns="46581" rIns="93163" bIns="46581" rtlCol="0" anchor="b"/>
          <a:lstStyle>
            <a:lvl1pPr algn="r">
              <a:defRPr sz="1200"/>
            </a:lvl1pPr>
          </a:lstStyle>
          <a:p>
            <a:fld id="{5E0CAACC-2312-4C28-B2F8-25021B337D85}" type="slidenum">
              <a:rPr lang="en-US" smtClean="0"/>
              <a:t>‹#›</a:t>
            </a:fld>
            <a:endParaRPr lang="en-US" dirty="0"/>
          </a:p>
        </p:txBody>
      </p:sp>
    </p:spTree>
    <p:extLst>
      <p:ext uri="{BB962C8B-B14F-4D97-AF65-F5344CB8AC3E}">
        <p14:creationId xmlns:p14="http://schemas.microsoft.com/office/powerpoint/2010/main" val="1496499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38475" cy="465138"/>
          </a:xfrm>
          <a:prstGeom prst="rect">
            <a:avLst/>
          </a:prstGeom>
        </p:spPr>
        <p:txBody>
          <a:bodyPr vert="horz" lIns="91428" tIns="45714" rIns="91428" bIns="45714" rtlCol="0"/>
          <a:lstStyle>
            <a:lvl1pPr algn="l">
              <a:defRPr sz="1200"/>
            </a:lvl1pPr>
          </a:lstStyle>
          <a:p>
            <a:endParaRPr lang="en-US" dirty="0"/>
          </a:p>
        </p:txBody>
      </p:sp>
      <p:sp>
        <p:nvSpPr>
          <p:cNvPr id="3" name="Date Placeholder 2"/>
          <p:cNvSpPr>
            <a:spLocks noGrp="1"/>
          </p:cNvSpPr>
          <p:nvPr>
            <p:ph type="dt" idx="1"/>
          </p:nvPr>
        </p:nvSpPr>
        <p:spPr>
          <a:xfrm>
            <a:off x="3970340" y="2"/>
            <a:ext cx="3038475" cy="465138"/>
          </a:xfrm>
          <a:prstGeom prst="rect">
            <a:avLst/>
          </a:prstGeom>
        </p:spPr>
        <p:txBody>
          <a:bodyPr vert="horz" lIns="91428" tIns="45714" rIns="91428" bIns="45714" rtlCol="0"/>
          <a:lstStyle>
            <a:lvl1pPr algn="r">
              <a:defRPr sz="1200"/>
            </a:lvl1pPr>
          </a:lstStyle>
          <a:p>
            <a:fld id="{B309BB1A-A517-4721-857B-67E9BBB6F269}" type="datetimeFigureOut">
              <a:rPr lang="en-US" smtClean="0"/>
              <a:t>9/27/2017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8" tIns="45714" rIns="91428" bIns="45714" rtlCol="0" anchor="ctr"/>
          <a:lstStyle/>
          <a:p>
            <a:endParaRPr lang="en-US" dirty="0"/>
          </a:p>
        </p:txBody>
      </p:sp>
      <p:sp>
        <p:nvSpPr>
          <p:cNvPr id="5" name="Notes Placeholder 4"/>
          <p:cNvSpPr>
            <a:spLocks noGrp="1"/>
          </p:cNvSpPr>
          <p:nvPr>
            <p:ph type="body" sz="quarter" idx="3"/>
          </p:nvPr>
        </p:nvSpPr>
        <p:spPr>
          <a:xfrm>
            <a:off x="701675" y="4416428"/>
            <a:ext cx="5607050" cy="4183063"/>
          </a:xfrm>
          <a:prstGeom prst="rect">
            <a:avLst/>
          </a:prstGeom>
        </p:spPr>
        <p:txBody>
          <a:bodyPr vert="horz" lIns="91428" tIns="45714" rIns="91428"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29677"/>
            <a:ext cx="3038475" cy="465138"/>
          </a:xfrm>
          <a:prstGeom prst="rect">
            <a:avLst/>
          </a:prstGeom>
        </p:spPr>
        <p:txBody>
          <a:bodyPr vert="horz" lIns="91428" tIns="45714" rIns="91428" bIns="457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40" y="8829677"/>
            <a:ext cx="3038475" cy="465138"/>
          </a:xfrm>
          <a:prstGeom prst="rect">
            <a:avLst/>
          </a:prstGeom>
        </p:spPr>
        <p:txBody>
          <a:bodyPr vert="horz" lIns="91428" tIns="45714" rIns="91428" bIns="45714" rtlCol="0" anchor="b"/>
          <a:lstStyle>
            <a:lvl1pPr algn="r">
              <a:defRPr sz="1200"/>
            </a:lvl1pPr>
          </a:lstStyle>
          <a:p>
            <a:fld id="{1A850418-4216-46B0-8E9B-620D552DCB03}" type="slidenum">
              <a:rPr lang="en-US" smtClean="0"/>
              <a:t>‹#›</a:t>
            </a:fld>
            <a:endParaRPr lang="en-US" dirty="0"/>
          </a:p>
        </p:txBody>
      </p:sp>
    </p:spTree>
    <p:extLst>
      <p:ext uri="{BB962C8B-B14F-4D97-AF65-F5344CB8AC3E}">
        <p14:creationId xmlns:p14="http://schemas.microsoft.com/office/powerpoint/2010/main" val="2227668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850418-4216-46B0-8E9B-620D552DCB03}" type="slidenum">
              <a:rPr lang="en-US" smtClean="0"/>
              <a:t>1</a:t>
            </a:fld>
            <a:endParaRPr lang="en-US" dirty="0"/>
          </a:p>
        </p:txBody>
      </p:sp>
    </p:spTree>
    <p:extLst>
      <p:ext uri="{BB962C8B-B14F-4D97-AF65-F5344CB8AC3E}">
        <p14:creationId xmlns:p14="http://schemas.microsoft.com/office/powerpoint/2010/main" val="3127276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Objective: </a:t>
            </a:r>
          </a:p>
          <a:p>
            <a:r>
              <a:rPr lang="en-US" dirty="0"/>
              <a:t>To</a:t>
            </a:r>
            <a:r>
              <a:rPr lang="en-US" baseline="0" dirty="0"/>
              <a:t> s</a:t>
            </a:r>
            <a:r>
              <a:rPr lang="en-US" dirty="0"/>
              <a:t>trengthen the capacity of sectoral Ministries and local governments to better assess</a:t>
            </a:r>
          </a:p>
          <a:p>
            <a:r>
              <a:rPr lang="en-US" dirty="0"/>
              <a:t>the implications of climate change and to adjust existing policies and budgets for the integration of</a:t>
            </a:r>
          </a:p>
          <a:p>
            <a:r>
              <a:rPr lang="en-US" dirty="0"/>
              <a:t>medium and long-term climate change risks and adaptation measures</a:t>
            </a:r>
          </a:p>
        </p:txBody>
      </p:sp>
      <p:sp>
        <p:nvSpPr>
          <p:cNvPr id="4" name="Slide Number Placeholder 3"/>
          <p:cNvSpPr>
            <a:spLocks noGrp="1"/>
          </p:cNvSpPr>
          <p:nvPr>
            <p:ph type="sldNum" sz="quarter" idx="10"/>
          </p:nvPr>
        </p:nvSpPr>
        <p:spPr/>
        <p:txBody>
          <a:bodyPr/>
          <a:lstStyle/>
          <a:p>
            <a:fld id="{1A850418-4216-46B0-8E9B-620D552DCB03}" type="slidenum">
              <a:rPr lang="en-US" smtClean="0"/>
              <a:t>10</a:t>
            </a:fld>
            <a:endParaRPr lang="en-US" dirty="0"/>
          </a:p>
        </p:txBody>
      </p:sp>
    </p:spTree>
    <p:extLst>
      <p:ext uri="{BB962C8B-B14F-4D97-AF65-F5344CB8AC3E}">
        <p14:creationId xmlns:p14="http://schemas.microsoft.com/office/powerpoint/2010/main" val="1791928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Component 1: Addressing capacity gaps and weaknesses in undertaking the NAP process</a:t>
            </a:r>
          </a:p>
          <a:p>
            <a:r>
              <a:rPr lang="en-US" dirty="0"/>
              <a:t>Outcome:</a:t>
            </a:r>
            <a:r>
              <a:rPr lang="en-US" baseline="0" dirty="0"/>
              <a:t> Develop technical and functional capacities of climate and hydrological monitoring centers, research and decisions makers (staffs from relevant ministries and target councils/Departments) to better </a:t>
            </a:r>
            <a:r>
              <a:rPr lang="en-US" baseline="0" dirty="0" err="1"/>
              <a:t>utilise</a:t>
            </a:r>
            <a:r>
              <a:rPr lang="en-US" baseline="0" dirty="0"/>
              <a:t> available information on historical and future climate, biophysical, social, environment and economic to plan short and long term adaptation strategies</a:t>
            </a:r>
            <a:endParaRPr lang="en-US" dirty="0"/>
          </a:p>
          <a:p>
            <a:endParaRPr lang="en-US" dirty="0"/>
          </a:p>
          <a:p>
            <a:r>
              <a:rPr lang="en-US" dirty="0"/>
              <a:t>Component</a:t>
            </a:r>
            <a:r>
              <a:rPr lang="en-US" baseline="0" dirty="0"/>
              <a:t> 2: </a:t>
            </a:r>
            <a:r>
              <a:rPr lang="en-US" dirty="0"/>
              <a:t>Adjusting policies for long term resilience to climate changes </a:t>
            </a:r>
          </a:p>
          <a:p>
            <a:r>
              <a:rPr lang="en-US" dirty="0"/>
              <a:t>Outcome: Prioritize and mainstream</a:t>
            </a:r>
            <a:r>
              <a:rPr lang="en-US" baseline="0" dirty="0"/>
              <a:t> </a:t>
            </a:r>
            <a:r>
              <a:rPr lang="en-US" dirty="0"/>
              <a:t>adaptation and related budgets</a:t>
            </a:r>
            <a:r>
              <a:rPr lang="en-US" baseline="0" dirty="0"/>
              <a:t> </a:t>
            </a:r>
            <a:r>
              <a:rPr lang="en-US" dirty="0"/>
              <a:t>within national and subnational</a:t>
            </a:r>
            <a:r>
              <a:rPr lang="en-US" baseline="0" dirty="0"/>
              <a:t> </a:t>
            </a:r>
            <a:r>
              <a:rPr lang="en-US" dirty="0"/>
              <a:t>development and sectoral planning</a:t>
            </a:r>
            <a:r>
              <a:rPr lang="en-US" baseline="0" dirty="0"/>
              <a:t> </a:t>
            </a:r>
            <a:r>
              <a:rPr lang="en-US" dirty="0"/>
              <a:t>instruments</a:t>
            </a:r>
            <a:endParaRPr lang="en-US" sz="1200" b="0" i="0" u="none" strike="noStrike" kern="1200" baseline="0" dirty="0">
              <a:solidFill>
                <a:schemeClr val="tx1"/>
              </a:solidFill>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850418-4216-46B0-8E9B-620D552DCB03}" type="slidenum">
              <a:rPr lang="en-US" smtClean="0"/>
              <a:t>11</a:t>
            </a:fld>
            <a:endParaRPr lang="en-US" dirty="0"/>
          </a:p>
        </p:txBody>
      </p:sp>
    </p:spTree>
    <p:extLst>
      <p:ext uri="{BB962C8B-B14F-4D97-AF65-F5344CB8AC3E}">
        <p14:creationId xmlns:p14="http://schemas.microsoft.com/office/powerpoint/2010/main" val="931479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Aside from projects which are explicitly iterated as NAP projects,</a:t>
            </a:r>
            <a:r>
              <a:rPr lang="en-US" sz="1200" kern="1200" baseline="0" dirty="0">
                <a:solidFill>
                  <a:schemeClr val="tx1"/>
                </a:solidFill>
                <a:effectLst/>
                <a:latin typeface="+mn-lt"/>
                <a:ea typeface="+mn-ea"/>
                <a:cs typeface="+mn-cs"/>
              </a:rPr>
              <a:t> the LDCF/SCCF regularly finances projects that support long-term iterative adaptation planning. </a:t>
            </a:r>
          </a:p>
          <a:p>
            <a:pPr marL="171450" indent="-171450">
              <a:buFontTx/>
              <a:buChar char="-"/>
            </a:pPr>
            <a:r>
              <a:rPr lang="en-US" sz="1200" kern="1200" baseline="0" dirty="0">
                <a:solidFill>
                  <a:schemeClr val="tx1"/>
                </a:solidFill>
                <a:effectLst/>
                <a:latin typeface="+mn-lt"/>
                <a:ea typeface="+mn-ea"/>
                <a:cs typeface="+mn-cs"/>
              </a:rPr>
              <a:t>LDCF Framework objectives and indicators are directly relevant to the NAP process. For example, as shown above, two commonly utilized LDCF indicators include the number of policies and plans strengthened at the national, regional, and sectoral levels.</a:t>
            </a:r>
          </a:p>
          <a:p>
            <a:pPr marL="171450" indent="-171450">
              <a:buFontTx/>
              <a:buChar char="-"/>
            </a:pPr>
            <a:r>
              <a:rPr lang="en-US" dirty="0"/>
              <a:t>One</a:t>
            </a:r>
            <a:r>
              <a:rPr lang="en-US" baseline="0" dirty="0"/>
              <a:t> example of a project with has strong NAP elements is the project “Climate resilient growth and adaptation” in Congo, DR.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Although it’s not iterated as a NAP project in it’s title, project components include: 1) </a:t>
            </a:r>
            <a:r>
              <a:rPr lang="en-US" dirty="0"/>
              <a:t>Addressing adaptation challenges into national and provincial planning process; and 2) Productivity, sustainability, and resilience enhanced – both</a:t>
            </a:r>
            <a:r>
              <a:rPr lang="en-US" baseline="0" dirty="0"/>
              <a:t> of which are envisioned to feed into and support the NAP process.</a:t>
            </a:r>
            <a:endParaRPr lang="en-US" dirty="0"/>
          </a:p>
          <a:p>
            <a:pPr marL="171450" indent="-171450">
              <a:buFontTx/>
              <a:buChar char="-"/>
            </a:pPr>
            <a:endParaRPr lang="en-US" baseline="0" dirty="0"/>
          </a:p>
          <a:p>
            <a:pPr marL="171450" indent="-171450">
              <a:buFontTx/>
              <a:buChar char="-"/>
            </a:pPr>
            <a:r>
              <a:rPr lang="en-US" baseline="0" dirty="0"/>
              <a:t>The objective of this project is to dev</a:t>
            </a:r>
            <a:r>
              <a:rPr lang="en-US" dirty="0"/>
              <a:t>elop adaptation-enabling environment and improve </a:t>
            </a:r>
            <a:r>
              <a:rPr lang="en-US" dirty="0" err="1"/>
              <a:t>agro</a:t>
            </a:r>
            <a:r>
              <a:rPr lang="en-US" dirty="0"/>
              <a:t>-ecological production practices to prepare for and respond to the immediate and potential impacts of climate change in the forest and mountainous </a:t>
            </a:r>
            <a:r>
              <a:rPr lang="en-US" dirty="0" err="1"/>
              <a:t>agro</a:t>
            </a:r>
            <a:r>
              <a:rPr lang="en-US" dirty="0"/>
              <a:t>-ecological zones.</a:t>
            </a:r>
            <a:r>
              <a:rPr lang="en-US" baseline="0" dirty="0"/>
              <a:t> </a:t>
            </a:r>
          </a:p>
          <a:p>
            <a:pPr marL="171450" indent="-171450">
              <a:buFontTx/>
              <a:buChar char="-"/>
            </a:pPr>
            <a:r>
              <a:rPr lang="en-US" baseline="0" dirty="0"/>
              <a:t>The project is currently in the pipeline, and requesting ~USD$9 million in financing.</a:t>
            </a:r>
          </a:p>
          <a:p>
            <a:pPr marL="0" indent="0">
              <a:buFontTx/>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850418-4216-46B0-8E9B-620D552DCB03}" type="slidenum">
              <a:rPr lang="en-US" smtClean="0"/>
              <a:t>12</a:t>
            </a:fld>
            <a:endParaRPr lang="en-US" dirty="0"/>
          </a:p>
        </p:txBody>
      </p:sp>
    </p:spTree>
    <p:extLst>
      <p:ext uri="{BB962C8B-B14F-4D97-AF65-F5344CB8AC3E}">
        <p14:creationId xmlns:p14="http://schemas.microsoft.com/office/powerpoint/2010/main" val="1685595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STEPS</a:t>
            </a:r>
          </a:p>
          <a:p>
            <a:endParaRPr lang="en-US" dirty="0"/>
          </a:p>
          <a:p>
            <a:pPr marL="171450" indent="-171450">
              <a:buFontTx/>
              <a:buChar char="-"/>
            </a:pPr>
            <a:r>
              <a:rPr lang="en-US" sz="1200" baseline="0" dirty="0" err="1">
                <a:solidFill>
                  <a:srgbClr val="FFC000"/>
                </a:solidFill>
              </a:rPr>
              <a:t>Giudance</a:t>
            </a:r>
            <a:r>
              <a:rPr lang="en-US" sz="1200" baseline="0" dirty="0">
                <a:solidFill>
                  <a:srgbClr val="FFC000"/>
                </a:solidFill>
              </a:rPr>
              <a:t> from COP 22</a:t>
            </a:r>
            <a:r>
              <a:rPr lang="en-US" sz="1200" dirty="0">
                <a:solidFill>
                  <a:srgbClr val="FFC000"/>
                </a:solidFill>
              </a:rPr>
              <a:t>: Has</a:t>
            </a:r>
            <a:r>
              <a:rPr lang="en-US" sz="1200" baseline="0" dirty="0">
                <a:solidFill>
                  <a:srgbClr val="FFC000"/>
                </a:solidFill>
              </a:rPr>
              <a:t> prioritized b</a:t>
            </a:r>
            <a:r>
              <a:rPr lang="en-US" sz="1200" dirty="0">
                <a:solidFill>
                  <a:srgbClr val="FFC000"/>
                </a:solidFill>
              </a:rPr>
              <a:t>uilding the capacity of LDCs to effectively implement the Paris Agreement: </a:t>
            </a:r>
          </a:p>
          <a:p>
            <a:pPr marL="171450" indent="-171450">
              <a:buFontTx/>
              <a:buChar char="-"/>
            </a:pPr>
            <a:r>
              <a:rPr lang="en-US" sz="1200" dirty="0"/>
              <a:t>Consultations with the LDC Chair ongoing</a:t>
            </a:r>
            <a:r>
              <a:rPr lang="en-US" sz="1200" baseline="0" dirty="0"/>
              <a:t> on how to effectively operationalize this.</a:t>
            </a:r>
            <a:endParaRPr lang="en-US" sz="100" dirty="0"/>
          </a:p>
          <a:p>
            <a:pPr marL="171450" indent="-171450">
              <a:buFontTx/>
              <a:buChar char="-"/>
            </a:pPr>
            <a:r>
              <a:rPr lang="en-US" sz="1200" dirty="0">
                <a:solidFill>
                  <a:schemeClr val="accent3">
                    <a:lumMod val="60000"/>
                    <a:lumOff val="40000"/>
                  </a:schemeClr>
                </a:solidFill>
              </a:rPr>
              <a:t>There is increasing interest from</a:t>
            </a:r>
            <a:r>
              <a:rPr lang="en-US" sz="1200" baseline="0" dirty="0">
                <a:solidFill>
                  <a:schemeClr val="accent3">
                    <a:lumMod val="60000"/>
                    <a:lumOff val="40000"/>
                  </a:schemeClr>
                </a:solidFill>
              </a:rPr>
              <a:t> </a:t>
            </a:r>
            <a:r>
              <a:rPr lang="en-US" sz="1200" dirty="0">
                <a:solidFill>
                  <a:schemeClr val="accent3">
                    <a:lumMod val="60000"/>
                    <a:lumOff val="40000"/>
                  </a:schemeClr>
                </a:solidFill>
              </a:rPr>
              <a:t>subnational contributors </a:t>
            </a:r>
            <a:r>
              <a:rPr lang="en-US" sz="1200" baseline="0" dirty="0">
                <a:solidFill>
                  <a:schemeClr val="accent3">
                    <a:lumMod val="60000"/>
                    <a:lumOff val="40000"/>
                  </a:schemeClr>
                </a:solidFill>
              </a:rPr>
              <a:t> </a:t>
            </a:r>
            <a:r>
              <a:rPr lang="en-US" sz="1200" dirty="0">
                <a:solidFill>
                  <a:schemeClr val="accent3">
                    <a:lumMod val="60000"/>
                    <a:lumOff val="40000"/>
                  </a:schemeClr>
                </a:solidFill>
              </a:rPr>
              <a:t>(cities and states) – Walloon</a:t>
            </a:r>
            <a:r>
              <a:rPr lang="en-US" sz="1200" baseline="0" dirty="0">
                <a:solidFill>
                  <a:schemeClr val="accent3">
                    <a:lumMod val="60000"/>
                    <a:lumOff val="40000"/>
                  </a:schemeClr>
                </a:solidFill>
              </a:rPr>
              <a:t> region of Belgium and Montreal have both contributed in 2017.</a:t>
            </a:r>
          </a:p>
          <a:p>
            <a:pPr marL="171450" indent="-171450">
              <a:buFontTx/>
              <a:buChar char="-"/>
            </a:pPr>
            <a:r>
              <a:rPr lang="en-US" sz="1200" dirty="0"/>
              <a:t>LDCF/SCCF Council asked for </a:t>
            </a:r>
            <a:r>
              <a:rPr lang="en-US" sz="1200" baseline="0" dirty="0"/>
              <a:t> </a:t>
            </a:r>
            <a:r>
              <a:rPr lang="en-US" sz="1200" dirty="0"/>
              <a:t>approaches to a more strategic and innovative use of funds in the LDCF pipeline</a:t>
            </a:r>
            <a:r>
              <a:rPr lang="en-US" sz="1200" baseline="0" dirty="0"/>
              <a:t> - now projects must be resubmitted after 1 year in the pipeline to ensure projects are still relevant </a:t>
            </a:r>
            <a:endParaRPr lang="en-US" sz="1200" dirty="0"/>
          </a:p>
        </p:txBody>
      </p:sp>
      <p:sp>
        <p:nvSpPr>
          <p:cNvPr id="4" name="Slide Number Placeholder 3"/>
          <p:cNvSpPr>
            <a:spLocks noGrp="1"/>
          </p:cNvSpPr>
          <p:nvPr>
            <p:ph type="sldNum" sz="quarter" idx="10"/>
          </p:nvPr>
        </p:nvSpPr>
        <p:spPr/>
        <p:txBody>
          <a:bodyPr/>
          <a:lstStyle/>
          <a:p>
            <a:fld id="{1A850418-4216-46B0-8E9B-620D552DCB03}" type="slidenum">
              <a:rPr lang="en-US" smtClean="0"/>
              <a:t>13</a:t>
            </a:fld>
            <a:endParaRPr lang="en-US" dirty="0"/>
          </a:p>
        </p:txBody>
      </p:sp>
    </p:spTree>
    <p:extLst>
      <p:ext uri="{BB962C8B-B14F-4D97-AF65-F5344CB8AC3E}">
        <p14:creationId xmlns:p14="http://schemas.microsoft.com/office/powerpoint/2010/main" val="165849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850418-4216-46B0-8E9B-620D552DCB03}" type="slidenum">
              <a:rPr lang="en-US" smtClean="0"/>
              <a:t>14</a:t>
            </a:fld>
            <a:endParaRPr lang="en-US" dirty="0"/>
          </a:p>
        </p:txBody>
      </p:sp>
    </p:spTree>
    <p:extLst>
      <p:ext uri="{BB962C8B-B14F-4D97-AF65-F5344CB8AC3E}">
        <p14:creationId xmlns:p14="http://schemas.microsoft.com/office/powerpoint/2010/main" val="3168503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850418-4216-46B0-8E9B-620D552DCB03}" type="slidenum">
              <a:rPr lang="en-US" smtClean="0"/>
              <a:t>2</a:t>
            </a:fld>
            <a:endParaRPr lang="en-US" dirty="0"/>
          </a:p>
        </p:txBody>
      </p:sp>
    </p:spTree>
    <p:extLst>
      <p:ext uri="{BB962C8B-B14F-4D97-AF65-F5344CB8AC3E}">
        <p14:creationId xmlns:p14="http://schemas.microsoft.com/office/powerpoint/2010/main" val="2735490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1">
                    <a:lumMod val="75000"/>
                  </a:schemeClr>
                </a:solidFill>
                <a:effectLst>
                  <a:innerShdw blurRad="63500" dist="50800" dir="13500000">
                    <a:prstClr val="black">
                      <a:alpha val="50000"/>
                    </a:prstClr>
                  </a:innerShdw>
                </a:effectLst>
              </a:rPr>
              <a:t> - Plafond </a:t>
            </a:r>
            <a:r>
              <a:rPr lang="en-US" sz="1200" dirty="0" err="1">
                <a:solidFill>
                  <a:schemeClr val="accent1">
                    <a:lumMod val="75000"/>
                  </a:schemeClr>
                </a:solidFill>
                <a:effectLst>
                  <a:innerShdw blurRad="63500" dist="50800" dir="13500000">
                    <a:prstClr val="black">
                      <a:alpha val="50000"/>
                    </a:prstClr>
                  </a:innerShdw>
                </a:effectLst>
              </a:rPr>
              <a:t>actuellement</a:t>
            </a:r>
            <a:r>
              <a:rPr lang="en-US" sz="1200" dirty="0">
                <a:solidFill>
                  <a:schemeClr val="accent1">
                    <a:lumMod val="75000"/>
                  </a:schemeClr>
                </a:solidFill>
                <a:effectLst>
                  <a:innerShdw blurRad="63500" dist="50800" dir="13500000">
                    <a:prstClr val="black">
                      <a:alpha val="50000"/>
                    </a:prstClr>
                  </a:innerShdw>
                </a:effectLst>
              </a:rPr>
              <a:t>: $40 millions par LDC/PMA</a:t>
            </a:r>
            <a:r>
              <a:rPr lang="en-US" sz="1200" baseline="0" dirty="0">
                <a:solidFill>
                  <a:schemeClr val="accent1">
                    <a:lumMod val="75000"/>
                  </a:schemeClr>
                </a:solidFill>
                <a:effectLst>
                  <a:innerShdw blurRad="63500" dist="50800" dir="13500000">
                    <a:prstClr val="black">
                      <a:alpha val="50000"/>
                    </a:prstClr>
                  </a:innerShdw>
                </a:effectLst>
              </a:rPr>
              <a:t> pays les </a:t>
            </a:r>
            <a:r>
              <a:rPr lang="en-US" sz="1200" baseline="0" dirty="0" err="1">
                <a:solidFill>
                  <a:schemeClr val="accent1">
                    <a:lumMod val="75000"/>
                  </a:schemeClr>
                </a:solidFill>
                <a:effectLst>
                  <a:innerShdw blurRad="63500" dist="50800" dir="13500000">
                    <a:prstClr val="black">
                      <a:alpha val="50000"/>
                    </a:prstClr>
                  </a:innerShdw>
                </a:effectLst>
              </a:rPr>
              <a:t>moins</a:t>
            </a:r>
            <a:r>
              <a:rPr lang="en-US" sz="1200" baseline="0" dirty="0">
                <a:solidFill>
                  <a:schemeClr val="accent1">
                    <a:lumMod val="75000"/>
                  </a:schemeClr>
                </a:solidFill>
                <a:effectLst>
                  <a:innerShdw blurRad="63500" dist="50800" dir="13500000">
                    <a:prstClr val="black">
                      <a:alpha val="50000"/>
                    </a:prstClr>
                  </a:innerShdw>
                </a:effectLst>
              </a:rPr>
              <a:t> </a:t>
            </a:r>
            <a:r>
              <a:rPr lang="en-US" sz="1200" baseline="0" dirty="0" err="1">
                <a:solidFill>
                  <a:schemeClr val="accent1">
                    <a:lumMod val="75000"/>
                  </a:schemeClr>
                </a:solidFill>
                <a:effectLst>
                  <a:innerShdw blurRad="63500" dist="50800" dir="13500000">
                    <a:prstClr val="black">
                      <a:alpha val="50000"/>
                    </a:prstClr>
                  </a:innerShdw>
                </a:effectLst>
              </a:rPr>
              <a:t>avancés</a:t>
            </a:r>
            <a:r>
              <a:rPr lang="en-US" sz="1200" baseline="0" dirty="0">
                <a:solidFill>
                  <a:schemeClr val="accent1">
                    <a:lumMod val="75000"/>
                  </a:schemeClr>
                </a:solidFill>
                <a:effectLst>
                  <a:innerShdw blurRad="63500" dist="50800" dir="13500000">
                    <a:prstClr val="black">
                      <a:alpha val="50000"/>
                    </a:prstClr>
                  </a:innerShdw>
                </a:effectLst>
              </a:rPr>
              <a:t>.</a:t>
            </a:r>
          </a:p>
          <a:p>
            <a:pPr marL="171450" indent="-171450">
              <a:buFontTx/>
              <a:buChar char="-"/>
            </a:pPr>
            <a:r>
              <a:rPr lang="en-US" sz="1200" kern="1200" baseline="0" dirty="0">
                <a:solidFill>
                  <a:schemeClr val="accent1">
                    <a:lumMod val="75000"/>
                  </a:schemeClr>
                </a:solidFill>
                <a:effectLst>
                  <a:innerShdw blurRad="63500" dist="50800" dir="13500000">
                    <a:prstClr val="black">
                      <a:alpha val="50000"/>
                    </a:prstClr>
                  </a:innerShdw>
                </a:effectLst>
                <a:latin typeface="+mn-lt"/>
                <a:ea typeface="+mn-ea"/>
                <a:cs typeface="+mn-cs"/>
              </a:rPr>
              <a:t>40 million dollar ceiling per country for accessing LDCF funds. </a:t>
            </a:r>
          </a:p>
          <a:p>
            <a:pPr marL="171450" indent="-171450">
              <a:buFontTx/>
              <a:buChar char="-"/>
            </a:pPr>
            <a:r>
              <a:rPr lang="en-US" sz="1200" kern="1200" baseline="0" dirty="0">
                <a:solidFill>
                  <a:schemeClr val="accent1">
                    <a:lumMod val="75000"/>
                  </a:schemeClr>
                </a:solidFill>
                <a:effectLst>
                  <a:innerShdw blurRad="63500" dist="50800" dir="13500000">
                    <a:prstClr val="black">
                      <a:alpha val="50000"/>
                    </a:prstClr>
                  </a:innerShdw>
                </a:effectLst>
                <a:latin typeface="+mn-lt"/>
                <a:ea typeface="+mn-ea"/>
                <a:cs typeface="+mn-cs"/>
              </a:rPr>
              <a:t>This chart shows how much Francophone African LDCs have accessed under the ceiling, and how much is remaining.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850418-4216-46B0-8E9B-620D552DCB03}" type="slidenum">
              <a:rPr lang="en-US" smtClean="0"/>
              <a:t>3</a:t>
            </a:fld>
            <a:endParaRPr lang="en-US" dirty="0"/>
          </a:p>
        </p:txBody>
      </p:sp>
    </p:spTree>
    <p:extLst>
      <p:ext uri="{BB962C8B-B14F-4D97-AF65-F5344CB8AC3E}">
        <p14:creationId xmlns:p14="http://schemas.microsoft.com/office/powerpoint/2010/main" val="867851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at October 27, 2016</a:t>
            </a:r>
          </a:p>
          <a:p>
            <a:pPr marL="171450" indent="-171450">
              <a:buFont typeface="Arial" panose="020B0604020202020204" pitchFamily="34" charset="0"/>
              <a:buChar char="•"/>
            </a:pPr>
            <a:r>
              <a:rPr lang="en-US" dirty="0"/>
              <a:t>Total Funding approvals by Fiscal year</a:t>
            </a:r>
          </a:p>
        </p:txBody>
      </p:sp>
      <p:sp>
        <p:nvSpPr>
          <p:cNvPr id="4" name="Slide Number Placeholder 3"/>
          <p:cNvSpPr>
            <a:spLocks noGrp="1"/>
          </p:cNvSpPr>
          <p:nvPr>
            <p:ph type="sldNum" sz="quarter" idx="10"/>
          </p:nvPr>
        </p:nvSpPr>
        <p:spPr/>
        <p:txBody>
          <a:bodyPr/>
          <a:lstStyle/>
          <a:p>
            <a:fld id="{1A850418-4216-46B0-8E9B-620D552DCB03}" type="slidenum">
              <a:rPr lang="en-US" smtClean="0"/>
              <a:t>4</a:t>
            </a:fld>
            <a:endParaRPr lang="en-US" dirty="0"/>
          </a:p>
        </p:txBody>
      </p:sp>
    </p:spTree>
    <p:extLst>
      <p:ext uri="{BB962C8B-B14F-4D97-AF65-F5344CB8AC3E}">
        <p14:creationId xmlns:p14="http://schemas.microsoft.com/office/powerpoint/2010/main" val="1903813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at October 27, 2016</a:t>
            </a:r>
          </a:p>
          <a:p>
            <a:pPr marL="171450" indent="-171450">
              <a:buFont typeface="Arial" panose="020B0604020202020204" pitchFamily="34" charset="0"/>
              <a:buChar char="•"/>
            </a:pPr>
            <a:r>
              <a:rPr lang="en-US" dirty="0"/>
              <a:t>Totals and</a:t>
            </a:r>
            <a:r>
              <a:rPr lang="en-US" baseline="0" dirty="0"/>
              <a:t> cumulative</a:t>
            </a:r>
            <a:r>
              <a:rPr lang="en-US" dirty="0"/>
              <a:t> pledges by fiscal year</a:t>
            </a:r>
          </a:p>
        </p:txBody>
      </p:sp>
      <p:sp>
        <p:nvSpPr>
          <p:cNvPr id="4" name="Slide Number Placeholder 3"/>
          <p:cNvSpPr>
            <a:spLocks noGrp="1"/>
          </p:cNvSpPr>
          <p:nvPr>
            <p:ph type="sldNum" sz="quarter" idx="10"/>
          </p:nvPr>
        </p:nvSpPr>
        <p:spPr/>
        <p:txBody>
          <a:bodyPr/>
          <a:lstStyle/>
          <a:p>
            <a:fld id="{1A850418-4216-46B0-8E9B-620D552DCB03}" type="slidenum">
              <a:rPr lang="en-US" smtClean="0"/>
              <a:t>5</a:t>
            </a:fld>
            <a:endParaRPr lang="en-US" dirty="0"/>
          </a:p>
        </p:txBody>
      </p:sp>
    </p:spTree>
    <p:extLst>
      <p:ext uri="{BB962C8B-B14F-4D97-AF65-F5344CB8AC3E}">
        <p14:creationId xmlns:p14="http://schemas.microsoft.com/office/powerpoint/2010/main" val="312316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LDCF was</a:t>
            </a:r>
            <a:r>
              <a:rPr lang="en-US" baseline="0" dirty="0"/>
              <a:t> established to finance NAPAs and NAPA implementation</a:t>
            </a:r>
          </a:p>
          <a:p>
            <a:pPr marL="171450" indent="-171450">
              <a:buFontTx/>
              <a:buChar char="-"/>
            </a:pPr>
            <a:r>
              <a:rPr lang="en-US" baseline="0" dirty="0"/>
              <a:t>In 2012, at COP 12, LDCF mandate was expanded to include financing NAPs</a:t>
            </a:r>
          </a:p>
          <a:p>
            <a:pPr marL="171450" indent="-171450">
              <a:buFontTx/>
              <a:buChar char="-"/>
            </a:pPr>
            <a:r>
              <a:rPr lang="en-US" baseline="0" dirty="0"/>
              <a:t>Since then, total funding for NAP processes is estimated at $41.7 million</a:t>
            </a:r>
          </a:p>
          <a:p>
            <a:pPr marL="171450" indent="-171450">
              <a:buFontTx/>
              <a:buChar char="-"/>
            </a:pPr>
            <a:r>
              <a:rPr lang="en-US" baseline="0" dirty="0"/>
              <a:t>This includes several projects that explicitly seek to advance NAP processes in Bangladesh, Chad, Niger, Rwanda and Senegal</a:t>
            </a:r>
          </a:p>
          <a:p>
            <a:pPr marL="171450" indent="-171450">
              <a:buFontTx/>
              <a:buChar char="-"/>
            </a:pPr>
            <a:r>
              <a:rPr lang="en-US" baseline="0" dirty="0"/>
              <a:t>This is in addition to targeted technical assistance for tailored one-on-one support through the LDCF-financed NAP GSP</a:t>
            </a:r>
          </a:p>
          <a:p>
            <a:pPr marL="171450" indent="-171450">
              <a:buFontTx/>
              <a:buChar char="-"/>
            </a:pPr>
            <a:r>
              <a:rPr lang="en-US" baseline="0" dirty="0"/>
              <a:t>Currently there are 3 NAP GSP projects under implementation</a:t>
            </a:r>
          </a:p>
          <a:p>
            <a:pPr marL="628650" lvl="1" indent="-171450">
              <a:buFontTx/>
              <a:buChar char="-"/>
            </a:pPr>
            <a:r>
              <a:rPr lang="en-US" baseline="0" dirty="0"/>
              <a:t>NAP GSP Phase 1 ($2m)</a:t>
            </a:r>
          </a:p>
          <a:p>
            <a:pPr marL="628650" lvl="1" indent="-171450">
              <a:buFontTx/>
              <a:buChar char="-"/>
            </a:pPr>
            <a:r>
              <a:rPr lang="en-US" baseline="0" dirty="0"/>
              <a:t>NAP GSP Phase 11 ($7m)</a:t>
            </a:r>
          </a:p>
          <a:p>
            <a:pPr marL="628650" lvl="1" indent="-171450">
              <a:buFontTx/>
              <a:buChar char="-"/>
            </a:pPr>
            <a:r>
              <a:rPr lang="en-US" baseline="0" dirty="0"/>
              <a:t>Non-LDC NAP GSP ($4.5m)</a:t>
            </a:r>
            <a:endParaRPr lang="en-US" dirty="0"/>
          </a:p>
        </p:txBody>
      </p:sp>
      <p:sp>
        <p:nvSpPr>
          <p:cNvPr id="4" name="Slide Number Placeholder 3"/>
          <p:cNvSpPr>
            <a:spLocks noGrp="1"/>
          </p:cNvSpPr>
          <p:nvPr>
            <p:ph type="sldNum" sz="quarter" idx="10"/>
          </p:nvPr>
        </p:nvSpPr>
        <p:spPr/>
        <p:txBody>
          <a:bodyPr/>
          <a:lstStyle/>
          <a:p>
            <a:fld id="{1A850418-4216-46B0-8E9B-620D552DCB03}" type="slidenum">
              <a:rPr lang="en-US" smtClean="0"/>
              <a:t>6</a:t>
            </a:fld>
            <a:endParaRPr lang="en-US" dirty="0"/>
          </a:p>
        </p:txBody>
      </p:sp>
    </p:spTree>
    <p:extLst>
      <p:ext uri="{BB962C8B-B14F-4D97-AF65-F5344CB8AC3E}">
        <p14:creationId xmlns:p14="http://schemas.microsoft.com/office/powerpoint/2010/main" val="855407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NAP</a:t>
            </a:r>
            <a:r>
              <a:rPr lang="en-US" baseline="0" dirty="0"/>
              <a:t> Projects</a:t>
            </a:r>
            <a:endParaRPr lang="en-US" dirty="0"/>
          </a:p>
        </p:txBody>
      </p:sp>
      <p:sp>
        <p:nvSpPr>
          <p:cNvPr id="4" name="Slide Number Placeholder 3"/>
          <p:cNvSpPr>
            <a:spLocks noGrp="1"/>
          </p:cNvSpPr>
          <p:nvPr>
            <p:ph type="sldNum" sz="quarter" idx="10"/>
          </p:nvPr>
        </p:nvSpPr>
        <p:spPr/>
        <p:txBody>
          <a:bodyPr/>
          <a:lstStyle/>
          <a:p>
            <a:fld id="{1A850418-4216-46B0-8E9B-620D552DCB03}" type="slidenum">
              <a:rPr lang="en-US" smtClean="0"/>
              <a:t>7</a:t>
            </a:fld>
            <a:endParaRPr lang="en-US" dirty="0"/>
          </a:p>
        </p:txBody>
      </p:sp>
    </p:spTree>
    <p:extLst>
      <p:ext uri="{BB962C8B-B14F-4D97-AF65-F5344CB8AC3E}">
        <p14:creationId xmlns:p14="http://schemas.microsoft.com/office/powerpoint/2010/main" val="1076627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CHAD National Adaptation Plan, requested ~USD $3 million in LDCF resources.</a:t>
            </a:r>
          </a:p>
          <a:p>
            <a:endParaRPr lang="en-US" dirty="0"/>
          </a:p>
          <a:p>
            <a:r>
              <a:rPr lang="en-US" dirty="0"/>
              <a:t>Objective: To</a:t>
            </a:r>
            <a:r>
              <a:rPr lang="en-US" baseline="0" dirty="0"/>
              <a:t> strengthen capacity of Ministries of Planning, Finance, and Environment in Chad to integrate medium and long-term climate change risks into existing planning and budgeting processes.</a:t>
            </a:r>
            <a:endParaRPr lang="en-US"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850418-4216-46B0-8E9B-620D552DCB03}" type="slidenum">
              <a:rPr lang="en-US" smtClean="0"/>
              <a:t>8</a:t>
            </a:fld>
            <a:endParaRPr lang="en-US" dirty="0"/>
          </a:p>
        </p:txBody>
      </p:sp>
    </p:spTree>
    <p:extLst>
      <p:ext uri="{BB962C8B-B14F-4D97-AF65-F5344CB8AC3E}">
        <p14:creationId xmlns:p14="http://schemas.microsoft.com/office/powerpoint/2010/main" val="379364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Component 1: </a:t>
            </a:r>
            <a:r>
              <a:rPr lang="en-US" dirty="0"/>
              <a:t>Enhancing information on climate change in support of the NAP process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OUTCOME: Establish climate and socioeconomic information database to guide climate-resilient policy and decision-making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Component 2: </a:t>
            </a:r>
            <a:r>
              <a:rPr lang="en-US" dirty="0"/>
              <a:t>Adaptation planning and budgeting in relevant sector and regions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OUTCOME: </a:t>
            </a:r>
            <a:r>
              <a:rPr lang="en-US" dirty="0"/>
              <a:t>Integrate climate change adaptation measures into national development policies and budget for sectors classified as vulnerable to climate change</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850418-4216-46B0-8E9B-620D552DCB03}" type="slidenum">
              <a:rPr lang="en-US" smtClean="0"/>
              <a:t>9</a:t>
            </a:fld>
            <a:endParaRPr lang="en-US" dirty="0"/>
          </a:p>
        </p:txBody>
      </p:sp>
    </p:spTree>
    <p:extLst>
      <p:ext uri="{BB962C8B-B14F-4D97-AF65-F5344CB8AC3E}">
        <p14:creationId xmlns:p14="http://schemas.microsoft.com/office/powerpoint/2010/main" val="2452203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418EB1-0141-46DC-88FC-CEA7D206C25F}" type="datetimeFigureOut">
              <a:rPr lang="en-US" smtClean="0"/>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121CBB-374B-4C24-AAF6-34C0C30F9ED6}" type="slidenum">
              <a:rPr lang="en-US" smtClean="0"/>
              <a:t>‹#›</a:t>
            </a:fld>
            <a:endParaRPr lang="en-US" dirty="0"/>
          </a:p>
        </p:txBody>
      </p:sp>
    </p:spTree>
    <p:extLst>
      <p:ext uri="{BB962C8B-B14F-4D97-AF65-F5344CB8AC3E}">
        <p14:creationId xmlns:p14="http://schemas.microsoft.com/office/powerpoint/2010/main" val="2540116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418EB1-0141-46DC-88FC-CEA7D206C25F}" type="datetimeFigureOut">
              <a:rPr lang="en-US" smtClean="0"/>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121CBB-374B-4C24-AAF6-34C0C30F9ED6}" type="slidenum">
              <a:rPr lang="en-US" smtClean="0"/>
              <a:t>‹#›</a:t>
            </a:fld>
            <a:endParaRPr lang="en-US" dirty="0"/>
          </a:p>
        </p:txBody>
      </p:sp>
    </p:spTree>
    <p:extLst>
      <p:ext uri="{BB962C8B-B14F-4D97-AF65-F5344CB8AC3E}">
        <p14:creationId xmlns:p14="http://schemas.microsoft.com/office/powerpoint/2010/main" val="2180650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418EB1-0141-46DC-88FC-CEA7D206C25F}" type="datetimeFigureOut">
              <a:rPr lang="en-US" smtClean="0"/>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121CBB-374B-4C24-AAF6-34C0C30F9ED6}" type="slidenum">
              <a:rPr lang="en-US" smtClean="0"/>
              <a:t>‹#›</a:t>
            </a:fld>
            <a:endParaRPr lang="en-US" dirty="0"/>
          </a:p>
        </p:txBody>
      </p:sp>
    </p:spTree>
    <p:extLst>
      <p:ext uri="{BB962C8B-B14F-4D97-AF65-F5344CB8AC3E}">
        <p14:creationId xmlns:p14="http://schemas.microsoft.com/office/powerpoint/2010/main" val="2040520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418EB1-0141-46DC-88FC-CEA7D206C25F}" type="datetimeFigureOut">
              <a:rPr lang="en-US" smtClean="0"/>
              <a:pPr/>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121CBB-374B-4C24-AAF6-34C0C30F9ED6}" type="slidenum">
              <a:rPr lang="en-US" smtClean="0"/>
              <a:pPr/>
              <a:t>‹#›</a:t>
            </a:fld>
            <a:endParaRPr lang="en-US" dirty="0"/>
          </a:p>
        </p:txBody>
      </p:sp>
    </p:spTree>
    <p:extLst>
      <p:ext uri="{BB962C8B-B14F-4D97-AF65-F5344CB8AC3E}">
        <p14:creationId xmlns:p14="http://schemas.microsoft.com/office/powerpoint/2010/main" val="528617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418EB1-0141-46DC-88FC-CEA7D206C25F}" type="datetimeFigureOut">
              <a:rPr lang="en-US" smtClean="0"/>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121CBB-374B-4C24-AAF6-34C0C30F9ED6}" type="slidenum">
              <a:rPr lang="en-US" smtClean="0"/>
              <a:t>‹#›</a:t>
            </a:fld>
            <a:endParaRPr lang="en-US" dirty="0"/>
          </a:p>
        </p:txBody>
      </p:sp>
    </p:spTree>
    <p:extLst>
      <p:ext uri="{BB962C8B-B14F-4D97-AF65-F5344CB8AC3E}">
        <p14:creationId xmlns:p14="http://schemas.microsoft.com/office/powerpoint/2010/main" val="2972292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6000" b="0"/>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418EB1-0141-46DC-88FC-CEA7D206C25F}" type="datetimeFigureOut">
              <a:rPr lang="en-US" smtClean="0"/>
              <a:pPr/>
              <a:t>9/27/2017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121CBB-374B-4C24-AAF6-34C0C30F9ED6}" type="slidenum">
              <a:rPr lang="en-US" smtClean="0"/>
              <a:pPr/>
              <a:t>‹#›</a:t>
            </a:fld>
            <a:endParaRPr lang="en-US" dirty="0"/>
          </a:p>
        </p:txBody>
      </p:sp>
    </p:spTree>
    <p:extLst>
      <p:ext uri="{BB962C8B-B14F-4D97-AF65-F5344CB8AC3E}">
        <p14:creationId xmlns:p14="http://schemas.microsoft.com/office/powerpoint/2010/main" val="1014641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418EB1-0141-46DC-88FC-CEA7D206C25F}" type="datetimeFigureOut">
              <a:rPr lang="en-US" smtClean="0"/>
              <a:t>9/27/2017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3121CBB-374B-4C24-AAF6-34C0C30F9ED6}" type="slidenum">
              <a:rPr lang="en-US" smtClean="0"/>
              <a:t>‹#›</a:t>
            </a:fld>
            <a:endParaRPr lang="en-US" dirty="0"/>
          </a:p>
        </p:txBody>
      </p:sp>
    </p:spTree>
    <p:extLst>
      <p:ext uri="{BB962C8B-B14F-4D97-AF65-F5344CB8AC3E}">
        <p14:creationId xmlns:p14="http://schemas.microsoft.com/office/powerpoint/2010/main" val="3533923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418EB1-0141-46DC-88FC-CEA7D206C25F}" type="datetimeFigureOut">
              <a:rPr lang="en-US" smtClean="0"/>
              <a:t>9/27/2017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3121CBB-374B-4C24-AAF6-34C0C30F9ED6}" type="slidenum">
              <a:rPr lang="en-US" smtClean="0"/>
              <a:t>‹#›</a:t>
            </a:fld>
            <a:endParaRPr lang="en-US" dirty="0"/>
          </a:p>
        </p:txBody>
      </p:sp>
    </p:spTree>
    <p:extLst>
      <p:ext uri="{BB962C8B-B14F-4D97-AF65-F5344CB8AC3E}">
        <p14:creationId xmlns:p14="http://schemas.microsoft.com/office/powerpoint/2010/main" val="1660121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418EB1-0141-46DC-88FC-CEA7D206C25F}" type="datetimeFigureOut">
              <a:rPr lang="en-US" smtClean="0"/>
              <a:t>9/27/2017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3121CBB-374B-4C24-AAF6-34C0C30F9ED6}" type="slidenum">
              <a:rPr lang="en-US" smtClean="0"/>
              <a:t>‹#›</a:t>
            </a:fld>
            <a:endParaRPr lang="en-US" dirty="0"/>
          </a:p>
        </p:txBody>
      </p:sp>
    </p:spTree>
    <p:extLst>
      <p:ext uri="{BB962C8B-B14F-4D97-AF65-F5344CB8AC3E}">
        <p14:creationId xmlns:p14="http://schemas.microsoft.com/office/powerpoint/2010/main" val="3152271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418EB1-0141-46DC-88FC-CEA7D206C25F}" type="datetimeFigureOut">
              <a:rPr lang="en-US" smtClean="0"/>
              <a:t>9/27/2017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121CBB-374B-4C24-AAF6-34C0C30F9ED6}" type="slidenum">
              <a:rPr lang="en-US" smtClean="0"/>
              <a:t>‹#›</a:t>
            </a:fld>
            <a:endParaRPr lang="en-US" dirty="0"/>
          </a:p>
        </p:txBody>
      </p:sp>
    </p:spTree>
    <p:extLst>
      <p:ext uri="{BB962C8B-B14F-4D97-AF65-F5344CB8AC3E}">
        <p14:creationId xmlns:p14="http://schemas.microsoft.com/office/powerpoint/2010/main" val="2419859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418EB1-0141-46DC-88FC-CEA7D206C25F}" type="datetimeFigureOut">
              <a:rPr lang="en-US" smtClean="0"/>
              <a:t>9/27/2017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121CBB-374B-4C24-AAF6-34C0C30F9ED6}" type="slidenum">
              <a:rPr lang="en-US" smtClean="0"/>
              <a:t>‹#›</a:t>
            </a:fld>
            <a:endParaRPr lang="en-US" dirty="0"/>
          </a:p>
        </p:txBody>
      </p:sp>
    </p:spTree>
    <p:extLst>
      <p:ext uri="{BB962C8B-B14F-4D97-AF65-F5344CB8AC3E}">
        <p14:creationId xmlns:p14="http://schemas.microsoft.com/office/powerpoint/2010/main" val="3173306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latin typeface="+mj-lt"/>
              </a:defRPr>
            </a:lvl1pPr>
          </a:lstStyle>
          <a:p>
            <a:fld id="{37418EB1-0141-46DC-88FC-CEA7D206C25F}" type="datetimeFigureOut">
              <a:rPr lang="en-US" smtClean="0"/>
              <a:pPr/>
              <a:t>9/27/2017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l">
              <a:defRPr sz="1200">
                <a:solidFill>
                  <a:schemeClr val="bg1"/>
                </a:solidFill>
                <a:latin typeface="+mj-lt"/>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l">
              <a:defRPr sz="1200">
                <a:solidFill>
                  <a:schemeClr val="bg1"/>
                </a:solidFill>
                <a:latin typeface="+mj-lt"/>
              </a:defRPr>
            </a:lvl1pPr>
          </a:lstStyle>
          <a:p>
            <a:fld id="{03121CBB-374B-4C24-AAF6-34C0C30F9ED6}" type="slidenum">
              <a:rPr lang="en-US" smtClean="0"/>
              <a:pPr/>
              <a:t>‹#›</a:t>
            </a:fld>
            <a:endParaRPr lang="en-US" dirty="0"/>
          </a:p>
        </p:txBody>
      </p:sp>
    </p:spTree>
    <p:extLst>
      <p:ext uri="{BB962C8B-B14F-4D97-AF65-F5344CB8AC3E}">
        <p14:creationId xmlns:p14="http://schemas.microsoft.com/office/powerpoint/2010/main" val="4653071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1905000"/>
          </a:xfrm>
          <a:solidFill>
            <a:schemeClr val="tx1">
              <a:alpha val="60000"/>
            </a:schemeClr>
          </a:solidFill>
        </p:spPr>
        <p:txBody>
          <a:bodyPr lIns="182880">
            <a:noAutofit/>
          </a:bodyPr>
          <a:lstStyle/>
          <a:p>
            <a:r>
              <a:rPr lang="en-US" sz="4000" b="1" dirty="0" err="1"/>
              <a:t>Appui</a:t>
            </a:r>
            <a:r>
              <a:rPr lang="en-US" sz="4000" b="1" dirty="0"/>
              <a:t> LDCF pour les PNA </a:t>
            </a:r>
            <a:r>
              <a:rPr lang="en-US" sz="4000" b="1" dirty="0" err="1" smtClean="0"/>
              <a:t>dans</a:t>
            </a:r>
            <a:r>
              <a:rPr lang="en-US" sz="4000" b="1" dirty="0"/>
              <a:t/>
            </a:r>
            <a:br>
              <a:rPr lang="en-US" sz="4000" b="1" dirty="0"/>
            </a:br>
            <a:r>
              <a:rPr lang="fr-FR" sz="4000" b="1" dirty="0"/>
              <a:t>les pays Africains francophones </a:t>
            </a:r>
            <a:r>
              <a:rPr lang="fr-FR" sz="4000" b="1" dirty="0" smtClean="0"/>
              <a:t>en </a:t>
            </a:r>
            <a:r>
              <a:rPr lang="fr-FR" sz="4000" b="1" dirty="0"/>
              <a:t>développement </a:t>
            </a:r>
            <a:endParaRPr lang="en-US" sz="4000" b="1" dirty="0"/>
          </a:p>
        </p:txBody>
      </p:sp>
      <p:pic>
        <p:nvPicPr>
          <p:cNvPr id="7" name="Picture 6" descr="GEF-newlogo-large.jpg"/>
          <p:cNvPicPr/>
          <p:nvPr/>
        </p:nvPicPr>
        <p:blipFill>
          <a:blip r:embed="rId4">
            <a:extLst>
              <a:ext uri="{28A0092B-C50C-407E-A947-70E740481C1C}">
                <a14:useLocalDpi xmlns:a14="http://schemas.microsoft.com/office/drawing/2010/main" val="0"/>
              </a:ext>
            </a:extLst>
          </a:blip>
          <a:srcRect/>
          <a:stretch>
            <a:fillRect/>
          </a:stretch>
        </p:blipFill>
        <p:spPr bwMode="auto">
          <a:xfrm>
            <a:off x="3429000" y="5562600"/>
            <a:ext cx="5562600" cy="1193630"/>
          </a:xfrm>
          <a:prstGeom prst="rect">
            <a:avLst/>
          </a:prstGeom>
          <a:noFill/>
          <a:ln w="9525">
            <a:noFill/>
            <a:miter lim="800000"/>
            <a:headEnd/>
            <a:tailEnd/>
          </a:ln>
        </p:spPr>
      </p:pic>
      <p:sp>
        <p:nvSpPr>
          <p:cNvPr id="3" name="Rectangle 2"/>
          <p:cNvSpPr/>
          <p:nvPr/>
        </p:nvSpPr>
        <p:spPr>
          <a:xfrm>
            <a:off x="0" y="5925234"/>
            <a:ext cx="4724400" cy="830997"/>
          </a:xfrm>
          <a:prstGeom prst="rect">
            <a:avLst/>
          </a:prstGeom>
        </p:spPr>
        <p:txBody>
          <a:bodyPr wrap="square">
            <a:spAutoFit/>
          </a:bodyPr>
          <a:lstStyle/>
          <a:p>
            <a:r>
              <a:rPr lang="en-US" sz="2400" b="1" dirty="0">
                <a:solidFill>
                  <a:schemeClr val="bg1"/>
                </a:solidFill>
              </a:rPr>
              <a:t>Atelier </a:t>
            </a:r>
            <a:r>
              <a:rPr lang="en-US" sz="2400" b="1" dirty="0" smtClean="0">
                <a:solidFill>
                  <a:schemeClr val="bg1"/>
                </a:solidFill>
              </a:rPr>
              <a:t>PNA, </a:t>
            </a:r>
            <a:r>
              <a:rPr lang="en-US" sz="2400" b="1" dirty="0">
                <a:solidFill>
                  <a:schemeClr val="bg1"/>
                </a:solidFill>
              </a:rPr>
              <a:t>Rabat</a:t>
            </a:r>
          </a:p>
          <a:p>
            <a:r>
              <a:rPr lang="en-US" sz="2400" b="1" dirty="0" err="1">
                <a:solidFill>
                  <a:schemeClr val="bg1"/>
                </a:solidFill>
              </a:rPr>
              <a:t>Septembre</a:t>
            </a:r>
            <a:r>
              <a:rPr lang="en-US" sz="2400" b="1" dirty="0">
                <a:solidFill>
                  <a:schemeClr val="bg1"/>
                </a:solidFill>
              </a:rPr>
              <a:t> 25-27, 2017</a:t>
            </a:r>
          </a:p>
        </p:txBody>
      </p:sp>
    </p:spTree>
    <p:extLst>
      <p:ext uri="{BB962C8B-B14F-4D97-AF65-F5344CB8AC3E}">
        <p14:creationId xmlns:p14="http://schemas.microsoft.com/office/powerpoint/2010/main" val="4019132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862013"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
            </a:r>
            <a:br>
              <a:rPr kumimoji="0" lang="en-US" altLang="en-US" sz="1800" b="0" i="0" u="none" strike="noStrike" cap="none" normalizeH="0" baseline="0">
                <a:ln>
                  <a:noFill/>
                </a:ln>
                <a:solidFill>
                  <a:schemeClr val="tx1"/>
                </a:solidFill>
                <a:effectLst/>
                <a:latin typeface="Arial" charset="0"/>
              </a:rPr>
            </a:br>
            <a:endParaRPr kumimoji="0" lang="en-US" altLang="en-US" sz="1800" b="0" i="0" u="none" strike="noStrike" cap="none" normalizeH="0" baseline="0">
              <a:ln>
                <a:noFill/>
              </a:ln>
              <a:solidFill>
                <a:schemeClr val="tx1"/>
              </a:solidFill>
              <a:effectLst/>
              <a:latin typeface="Arial" charset="0"/>
            </a:endParaRPr>
          </a:p>
        </p:txBody>
      </p:sp>
      <p:sp>
        <p:nvSpPr>
          <p:cNvPr id="11" name="Rectangle 5"/>
          <p:cNvSpPr>
            <a:spLocks noChangeArrowheads="1"/>
          </p:cNvSpPr>
          <p:nvPr/>
        </p:nvSpPr>
        <p:spPr bwMode="auto">
          <a:xfrm>
            <a:off x="862013" y="1600200"/>
            <a:ext cx="3017837" cy="7938"/>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0" name="Picture 2" descr="https://www.newsecuritybeat.org/wp-content/uploads/2016/12/Darfu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5" y="0"/>
            <a:ext cx="9185614"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txBox="1">
            <a:spLocks/>
          </p:cNvSpPr>
          <p:nvPr/>
        </p:nvSpPr>
        <p:spPr>
          <a:xfrm>
            <a:off x="-22412" y="0"/>
            <a:ext cx="9144000" cy="6858000"/>
          </a:xfrm>
          <a:prstGeom prst="rect">
            <a:avLst/>
          </a:prstGeom>
          <a:solidFill>
            <a:schemeClr val="tx1">
              <a:alpha val="47000"/>
            </a:schemeClr>
          </a:solidFill>
        </p:spPr>
        <p:txBody>
          <a:bodyPr vert="horz" lIns="27432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400" b="1" i="1" dirty="0"/>
          </a:p>
        </p:txBody>
      </p:sp>
      <p:sp>
        <p:nvSpPr>
          <p:cNvPr id="5" name="Rectangle 4"/>
          <p:cNvSpPr/>
          <p:nvPr/>
        </p:nvSpPr>
        <p:spPr>
          <a:xfrm>
            <a:off x="228600" y="1592263"/>
            <a:ext cx="8686800" cy="3970318"/>
          </a:xfrm>
          <a:prstGeom prst="rect">
            <a:avLst/>
          </a:prstGeom>
        </p:spPr>
        <p:txBody>
          <a:bodyPr wrap="square">
            <a:spAutoFit/>
          </a:bodyPr>
          <a:lstStyle/>
          <a:p>
            <a:endParaRPr lang="en-US" sz="3600" b="1" u="sng" dirty="0">
              <a:solidFill>
                <a:schemeClr val="bg1"/>
              </a:solidFill>
            </a:endParaRPr>
          </a:p>
          <a:p>
            <a:r>
              <a:rPr lang="en-US" sz="3600" b="1" u="sng" dirty="0" err="1">
                <a:solidFill>
                  <a:schemeClr val="bg1"/>
                </a:solidFill>
              </a:rPr>
              <a:t>Objectif</a:t>
            </a:r>
            <a:r>
              <a:rPr lang="en-US" sz="3600" b="1" u="sng" dirty="0">
                <a:solidFill>
                  <a:schemeClr val="bg1"/>
                </a:solidFill>
              </a:rPr>
              <a:t> du </a:t>
            </a:r>
            <a:r>
              <a:rPr lang="en-US" sz="3600" b="1" u="sng" dirty="0" err="1">
                <a:solidFill>
                  <a:schemeClr val="bg1"/>
                </a:solidFill>
              </a:rPr>
              <a:t>projet</a:t>
            </a:r>
            <a:r>
              <a:rPr lang="en-US" sz="3600" b="1" u="sng" dirty="0">
                <a:solidFill>
                  <a:schemeClr val="bg1"/>
                </a:solidFill>
              </a:rPr>
              <a:t>:</a:t>
            </a:r>
            <a:r>
              <a:rPr lang="en-US" sz="3600" b="1" dirty="0">
                <a:solidFill>
                  <a:schemeClr val="bg1"/>
                </a:solidFill>
              </a:rPr>
              <a:t> </a:t>
            </a:r>
            <a:r>
              <a:rPr lang="fr-FR" sz="3600" dirty="0">
                <a:solidFill>
                  <a:schemeClr val="bg1"/>
                </a:solidFill>
              </a:rPr>
              <a:t>Renforcer la capacités des ministères sectoriels et des gouvernements locaux </a:t>
            </a:r>
            <a:r>
              <a:rPr lang="fr-FR" sz="3600" dirty="0" smtClean="0">
                <a:solidFill>
                  <a:schemeClr val="bg1"/>
                </a:solidFill>
              </a:rPr>
              <a:t>pour </a:t>
            </a:r>
            <a:r>
              <a:rPr lang="fr-FR" sz="3600" dirty="0" smtClean="0">
                <a:solidFill>
                  <a:schemeClr val="bg1"/>
                </a:solidFill>
              </a:rPr>
              <a:t>mieux </a:t>
            </a:r>
            <a:r>
              <a:rPr lang="fr-FR" sz="3600" dirty="0">
                <a:solidFill>
                  <a:schemeClr val="bg1"/>
                </a:solidFill>
              </a:rPr>
              <a:t>évaluer les implications du changement climatique et </a:t>
            </a:r>
            <a:r>
              <a:rPr lang="fr-FR" sz="3600" dirty="0" err="1">
                <a:solidFill>
                  <a:schemeClr val="bg1"/>
                </a:solidFill>
              </a:rPr>
              <a:t>integrer</a:t>
            </a:r>
            <a:r>
              <a:rPr lang="fr-FR" sz="3600" dirty="0">
                <a:solidFill>
                  <a:schemeClr val="bg1"/>
                </a:solidFill>
              </a:rPr>
              <a:t> les risques climatiques dans l'élaboration des politiques et la planification stratégique.</a:t>
            </a:r>
          </a:p>
        </p:txBody>
      </p:sp>
      <p:sp>
        <p:nvSpPr>
          <p:cNvPr id="14" name="Title 1"/>
          <p:cNvSpPr>
            <a:spLocks noGrp="1"/>
          </p:cNvSpPr>
          <p:nvPr>
            <p:ph type="title"/>
          </p:nvPr>
        </p:nvSpPr>
        <p:spPr>
          <a:xfrm>
            <a:off x="0" y="609600"/>
            <a:ext cx="9121588" cy="1524000"/>
          </a:xfrm>
        </p:spPr>
        <p:txBody>
          <a:bodyPr>
            <a:normAutofit fontScale="90000"/>
          </a:bodyPr>
          <a:lstStyle/>
          <a:p>
            <a:pPr algn="ctr"/>
            <a:r>
              <a:rPr lang="en-US" sz="6000" b="1" dirty="0">
                <a:solidFill>
                  <a:schemeClr val="accent4">
                    <a:lumMod val="40000"/>
                    <a:lumOff val="60000"/>
                  </a:schemeClr>
                </a:solidFill>
              </a:rPr>
              <a:t>Senegal PNA </a:t>
            </a:r>
            <a:r>
              <a:rPr lang="en-US" sz="6000" b="1" dirty="0" smtClean="0">
                <a:solidFill>
                  <a:schemeClr val="accent4">
                    <a:lumMod val="40000"/>
                    <a:lumOff val="60000"/>
                  </a:schemeClr>
                </a:solidFill>
              </a:rPr>
              <a:t>– 3,3 millions USD</a:t>
            </a:r>
            <a:endParaRPr lang="en-US" sz="6000" b="1" dirty="0">
              <a:solidFill>
                <a:schemeClr val="accent4">
                  <a:lumMod val="40000"/>
                  <a:lumOff val="60000"/>
                </a:schemeClr>
              </a:solidFill>
            </a:endParaRPr>
          </a:p>
        </p:txBody>
      </p:sp>
    </p:spTree>
    <p:extLst>
      <p:ext uri="{BB962C8B-B14F-4D97-AF65-F5344CB8AC3E}">
        <p14:creationId xmlns:p14="http://schemas.microsoft.com/office/powerpoint/2010/main" val="2894395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862013"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
            </a:r>
            <a:br>
              <a:rPr kumimoji="0" lang="en-US" altLang="en-US" sz="1800" b="0" i="0" u="none" strike="noStrike" cap="none" normalizeH="0" baseline="0">
                <a:ln>
                  <a:noFill/>
                </a:ln>
                <a:solidFill>
                  <a:schemeClr val="tx1"/>
                </a:solidFill>
                <a:effectLst/>
                <a:latin typeface="Arial" charset="0"/>
              </a:rPr>
            </a:br>
            <a:endParaRPr kumimoji="0" lang="en-US" altLang="en-US" sz="1800" b="0" i="0" u="none" strike="noStrike" cap="none" normalizeH="0" baseline="0">
              <a:ln>
                <a:noFill/>
              </a:ln>
              <a:solidFill>
                <a:schemeClr val="tx1"/>
              </a:solidFill>
              <a:effectLst/>
              <a:latin typeface="Arial" charset="0"/>
            </a:endParaRPr>
          </a:p>
        </p:txBody>
      </p:sp>
      <p:sp>
        <p:nvSpPr>
          <p:cNvPr id="11" name="Rectangle 5"/>
          <p:cNvSpPr>
            <a:spLocks noChangeArrowheads="1"/>
          </p:cNvSpPr>
          <p:nvPr/>
        </p:nvSpPr>
        <p:spPr bwMode="auto">
          <a:xfrm>
            <a:off x="862013" y="1600200"/>
            <a:ext cx="3017837" cy="7938"/>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8" name="Picture 2" descr="https://prd-idrc.azureedge.net/sites/default/files/senegal-infocli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17929" y="0"/>
            <a:ext cx="9144000" cy="6858000"/>
          </a:xfrm>
          <a:prstGeom prst="rect">
            <a:avLst/>
          </a:prstGeom>
          <a:solidFill>
            <a:schemeClr val="tx1">
              <a:alpha val="47000"/>
            </a:schemeClr>
          </a:solidFill>
        </p:spPr>
        <p:txBody>
          <a:bodyPr vert="horz" lIns="27432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400" b="1" i="1" dirty="0"/>
          </a:p>
        </p:txBody>
      </p:sp>
      <p:sp>
        <p:nvSpPr>
          <p:cNvPr id="13" name="Title 1"/>
          <p:cNvSpPr>
            <a:spLocks noGrp="1"/>
          </p:cNvSpPr>
          <p:nvPr>
            <p:ph type="title"/>
          </p:nvPr>
        </p:nvSpPr>
        <p:spPr>
          <a:xfrm>
            <a:off x="17930" y="43797"/>
            <a:ext cx="9126070" cy="1143000"/>
          </a:xfrm>
        </p:spPr>
        <p:txBody>
          <a:bodyPr>
            <a:normAutofit fontScale="90000"/>
          </a:bodyPr>
          <a:lstStyle/>
          <a:p>
            <a:pPr algn="ctr"/>
            <a:r>
              <a:rPr lang="en-US" sz="6000" b="1" dirty="0">
                <a:solidFill>
                  <a:schemeClr val="accent4">
                    <a:lumMod val="40000"/>
                    <a:lumOff val="60000"/>
                  </a:schemeClr>
                </a:solidFill>
              </a:rPr>
              <a:t>Senegal PNA </a:t>
            </a:r>
            <a:r>
              <a:rPr lang="en-US" sz="6000" b="1" dirty="0" smtClean="0">
                <a:solidFill>
                  <a:schemeClr val="accent4">
                    <a:lumMod val="40000"/>
                    <a:lumOff val="60000"/>
                  </a:schemeClr>
                </a:solidFill>
              </a:rPr>
              <a:t>– 3,3millions USD</a:t>
            </a:r>
            <a:endParaRPr lang="en-US" sz="6000" b="1" dirty="0">
              <a:solidFill>
                <a:schemeClr val="accent4">
                  <a:lumMod val="40000"/>
                  <a:lumOff val="60000"/>
                </a:schemeClr>
              </a:solidFill>
            </a:endParaRPr>
          </a:p>
        </p:txBody>
      </p:sp>
      <p:sp>
        <p:nvSpPr>
          <p:cNvPr id="15" name="Content Placeholder 2"/>
          <p:cNvSpPr>
            <a:spLocks noGrp="1"/>
          </p:cNvSpPr>
          <p:nvPr>
            <p:ph idx="1"/>
          </p:nvPr>
        </p:nvSpPr>
        <p:spPr>
          <a:xfrm>
            <a:off x="-152400" y="1066800"/>
            <a:ext cx="9296400" cy="5562600"/>
          </a:xfrm>
        </p:spPr>
        <p:txBody>
          <a:bodyPr>
            <a:normAutofit lnSpcReduction="10000"/>
          </a:bodyPr>
          <a:lstStyle/>
          <a:p>
            <a:pPr marL="0" indent="0" algn="ctr">
              <a:buNone/>
            </a:pPr>
            <a:r>
              <a:rPr lang="fr-FR" b="1" dirty="0"/>
              <a:t>COMPOSANTES DU PROJET</a:t>
            </a:r>
          </a:p>
          <a:p>
            <a:r>
              <a:rPr lang="fr-FR" sz="2600" b="1" u="sng" dirty="0"/>
              <a:t>Composante 1: </a:t>
            </a:r>
            <a:r>
              <a:rPr lang="fr-FR" sz="2600" dirty="0"/>
              <a:t>Identifier et </a:t>
            </a:r>
            <a:r>
              <a:rPr lang="fr-FR" sz="2600" dirty="0" smtClean="0"/>
              <a:t>répondre aux</a:t>
            </a:r>
            <a:r>
              <a:rPr lang="fr-FR" sz="2600" dirty="0" smtClean="0"/>
              <a:t> lacunes en termes </a:t>
            </a:r>
            <a:r>
              <a:rPr lang="fr-FR" sz="2600" dirty="0"/>
              <a:t>de capacité et </a:t>
            </a:r>
            <a:r>
              <a:rPr lang="fr-FR" sz="2600" dirty="0" smtClean="0"/>
              <a:t> aux faiblesses  dans le </a:t>
            </a:r>
            <a:r>
              <a:rPr lang="fr-FR" sz="2600" dirty="0"/>
              <a:t>processus NAP </a:t>
            </a:r>
            <a:r>
              <a:rPr lang="en-US" sz="2600" b="1" dirty="0" err="1">
                <a:solidFill>
                  <a:srgbClr val="C00000"/>
                </a:solidFill>
              </a:rPr>
              <a:t>Résultat</a:t>
            </a:r>
            <a:r>
              <a:rPr lang="en-US" sz="2600" b="1" dirty="0">
                <a:solidFill>
                  <a:srgbClr val="C00000"/>
                </a:solidFill>
              </a:rPr>
              <a:t> </a:t>
            </a:r>
            <a:r>
              <a:rPr lang="en-US" sz="2600" b="1" dirty="0" err="1" smtClean="0">
                <a:solidFill>
                  <a:srgbClr val="C00000"/>
                </a:solidFill>
              </a:rPr>
              <a:t>attend</a:t>
            </a:r>
            <a:r>
              <a:rPr lang="en-US" sz="2600" b="1" dirty="0" err="1" smtClean="0">
                <a:solidFill>
                  <a:srgbClr val="C00000"/>
                </a:solidFill>
              </a:rPr>
              <a:t>u</a:t>
            </a:r>
            <a:r>
              <a:rPr lang="fr-FR" sz="2600" b="1" dirty="0">
                <a:solidFill>
                  <a:srgbClr val="C00000"/>
                </a:solidFill>
              </a:rPr>
              <a:t>: </a:t>
            </a:r>
            <a:r>
              <a:rPr lang="fr-FR" sz="2600" dirty="0">
                <a:solidFill>
                  <a:schemeClr val="bg1">
                    <a:lumMod val="75000"/>
                  </a:schemeClr>
                </a:solidFill>
              </a:rPr>
              <a:t>Développer les capacités techniques et fonctionnelles des centres de surveillance du climat et de l'hydrologie, des chercheurs et des décideurs (personnel des ministères concernés et des conseils / départements) pour planifier les stratégies d'adaptation </a:t>
            </a:r>
            <a:r>
              <a:rPr lang="fr-FR" sz="2600" dirty="0" smtClean="0">
                <a:solidFill>
                  <a:schemeClr val="bg1">
                    <a:lumMod val="75000"/>
                  </a:schemeClr>
                </a:solidFill>
              </a:rPr>
              <a:t>de long terme. </a:t>
            </a:r>
            <a:r>
              <a:rPr lang="fr-FR" sz="2600" b="1" dirty="0" smtClean="0">
                <a:solidFill>
                  <a:srgbClr val="FF0000"/>
                </a:solidFill>
              </a:rPr>
              <a:t>(900 000 USD)</a:t>
            </a:r>
            <a:endParaRPr lang="fr-FR" sz="2600" b="1" dirty="0">
              <a:solidFill>
                <a:srgbClr val="FF0000"/>
              </a:solidFill>
            </a:endParaRPr>
          </a:p>
          <a:p>
            <a:pPr marL="0" indent="0">
              <a:buNone/>
            </a:pPr>
            <a:endParaRPr lang="fr-FR" sz="2600" dirty="0">
              <a:solidFill>
                <a:schemeClr val="bg1">
                  <a:lumMod val="75000"/>
                </a:schemeClr>
              </a:solidFill>
            </a:endParaRPr>
          </a:p>
          <a:p>
            <a:r>
              <a:rPr lang="fr-FR" sz="2600" b="1" dirty="0">
                <a:solidFill>
                  <a:srgbClr val="C00000"/>
                </a:solidFill>
              </a:rPr>
              <a:t> </a:t>
            </a:r>
            <a:r>
              <a:rPr lang="fr-FR" sz="2600" b="1" u="sng" dirty="0"/>
              <a:t>Composante 2:</a:t>
            </a:r>
            <a:r>
              <a:rPr lang="fr-FR" sz="2600" b="1" dirty="0"/>
              <a:t> Les politiques </a:t>
            </a:r>
            <a:r>
              <a:rPr lang="fr-FR" sz="2600" b="1" dirty="0" err="1"/>
              <a:t>resilientes</a:t>
            </a:r>
            <a:r>
              <a:rPr lang="fr-FR" sz="2600" b="1" dirty="0"/>
              <a:t> au changement  climatique  </a:t>
            </a:r>
            <a:r>
              <a:rPr lang="en-US" sz="2600" b="1" dirty="0" err="1">
                <a:solidFill>
                  <a:srgbClr val="C00000"/>
                </a:solidFill>
              </a:rPr>
              <a:t>Résultat</a:t>
            </a:r>
            <a:r>
              <a:rPr lang="en-US" sz="2600" b="1" dirty="0">
                <a:solidFill>
                  <a:srgbClr val="C00000"/>
                </a:solidFill>
              </a:rPr>
              <a:t> </a:t>
            </a:r>
            <a:r>
              <a:rPr lang="en-US" sz="2600" b="1" dirty="0" err="1" smtClean="0">
                <a:solidFill>
                  <a:srgbClr val="C00000"/>
                </a:solidFill>
              </a:rPr>
              <a:t>attend</a:t>
            </a:r>
            <a:r>
              <a:rPr lang="en-US" sz="2600" b="1" dirty="0" err="1" smtClean="0">
                <a:solidFill>
                  <a:srgbClr val="C00000"/>
                </a:solidFill>
              </a:rPr>
              <a:t>u</a:t>
            </a:r>
            <a:r>
              <a:rPr lang="fr-FR" sz="2600" b="1" dirty="0">
                <a:solidFill>
                  <a:srgbClr val="C00000"/>
                </a:solidFill>
              </a:rPr>
              <a:t>: </a:t>
            </a:r>
            <a:r>
              <a:rPr lang="fr-FR" sz="2600" dirty="0">
                <a:solidFill>
                  <a:schemeClr val="bg1">
                    <a:lumMod val="75000"/>
                  </a:schemeClr>
                </a:solidFill>
              </a:rPr>
              <a:t>Intégrer </a:t>
            </a:r>
            <a:r>
              <a:rPr lang="fr-FR" sz="2600" dirty="0" smtClean="0">
                <a:solidFill>
                  <a:schemeClr val="bg1">
                    <a:lumMod val="75000"/>
                  </a:schemeClr>
                </a:solidFill>
              </a:rPr>
              <a:t>l’</a:t>
            </a:r>
            <a:r>
              <a:rPr lang="fr-FR" sz="2600" dirty="0" smtClean="0">
                <a:solidFill>
                  <a:schemeClr val="bg1">
                    <a:lumMod val="75000"/>
                  </a:schemeClr>
                </a:solidFill>
              </a:rPr>
              <a:t>adaptation </a:t>
            </a:r>
            <a:r>
              <a:rPr lang="fr-FR" sz="2600" dirty="0">
                <a:solidFill>
                  <a:schemeClr val="bg1">
                    <a:lumMod val="75000"/>
                  </a:schemeClr>
                </a:solidFill>
              </a:rPr>
              <a:t>au changement climatique </a:t>
            </a:r>
            <a:r>
              <a:rPr lang="fr-FR" sz="2600" dirty="0" smtClean="0">
                <a:solidFill>
                  <a:schemeClr val="bg1">
                    <a:lumMod val="75000"/>
                  </a:schemeClr>
                </a:solidFill>
              </a:rPr>
              <a:t>et les budgets liés </a:t>
            </a:r>
            <a:r>
              <a:rPr lang="fr-FR" sz="2600" dirty="0" smtClean="0">
                <a:solidFill>
                  <a:schemeClr val="bg1">
                    <a:lumMod val="75000"/>
                  </a:schemeClr>
                </a:solidFill>
              </a:rPr>
              <a:t>dans les instruments de planification sectorielle pour le développement au </a:t>
            </a:r>
            <a:r>
              <a:rPr lang="fr-FR" sz="2600" dirty="0" smtClean="0">
                <a:solidFill>
                  <a:schemeClr val="bg1">
                    <a:lumMod val="75000"/>
                  </a:schemeClr>
                </a:solidFill>
              </a:rPr>
              <a:t>niveau </a:t>
            </a:r>
            <a:r>
              <a:rPr lang="fr-FR" sz="2600" dirty="0">
                <a:solidFill>
                  <a:schemeClr val="bg1">
                    <a:lumMod val="75000"/>
                  </a:schemeClr>
                </a:solidFill>
              </a:rPr>
              <a:t>national et </a:t>
            </a:r>
            <a:r>
              <a:rPr lang="fr-FR" sz="2600" dirty="0" err="1" smtClean="0">
                <a:solidFill>
                  <a:schemeClr val="bg1">
                    <a:lumMod val="75000"/>
                  </a:schemeClr>
                </a:solidFill>
              </a:rPr>
              <a:t>infra</a:t>
            </a:r>
            <a:r>
              <a:rPr lang="fr-FR" sz="2600" dirty="0" err="1" smtClean="0">
                <a:solidFill>
                  <a:schemeClr val="bg1">
                    <a:lumMod val="75000"/>
                  </a:schemeClr>
                </a:solidFill>
              </a:rPr>
              <a:t>-national</a:t>
            </a:r>
            <a:r>
              <a:rPr lang="fr-FR" sz="2600" dirty="0" smtClean="0">
                <a:solidFill>
                  <a:schemeClr val="bg1">
                    <a:lumMod val="75000"/>
                  </a:schemeClr>
                </a:solidFill>
              </a:rPr>
              <a:t> </a:t>
            </a:r>
            <a:r>
              <a:rPr lang="fr-FR" sz="2600" b="1" dirty="0" smtClean="0">
                <a:solidFill>
                  <a:srgbClr val="FF0000"/>
                </a:solidFill>
              </a:rPr>
              <a:t>(1,87 millions USD)</a:t>
            </a:r>
            <a:endParaRPr lang="en-US" sz="2600" b="1" u="sng" dirty="0">
              <a:solidFill>
                <a:srgbClr val="FF0000"/>
              </a:solidFill>
            </a:endParaRPr>
          </a:p>
        </p:txBody>
      </p:sp>
    </p:spTree>
    <p:extLst>
      <p:ext uri="{BB962C8B-B14F-4D97-AF65-F5344CB8AC3E}">
        <p14:creationId xmlns:p14="http://schemas.microsoft.com/office/powerpoint/2010/main" val="4145293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372600" cy="1447800"/>
          </a:xfrm>
        </p:spPr>
        <p:txBody>
          <a:bodyPr lIns="274320">
            <a:noAutofit/>
          </a:bodyPr>
          <a:lstStyle/>
          <a:p>
            <a:pPr algn="ctr"/>
            <a:r>
              <a:rPr lang="en-US" sz="4000" b="1" dirty="0"/>
              <a:t>Des </a:t>
            </a:r>
            <a:r>
              <a:rPr lang="en-US" sz="4000" b="1" dirty="0" err="1"/>
              <a:t>Eléments</a:t>
            </a:r>
            <a:r>
              <a:rPr lang="en-US" sz="4000" b="1" dirty="0"/>
              <a:t> </a:t>
            </a:r>
            <a:r>
              <a:rPr lang="en-US" sz="4000" b="1" dirty="0" smtClean="0"/>
              <a:t>PNA </a:t>
            </a:r>
            <a:r>
              <a:rPr lang="en-US" sz="4000" b="1" dirty="0" err="1"/>
              <a:t>communs</a:t>
            </a:r>
            <a:r>
              <a:rPr lang="en-US" sz="4000" b="1" dirty="0"/>
              <a:t> </a:t>
            </a:r>
          </a:p>
        </p:txBody>
      </p:sp>
      <p:sp>
        <p:nvSpPr>
          <p:cNvPr id="5" name="Rectangle 1"/>
          <p:cNvSpPr>
            <a:spLocks noChangeArrowheads="1"/>
          </p:cNvSpPr>
          <p:nvPr/>
        </p:nvSpPr>
        <p:spPr bwMode="auto">
          <a:xfrm>
            <a:off x="1246188"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34" charset="0"/>
                <a:cs typeface="Arial" pitchFamily="34" charset="0"/>
              </a:rPr>
              <a:t/>
            </a:r>
            <a:br>
              <a:rPr kumimoji="0" lang="en-US" sz="1800" b="0" i="0" u="none" strike="noStrike" cap="none" normalizeH="0" baseline="0" dirty="0">
                <a:ln>
                  <a:noFill/>
                </a:ln>
                <a:solidFill>
                  <a:schemeClr val="tx1"/>
                </a:solidFill>
                <a:effectLst/>
                <a:latin typeface="Arial" pitchFamily="34" charset="0"/>
                <a:cs typeface="Arial" pitchFamily="34" charset="0"/>
              </a:rPr>
            </a:b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31932770"/>
              </p:ext>
            </p:extLst>
          </p:nvPr>
        </p:nvGraphicFramePr>
        <p:xfrm>
          <a:off x="1" y="1295401"/>
          <a:ext cx="9143998" cy="5562599"/>
        </p:xfrm>
        <a:graphic>
          <a:graphicData uri="http://schemas.openxmlformats.org/drawingml/2006/table">
            <a:tbl>
              <a:tblPr firstRow="1" firstCol="1" bandRow="1">
                <a:tableStyleId>{8EC20E35-A176-4012-BC5E-935CFFF8708E}</a:tableStyleId>
              </a:tblPr>
              <a:tblGrid>
                <a:gridCol w="831272">
                  <a:extLst>
                    <a:ext uri="{9D8B030D-6E8A-4147-A177-3AD203B41FA5}">
                      <a16:colId xmlns:a16="http://schemas.microsoft.com/office/drawing/2014/main" val="20000"/>
                    </a:ext>
                  </a:extLst>
                </a:gridCol>
                <a:gridCol w="3241964">
                  <a:extLst>
                    <a:ext uri="{9D8B030D-6E8A-4147-A177-3AD203B41FA5}">
                      <a16:colId xmlns:a16="http://schemas.microsoft.com/office/drawing/2014/main" val="20001"/>
                    </a:ext>
                  </a:extLst>
                </a:gridCol>
                <a:gridCol w="249382">
                  <a:extLst>
                    <a:ext uri="{9D8B030D-6E8A-4147-A177-3AD203B41FA5}">
                      <a16:colId xmlns:a16="http://schemas.microsoft.com/office/drawing/2014/main" val="3963661428"/>
                    </a:ext>
                  </a:extLst>
                </a:gridCol>
                <a:gridCol w="914400">
                  <a:extLst>
                    <a:ext uri="{9D8B030D-6E8A-4147-A177-3AD203B41FA5}">
                      <a16:colId xmlns:a16="http://schemas.microsoft.com/office/drawing/2014/main" val="20002"/>
                    </a:ext>
                  </a:extLst>
                </a:gridCol>
                <a:gridCol w="301802">
                  <a:extLst>
                    <a:ext uri="{9D8B030D-6E8A-4147-A177-3AD203B41FA5}">
                      <a16:colId xmlns:a16="http://schemas.microsoft.com/office/drawing/2014/main" val="2062196664"/>
                    </a:ext>
                  </a:extLst>
                </a:gridCol>
                <a:gridCol w="1801547">
                  <a:extLst>
                    <a:ext uri="{9D8B030D-6E8A-4147-A177-3AD203B41FA5}">
                      <a16:colId xmlns:a16="http://schemas.microsoft.com/office/drawing/2014/main" val="20003"/>
                    </a:ext>
                  </a:extLst>
                </a:gridCol>
                <a:gridCol w="1803631">
                  <a:extLst>
                    <a:ext uri="{9D8B030D-6E8A-4147-A177-3AD203B41FA5}">
                      <a16:colId xmlns:a16="http://schemas.microsoft.com/office/drawing/2014/main" val="20004"/>
                    </a:ext>
                  </a:extLst>
                </a:gridCol>
              </a:tblGrid>
              <a:tr h="588342">
                <a:tc gridSpan="2">
                  <a:txBody>
                    <a:bodyPr/>
                    <a:lstStyle/>
                    <a:p>
                      <a:pPr marL="0" marR="0" algn="ctr">
                        <a:spcBef>
                          <a:spcPts val="0"/>
                        </a:spcBef>
                        <a:spcAft>
                          <a:spcPts val="0"/>
                        </a:spcAft>
                      </a:pPr>
                      <a:r>
                        <a:rPr lang="en-US" sz="2400" dirty="0" err="1" smtClean="0">
                          <a:effectLst/>
                        </a:rPr>
                        <a:t>Indicateurs</a:t>
                      </a:r>
                      <a:endParaRPr lang="en-US" sz="2400" b="1" dirty="0">
                        <a:solidFill>
                          <a:schemeClr val="bg1"/>
                        </a:solidFill>
                        <a:effectLst/>
                        <a:latin typeface="+mj-lt"/>
                        <a:ea typeface="SimSun"/>
                      </a:endParaRPr>
                    </a:p>
                  </a:txBody>
                  <a:tcPr marL="55420" marR="55420" marT="0" marB="0" anchor="b"/>
                </a:tc>
                <a:tc hMerge="1">
                  <a:txBody>
                    <a:bodyPr/>
                    <a:lstStyle/>
                    <a:p>
                      <a:endParaRPr lang="en-US"/>
                    </a:p>
                  </a:txBody>
                  <a:tcPr/>
                </a:tc>
                <a:tc gridSpan="2">
                  <a:txBody>
                    <a:bodyPr/>
                    <a:lstStyle/>
                    <a:p>
                      <a:pPr marL="0" marR="0">
                        <a:spcBef>
                          <a:spcPts val="0"/>
                        </a:spcBef>
                        <a:spcAft>
                          <a:spcPts val="0"/>
                        </a:spcAft>
                      </a:pPr>
                      <a:r>
                        <a:rPr lang="en-US" sz="2400" dirty="0">
                          <a:effectLst/>
                        </a:rPr>
                        <a:t>         # </a:t>
                      </a:r>
                      <a:endParaRPr lang="en-US" sz="2400" b="1" dirty="0">
                        <a:solidFill>
                          <a:schemeClr val="bg1"/>
                        </a:solidFill>
                        <a:effectLst/>
                        <a:latin typeface="+mj-lt"/>
                        <a:ea typeface="SimSun"/>
                      </a:endParaRPr>
                    </a:p>
                  </a:txBody>
                  <a:tcPr marL="55420" marR="55420" marT="0" marB="0" anchor="b"/>
                </a:tc>
                <a:tc hMerge="1">
                  <a:txBody>
                    <a:bodyPr/>
                    <a:lstStyle/>
                    <a:p>
                      <a:pPr marL="0" marR="0">
                        <a:spcBef>
                          <a:spcPts val="0"/>
                        </a:spcBef>
                        <a:spcAft>
                          <a:spcPts val="0"/>
                        </a:spcAft>
                      </a:pPr>
                      <a:endParaRPr lang="en-US" sz="2400" b="1" dirty="0">
                        <a:solidFill>
                          <a:schemeClr val="bg1"/>
                        </a:solidFill>
                        <a:effectLst/>
                        <a:latin typeface="+mj-lt"/>
                        <a:ea typeface="SimSun"/>
                      </a:endParaRPr>
                    </a:p>
                  </a:txBody>
                  <a:tcPr marL="55420" marR="55420" marT="0" marB="0" anchor="b"/>
                </a:tc>
                <a:tc gridSpan="2">
                  <a:txBody>
                    <a:bodyPr/>
                    <a:lstStyle/>
                    <a:p>
                      <a:pPr marL="0" marR="0">
                        <a:spcBef>
                          <a:spcPts val="0"/>
                        </a:spcBef>
                        <a:spcAft>
                          <a:spcPts val="0"/>
                        </a:spcAft>
                      </a:pPr>
                      <a:r>
                        <a:rPr lang="en-US" sz="2400" dirty="0">
                          <a:effectLst/>
                        </a:rPr>
                        <a:t>  # de </a:t>
                      </a:r>
                      <a:r>
                        <a:rPr lang="en-US" sz="2400" dirty="0" err="1">
                          <a:effectLst/>
                        </a:rPr>
                        <a:t>Projets</a:t>
                      </a:r>
                      <a:endParaRPr lang="en-US" sz="2400" b="1" dirty="0">
                        <a:solidFill>
                          <a:schemeClr val="bg1"/>
                        </a:solidFill>
                        <a:effectLst/>
                        <a:latin typeface="+mj-lt"/>
                        <a:ea typeface="SimSun"/>
                      </a:endParaRPr>
                    </a:p>
                  </a:txBody>
                  <a:tcPr marL="55420" marR="55420" marT="0" marB="0" anchor="b"/>
                </a:tc>
                <a:tc hMerge="1">
                  <a:txBody>
                    <a:bodyPr/>
                    <a:lstStyle/>
                    <a:p>
                      <a:pPr marL="0" marR="0">
                        <a:spcBef>
                          <a:spcPts val="0"/>
                        </a:spcBef>
                        <a:spcAft>
                          <a:spcPts val="0"/>
                        </a:spcAft>
                      </a:pPr>
                      <a:endParaRPr lang="en-US" sz="2400" b="1" dirty="0">
                        <a:solidFill>
                          <a:schemeClr val="bg1"/>
                        </a:solidFill>
                        <a:effectLst/>
                        <a:latin typeface="+mj-lt"/>
                        <a:ea typeface="SimSun"/>
                      </a:endParaRPr>
                    </a:p>
                  </a:txBody>
                  <a:tcPr marL="55420" marR="55420" marT="0" marB="0" anchor="b"/>
                </a:tc>
                <a:tc>
                  <a:txBody>
                    <a:bodyPr/>
                    <a:lstStyle/>
                    <a:p>
                      <a:pPr marL="0" marR="0">
                        <a:spcBef>
                          <a:spcPts val="0"/>
                        </a:spcBef>
                        <a:spcAft>
                          <a:spcPts val="0"/>
                        </a:spcAft>
                      </a:pPr>
                      <a:r>
                        <a:rPr lang="en-US" sz="2400" dirty="0">
                          <a:effectLst/>
                        </a:rPr>
                        <a:t>     # de Pays</a:t>
                      </a:r>
                      <a:endParaRPr lang="en-US" sz="2400" b="1" dirty="0">
                        <a:solidFill>
                          <a:schemeClr val="bg1"/>
                        </a:solidFill>
                        <a:effectLst/>
                        <a:latin typeface="+mj-lt"/>
                        <a:ea typeface="SimSun"/>
                      </a:endParaRPr>
                    </a:p>
                  </a:txBody>
                  <a:tcPr marL="55420" marR="55420" marT="0" marB="0" anchor="b"/>
                </a:tc>
                <a:extLst>
                  <a:ext uri="{0D108BD9-81ED-4DB2-BD59-A6C34878D82A}">
                    <a16:rowId xmlns:a16="http://schemas.microsoft.com/office/drawing/2014/main" val="10000"/>
                  </a:ext>
                </a:extLst>
              </a:tr>
              <a:tr h="887573">
                <a:tc gridSpan="7">
                  <a:txBody>
                    <a:bodyPr/>
                    <a:lstStyle/>
                    <a:p>
                      <a:pPr marL="0" marR="0">
                        <a:spcBef>
                          <a:spcPts val="0"/>
                        </a:spcBef>
                        <a:spcAft>
                          <a:spcPts val="0"/>
                        </a:spcAft>
                      </a:pPr>
                      <a:r>
                        <a:rPr lang="en-US" sz="2400" kern="1200" dirty="0">
                          <a:effectLst/>
                        </a:rPr>
                        <a:t>Objective 3: </a:t>
                      </a:r>
                      <a:r>
                        <a:rPr lang="en-US" sz="2400" b="0" i="0" kern="1200" dirty="0" err="1">
                          <a:solidFill>
                            <a:schemeClr val="lt1"/>
                          </a:solidFill>
                          <a:effectLst/>
                          <a:latin typeface="+mn-lt"/>
                          <a:ea typeface="+mn-ea"/>
                          <a:cs typeface="+mn-cs"/>
                        </a:rPr>
                        <a:t>intégrer</a:t>
                      </a:r>
                      <a:r>
                        <a:rPr lang="en-US" sz="2400" b="0" i="0" kern="1200" dirty="0">
                          <a:solidFill>
                            <a:schemeClr val="lt1"/>
                          </a:solidFill>
                          <a:effectLst/>
                          <a:latin typeface="+mn-lt"/>
                          <a:ea typeface="+mn-ea"/>
                          <a:cs typeface="+mn-cs"/>
                        </a:rPr>
                        <a:t> </a:t>
                      </a:r>
                      <a:r>
                        <a:rPr lang="en-US" sz="2400" b="0" i="0" kern="1200" dirty="0" err="1">
                          <a:solidFill>
                            <a:schemeClr val="lt1"/>
                          </a:solidFill>
                          <a:effectLst/>
                          <a:latin typeface="+mn-lt"/>
                          <a:ea typeface="+mn-ea"/>
                          <a:cs typeface="+mn-cs"/>
                        </a:rPr>
                        <a:t>l'adaptation</a:t>
                      </a:r>
                      <a:r>
                        <a:rPr lang="en-US" sz="2400" b="0" i="0" kern="1200" dirty="0">
                          <a:solidFill>
                            <a:schemeClr val="lt1"/>
                          </a:solidFill>
                          <a:effectLst/>
                          <a:latin typeface="+mn-lt"/>
                          <a:ea typeface="+mn-ea"/>
                          <a:cs typeface="+mn-cs"/>
                        </a:rPr>
                        <a:t> au </a:t>
                      </a:r>
                      <a:r>
                        <a:rPr lang="en-US" sz="2400" b="0" i="0" kern="1200" dirty="0" err="1">
                          <a:solidFill>
                            <a:schemeClr val="lt1"/>
                          </a:solidFill>
                          <a:effectLst/>
                          <a:latin typeface="+mn-lt"/>
                          <a:ea typeface="+mn-ea"/>
                          <a:cs typeface="+mn-cs"/>
                        </a:rPr>
                        <a:t>changement</a:t>
                      </a:r>
                      <a:r>
                        <a:rPr lang="en-US" sz="2400" b="0" i="0" kern="1200" dirty="0">
                          <a:solidFill>
                            <a:schemeClr val="lt1"/>
                          </a:solidFill>
                          <a:effectLst/>
                          <a:latin typeface="+mn-lt"/>
                          <a:ea typeface="+mn-ea"/>
                          <a:cs typeface="+mn-cs"/>
                        </a:rPr>
                        <a:t> </a:t>
                      </a:r>
                      <a:r>
                        <a:rPr lang="en-US" sz="2400" b="0" i="0" kern="1200" dirty="0" err="1">
                          <a:solidFill>
                            <a:schemeClr val="lt1"/>
                          </a:solidFill>
                          <a:effectLst/>
                          <a:latin typeface="+mn-lt"/>
                          <a:ea typeface="+mn-ea"/>
                          <a:cs typeface="+mn-cs"/>
                        </a:rPr>
                        <a:t>climatique</a:t>
                      </a:r>
                      <a:r>
                        <a:rPr lang="en-US" sz="2400" b="0" i="0" kern="1200" dirty="0">
                          <a:solidFill>
                            <a:schemeClr val="lt1"/>
                          </a:solidFill>
                          <a:effectLst/>
                          <a:latin typeface="+mn-lt"/>
                          <a:ea typeface="+mn-ea"/>
                          <a:cs typeface="+mn-cs"/>
                        </a:rPr>
                        <a:t> </a:t>
                      </a:r>
                      <a:r>
                        <a:rPr lang="en-US" sz="2400" b="0" i="0" kern="1200" dirty="0" err="1">
                          <a:solidFill>
                            <a:schemeClr val="lt1"/>
                          </a:solidFill>
                          <a:effectLst/>
                          <a:latin typeface="+mn-lt"/>
                          <a:ea typeface="+mn-ea"/>
                          <a:cs typeface="+mn-cs"/>
                        </a:rPr>
                        <a:t>dans</a:t>
                      </a:r>
                      <a:r>
                        <a:rPr lang="en-US" sz="2400" b="0" i="0" kern="1200" dirty="0">
                          <a:solidFill>
                            <a:schemeClr val="lt1"/>
                          </a:solidFill>
                          <a:effectLst/>
                          <a:latin typeface="+mn-lt"/>
                          <a:ea typeface="+mn-ea"/>
                          <a:cs typeface="+mn-cs"/>
                        </a:rPr>
                        <a:t> les </a:t>
                      </a:r>
                      <a:r>
                        <a:rPr lang="en-US" sz="2400" b="0" i="0" kern="1200" dirty="0" err="1">
                          <a:solidFill>
                            <a:schemeClr val="lt1"/>
                          </a:solidFill>
                          <a:effectLst/>
                          <a:latin typeface="+mn-lt"/>
                          <a:ea typeface="+mn-ea"/>
                          <a:cs typeface="+mn-cs"/>
                        </a:rPr>
                        <a:t>politiques</a:t>
                      </a:r>
                      <a:r>
                        <a:rPr lang="en-US" sz="2400" b="0" i="0" kern="1200" dirty="0">
                          <a:solidFill>
                            <a:schemeClr val="lt1"/>
                          </a:solidFill>
                          <a:effectLst/>
                          <a:latin typeface="+mn-lt"/>
                          <a:ea typeface="+mn-ea"/>
                          <a:cs typeface="+mn-cs"/>
                        </a:rPr>
                        <a:t>, les </a:t>
                      </a:r>
                      <a:r>
                        <a:rPr lang="en-US" sz="2400" b="0" i="0" kern="1200" dirty="0" err="1">
                          <a:solidFill>
                            <a:schemeClr val="lt1"/>
                          </a:solidFill>
                          <a:effectLst/>
                          <a:latin typeface="+mn-lt"/>
                          <a:ea typeface="+mn-ea"/>
                          <a:cs typeface="+mn-cs"/>
                        </a:rPr>
                        <a:t>planifications</a:t>
                      </a:r>
                      <a:r>
                        <a:rPr lang="en-US" sz="2400" b="0" i="0" kern="1200" dirty="0">
                          <a:solidFill>
                            <a:schemeClr val="lt1"/>
                          </a:solidFill>
                          <a:effectLst/>
                          <a:latin typeface="+mn-lt"/>
                          <a:ea typeface="+mn-ea"/>
                          <a:cs typeface="+mn-cs"/>
                        </a:rPr>
                        <a:t>,</a:t>
                      </a:r>
                      <a:r>
                        <a:rPr lang="en-US" sz="2400" b="0" i="0" kern="1200" baseline="0" dirty="0">
                          <a:solidFill>
                            <a:schemeClr val="lt1"/>
                          </a:solidFill>
                          <a:effectLst/>
                          <a:latin typeface="+mn-lt"/>
                          <a:ea typeface="+mn-ea"/>
                          <a:cs typeface="+mn-cs"/>
                        </a:rPr>
                        <a:t> et les </a:t>
                      </a:r>
                      <a:r>
                        <a:rPr lang="en-US" sz="2400" b="0" i="0" kern="1200" baseline="0" dirty="0" err="1">
                          <a:solidFill>
                            <a:schemeClr val="lt1"/>
                          </a:solidFill>
                          <a:effectLst/>
                          <a:latin typeface="+mn-lt"/>
                          <a:ea typeface="+mn-ea"/>
                          <a:cs typeface="+mn-cs"/>
                        </a:rPr>
                        <a:t>processus</a:t>
                      </a:r>
                      <a:endParaRPr lang="en-US" sz="2400" b="1" i="1" dirty="0">
                        <a:solidFill>
                          <a:schemeClr val="tx1"/>
                        </a:solidFill>
                        <a:effectLst/>
                        <a:latin typeface="+mj-lt"/>
                        <a:ea typeface="SimSun"/>
                      </a:endParaRPr>
                    </a:p>
                  </a:txBody>
                  <a:tcPr marL="55420" marR="5542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096830">
                <a:tc rowSpan="2">
                  <a:txBody>
                    <a:bodyPr/>
                    <a:lstStyle/>
                    <a:p>
                      <a:pPr marL="0" marR="0" algn="ctr">
                        <a:spcBef>
                          <a:spcPts val="0"/>
                        </a:spcBef>
                        <a:spcAft>
                          <a:spcPts val="0"/>
                        </a:spcAft>
                      </a:pPr>
                      <a:r>
                        <a:rPr lang="en-US" sz="4800">
                          <a:effectLst/>
                        </a:rPr>
                        <a:t>LDCF</a:t>
                      </a:r>
                      <a:endParaRPr lang="en-US" sz="1800" b="1" dirty="0">
                        <a:solidFill>
                          <a:schemeClr val="bg1"/>
                        </a:solidFill>
                        <a:effectLst/>
                        <a:latin typeface="+mj-lt"/>
                        <a:ea typeface="SimSun" panose="02010600030101010101" pitchFamily="2" charset="-122"/>
                      </a:endParaRPr>
                    </a:p>
                  </a:txBody>
                  <a:tcPr marL="68580" marR="68580" marT="0" marB="0" vert="vert270" anchor="b"/>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rPr>
                        <a:t>#</a:t>
                      </a:r>
                      <a:r>
                        <a:rPr lang="en-US" sz="1800" b="1" kern="1200" baseline="0" dirty="0">
                          <a:effectLst/>
                        </a:rPr>
                        <a:t> de </a:t>
                      </a:r>
                      <a:r>
                        <a:rPr lang="en-US" sz="1800" b="1" kern="1200" baseline="0" dirty="0" err="1">
                          <a:effectLst/>
                        </a:rPr>
                        <a:t>politiques</a:t>
                      </a:r>
                      <a:r>
                        <a:rPr lang="en-US" sz="1800" b="1" kern="1200" baseline="0" dirty="0">
                          <a:effectLst/>
                        </a:rPr>
                        <a:t>/plans</a:t>
                      </a:r>
                      <a:r>
                        <a:rPr lang="en-US" sz="1800" b="1" kern="1200" dirty="0">
                          <a:effectLst/>
                        </a:rPr>
                        <a:t> </a:t>
                      </a:r>
                      <a:r>
                        <a:rPr lang="en-US" sz="1800" b="1" kern="1200" dirty="0" err="1">
                          <a:effectLst/>
                        </a:rPr>
                        <a:t>regionaux</a:t>
                      </a:r>
                      <a:r>
                        <a:rPr lang="en-US" sz="1800" b="1" kern="1200" dirty="0">
                          <a:effectLst/>
                        </a:rPr>
                        <a:t>,</a:t>
                      </a:r>
                      <a:r>
                        <a:rPr lang="en-US" sz="1800" b="1" kern="1200" baseline="0" dirty="0">
                          <a:effectLst/>
                        </a:rPr>
                        <a:t> </a:t>
                      </a:r>
                      <a:r>
                        <a:rPr lang="en-US" sz="1800" b="1" kern="1200" baseline="0" dirty="0" err="1">
                          <a:effectLst/>
                        </a:rPr>
                        <a:t>nationaux</a:t>
                      </a:r>
                      <a:r>
                        <a:rPr lang="en-US" sz="1800" b="1" kern="1200" baseline="0" dirty="0">
                          <a:effectLst/>
                        </a:rPr>
                        <a:t>, et </a:t>
                      </a:r>
                      <a:r>
                        <a:rPr lang="en-US" sz="1800" b="1" kern="1200" baseline="0" dirty="0" err="1">
                          <a:effectLst/>
                        </a:rPr>
                        <a:t>sectoriels</a:t>
                      </a:r>
                      <a:r>
                        <a:rPr lang="en-US" sz="1800" b="1" kern="1200" dirty="0">
                          <a:effectLst/>
                        </a:rPr>
                        <a:t> </a:t>
                      </a:r>
                      <a:r>
                        <a:rPr lang="en-US" sz="1800" b="1" kern="1200" baseline="0" dirty="0" err="1">
                          <a:effectLst/>
                        </a:rPr>
                        <a:t>renforcés</a:t>
                      </a:r>
                      <a:endParaRPr lang="en-US" sz="1800" b="1" kern="1200" dirty="0">
                        <a:effectLst/>
                      </a:endParaRPr>
                    </a:p>
                    <a:p>
                      <a:pPr marL="0" marR="0">
                        <a:spcBef>
                          <a:spcPts val="0"/>
                        </a:spcBef>
                        <a:spcAft>
                          <a:spcPts val="0"/>
                        </a:spcAft>
                      </a:pPr>
                      <a:endParaRPr lang="en-US" sz="1800" b="1" dirty="0">
                        <a:solidFill>
                          <a:schemeClr val="bg1"/>
                        </a:solidFill>
                        <a:effectLst/>
                        <a:latin typeface="+mj-lt"/>
                        <a:ea typeface="SimSun" panose="02010600030101010101" pitchFamily="2" charset="-122"/>
                      </a:endParaRPr>
                    </a:p>
                  </a:txBody>
                  <a:tcPr marL="68580" marR="68580" marT="0" marB="0" anchor="b"/>
                </a:tc>
                <a:tc hMerge="1">
                  <a:txBody>
                    <a:bodyPr/>
                    <a:lstStyle/>
                    <a:p>
                      <a:endParaRPr lang="en-US"/>
                    </a:p>
                  </a:txBody>
                  <a:tcPr/>
                </a:tc>
                <a:tc gridSpan="2">
                  <a:txBody>
                    <a:bodyPr/>
                    <a:lstStyle/>
                    <a:p>
                      <a:pPr marL="0" marR="0" algn="r">
                        <a:spcBef>
                          <a:spcPts val="0"/>
                        </a:spcBef>
                        <a:spcAft>
                          <a:spcPts val="0"/>
                        </a:spcAft>
                      </a:pPr>
                      <a:r>
                        <a:rPr lang="en-US" sz="1800" dirty="0">
                          <a:effectLst/>
                        </a:rPr>
                        <a:t>180</a:t>
                      </a:r>
                      <a:endParaRPr lang="en-US" sz="1800" b="1" dirty="0">
                        <a:solidFill>
                          <a:schemeClr val="bg1"/>
                        </a:solidFill>
                        <a:effectLst/>
                        <a:latin typeface="+mj-lt"/>
                        <a:ea typeface="SimSun" panose="02010600030101010101" pitchFamily="2" charset="-122"/>
                      </a:endParaRPr>
                    </a:p>
                  </a:txBody>
                  <a:tcPr marL="68580" marR="68580" marT="0" marB="0" anchor="b"/>
                </a:tc>
                <a:tc hMerge="1">
                  <a:txBody>
                    <a:bodyPr/>
                    <a:lstStyle/>
                    <a:p>
                      <a:endParaRPr lang="en-US"/>
                    </a:p>
                  </a:txBody>
                  <a:tcPr/>
                </a:tc>
                <a:tc>
                  <a:txBody>
                    <a:bodyPr/>
                    <a:lstStyle/>
                    <a:p>
                      <a:pPr marL="0" marR="0" algn="r">
                        <a:spcBef>
                          <a:spcPts val="0"/>
                        </a:spcBef>
                        <a:spcAft>
                          <a:spcPts val="0"/>
                        </a:spcAft>
                      </a:pPr>
                      <a:r>
                        <a:rPr lang="en-US" sz="1800" dirty="0">
                          <a:effectLst/>
                        </a:rPr>
                        <a:t>71</a:t>
                      </a:r>
                      <a:endParaRPr lang="en-US" sz="1800" b="1" dirty="0">
                        <a:solidFill>
                          <a:schemeClr val="bg1"/>
                        </a:solidFill>
                        <a:effectLst/>
                        <a:latin typeface="+mj-lt"/>
                        <a:ea typeface="SimSun" panose="02010600030101010101" pitchFamily="2" charset="-122"/>
                      </a:endParaRPr>
                    </a:p>
                  </a:txBody>
                  <a:tcPr marL="68580" marR="68580" marT="0" marB="0" anchor="b"/>
                </a:tc>
                <a:tc>
                  <a:txBody>
                    <a:bodyPr/>
                    <a:lstStyle/>
                    <a:p>
                      <a:pPr marL="0" marR="0" algn="r">
                        <a:spcBef>
                          <a:spcPts val="0"/>
                        </a:spcBef>
                        <a:spcAft>
                          <a:spcPts val="0"/>
                        </a:spcAft>
                      </a:pPr>
                      <a:r>
                        <a:rPr lang="en-US" sz="1800" dirty="0">
                          <a:effectLst/>
                        </a:rPr>
                        <a:t>40</a:t>
                      </a:r>
                      <a:endParaRPr lang="en-US" sz="1800" b="1" dirty="0">
                        <a:solidFill>
                          <a:schemeClr val="bg1"/>
                        </a:solidFill>
                        <a:effectLst/>
                        <a:latin typeface="+mj-lt"/>
                        <a:ea typeface="SimSun" panose="02010600030101010101" pitchFamily="2" charset="-122"/>
                      </a:endParaRPr>
                    </a:p>
                  </a:txBody>
                  <a:tcPr marL="68580" marR="68580" marT="0" marB="0" anchor="b"/>
                </a:tc>
                <a:extLst>
                  <a:ext uri="{0D108BD9-81ED-4DB2-BD59-A6C34878D82A}">
                    <a16:rowId xmlns:a16="http://schemas.microsoft.com/office/drawing/2014/main" val="10002"/>
                  </a:ext>
                </a:extLst>
              </a:tr>
              <a:tr h="1070402">
                <a:tc vMerge="1">
                  <a:txBody>
                    <a:bodyPr/>
                    <a:lstStyle/>
                    <a:p>
                      <a:pPr marL="0" marR="0">
                        <a:spcBef>
                          <a:spcPts val="0"/>
                        </a:spcBef>
                        <a:spcAft>
                          <a:spcPts val="0"/>
                        </a:spcAft>
                      </a:pPr>
                      <a:endParaRPr lang="en-US" sz="1800" b="1" dirty="0">
                        <a:solidFill>
                          <a:srgbClr val="00B050"/>
                        </a:solidFill>
                        <a:effectLst/>
                        <a:latin typeface="+mj-lt"/>
                        <a:ea typeface="SimSun" panose="02010600030101010101" pitchFamily="2" charset="-122"/>
                      </a:endParaRPr>
                    </a:p>
                  </a:txBody>
                  <a:tcPr marL="68580" marR="68580" marT="0" marB="0" anchor="b">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rPr>
                        <a:t>#</a:t>
                      </a:r>
                      <a:r>
                        <a:rPr lang="en-US" sz="1800" b="1" kern="1200" baseline="0" dirty="0">
                          <a:effectLst/>
                        </a:rPr>
                        <a:t> de </a:t>
                      </a:r>
                      <a:r>
                        <a:rPr lang="en-US" sz="1800" b="1" kern="1200" baseline="0" dirty="0" err="1">
                          <a:effectLst/>
                        </a:rPr>
                        <a:t>politiques</a:t>
                      </a:r>
                      <a:r>
                        <a:rPr lang="en-US" sz="1800" b="1" kern="1200" baseline="0" dirty="0">
                          <a:effectLst/>
                        </a:rPr>
                        <a:t>/plans</a:t>
                      </a:r>
                      <a:r>
                        <a:rPr lang="en-US" sz="1800" b="1" kern="1200" dirty="0">
                          <a:effectLst/>
                        </a:rPr>
                        <a:t> </a:t>
                      </a:r>
                      <a:r>
                        <a:rPr lang="en-US" sz="1800" b="1" kern="1200" dirty="0" smtClean="0">
                          <a:effectLst/>
                        </a:rPr>
                        <a:t>infra-</a:t>
                      </a:r>
                      <a:r>
                        <a:rPr lang="en-US" sz="1800" b="1" kern="1200" dirty="0" err="1" smtClean="0">
                          <a:effectLst/>
                        </a:rPr>
                        <a:t>nationaux</a:t>
                      </a:r>
                      <a:r>
                        <a:rPr lang="en-US" sz="1800" b="1" kern="1200" dirty="0" smtClean="0">
                          <a:effectLst/>
                        </a:rPr>
                        <a:t> </a:t>
                      </a:r>
                      <a:r>
                        <a:rPr lang="en-US" sz="1800" b="1" kern="1200" dirty="0">
                          <a:effectLst/>
                        </a:rPr>
                        <a:t>et </a:t>
                      </a:r>
                      <a:r>
                        <a:rPr lang="en-US" sz="1800" b="1" kern="1200" dirty="0" err="1">
                          <a:effectLst/>
                        </a:rPr>
                        <a:t>processus</a:t>
                      </a:r>
                      <a:r>
                        <a:rPr lang="en-US" sz="1800" b="1" kern="1200" dirty="0">
                          <a:effectLst/>
                        </a:rPr>
                        <a:t> </a:t>
                      </a:r>
                      <a:r>
                        <a:rPr lang="en-US" sz="1800" b="1" kern="1200" baseline="0" dirty="0" err="1">
                          <a:effectLst/>
                        </a:rPr>
                        <a:t>renforcés</a:t>
                      </a:r>
                      <a:endParaRPr lang="en-US" sz="1800" b="1" kern="1200" dirty="0">
                        <a:effectLst/>
                      </a:endParaRPr>
                    </a:p>
                    <a:p>
                      <a:pPr marL="0" marR="0">
                        <a:spcBef>
                          <a:spcPts val="0"/>
                        </a:spcBef>
                        <a:spcAft>
                          <a:spcPts val="0"/>
                        </a:spcAft>
                      </a:pPr>
                      <a:endParaRPr lang="en-US" sz="1800" b="1" dirty="0">
                        <a:solidFill>
                          <a:schemeClr val="bg1"/>
                        </a:solidFill>
                        <a:effectLst/>
                        <a:latin typeface="+mj-lt"/>
                        <a:ea typeface="SimSun" panose="02010600030101010101" pitchFamily="2" charset="-122"/>
                      </a:endParaRPr>
                    </a:p>
                  </a:txBody>
                  <a:tcPr marL="68580" marR="68580" marT="0" marB="0" anchor="b"/>
                </a:tc>
                <a:tc hMerge="1">
                  <a:txBody>
                    <a:bodyPr/>
                    <a:lstStyle/>
                    <a:p>
                      <a:endParaRPr lang="en-US"/>
                    </a:p>
                  </a:txBody>
                  <a:tcPr/>
                </a:tc>
                <a:tc gridSpan="2">
                  <a:txBody>
                    <a:bodyPr/>
                    <a:lstStyle/>
                    <a:p>
                      <a:pPr marL="0" marR="0" algn="r">
                        <a:spcBef>
                          <a:spcPts val="0"/>
                        </a:spcBef>
                        <a:spcAft>
                          <a:spcPts val="0"/>
                        </a:spcAft>
                      </a:pPr>
                      <a:r>
                        <a:rPr lang="en-US" sz="1800" dirty="0">
                          <a:effectLst/>
                        </a:rPr>
                        <a:t>1,577</a:t>
                      </a:r>
                      <a:endParaRPr lang="en-US" sz="1800" b="1" dirty="0">
                        <a:solidFill>
                          <a:schemeClr val="bg1"/>
                        </a:solidFill>
                        <a:effectLst/>
                        <a:latin typeface="+mj-lt"/>
                        <a:ea typeface="SimSun" panose="02010600030101010101" pitchFamily="2" charset="-122"/>
                      </a:endParaRPr>
                    </a:p>
                  </a:txBody>
                  <a:tcPr marL="68580" marR="68580" marT="0" marB="0" anchor="b"/>
                </a:tc>
                <a:tc hMerge="1">
                  <a:txBody>
                    <a:bodyPr/>
                    <a:lstStyle/>
                    <a:p>
                      <a:endParaRPr lang="en-US"/>
                    </a:p>
                  </a:txBody>
                  <a:tcPr/>
                </a:tc>
                <a:tc>
                  <a:txBody>
                    <a:bodyPr/>
                    <a:lstStyle/>
                    <a:p>
                      <a:pPr marL="0" marR="0" algn="r">
                        <a:spcBef>
                          <a:spcPts val="0"/>
                        </a:spcBef>
                        <a:spcAft>
                          <a:spcPts val="0"/>
                        </a:spcAft>
                      </a:pPr>
                      <a:r>
                        <a:rPr lang="en-US" sz="1800" dirty="0">
                          <a:effectLst/>
                        </a:rPr>
                        <a:t>79</a:t>
                      </a:r>
                      <a:endParaRPr lang="en-US" sz="1800" b="1" dirty="0">
                        <a:solidFill>
                          <a:schemeClr val="bg1"/>
                        </a:solidFill>
                        <a:effectLst/>
                        <a:latin typeface="+mj-lt"/>
                        <a:ea typeface="SimSun" panose="02010600030101010101" pitchFamily="2" charset="-122"/>
                      </a:endParaRPr>
                    </a:p>
                  </a:txBody>
                  <a:tcPr marL="68580" marR="68580" marT="0" marB="0" anchor="b"/>
                </a:tc>
                <a:tc>
                  <a:txBody>
                    <a:bodyPr/>
                    <a:lstStyle/>
                    <a:p>
                      <a:pPr marL="0" marR="0" algn="r">
                        <a:spcBef>
                          <a:spcPts val="0"/>
                        </a:spcBef>
                        <a:spcAft>
                          <a:spcPts val="0"/>
                        </a:spcAft>
                      </a:pPr>
                      <a:r>
                        <a:rPr lang="en-US" sz="1800" dirty="0">
                          <a:effectLst/>
                        </a:rPr>
                        <a:t>40</a:t>
                      </a:r>
                      <a:endParaRPr lang="en-US" sz="1800" b="1" dirty="0">
                        <a:solidFill>
                          <a:schemeClr val="bg1"/>
                        </a:solidFill>
                        <a:effectLst/>
                        <a:latin typeface="+mj-lt"/>
                        <a:ea typeface="SimSun" panose="02010600030101010101" pitchFamily="2" charset="-122"/>
                      </a:endParaRPr>
                    </a:p>
                  </a:txBody>
                  <a:tcPr marL="68580" marR="68580" marT="0" marB="0" anchor="b"/>
                </a:tc>
                <a:extLst>
                  <a:ext uri="{0D108BD9-81ED-4DB2-BD59-A6C34878D82A}">
                    <a16:rowId xmlns:a16="http://schemas.microsoft.com/office/drawing/2014/main" val="10003"/>
                  </a:ext>
                </a:extLst>
              </a:tr>
              <a:tr h="109683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0" normalizeH="0" baseline="0" noProof="0" dirty="0">
                          <a:ln>
                            <a:noFill/>
                          </a:ln>
                          <a:effectLst/>
                          <a:uLnTx/>
                          <a:uFillTx/>
                        </a:rPr>
                        <a:t>SCCF</a:t>
                      </a:r>
                      <a:endParaRPr kumimoji="0" lang="en-US" sz="1800" b="1" i="0" u="none" strike="noStrike" kern="1200" cap="none" spc="0" normalizeH="0" baseline="0" noProof="0" dirty="0">
                        <a:ln>
                          <a:noFill/>
                        </a:ln>
                        <a:solidFill>
                          <a:schemeClr val="bg1"/>
                        </a:solidFill>
                        <a:effectLst/>
                        <a:uLnTx/>
                        <a:uFillTx/>
                        <a:latin typeface="+mn-lt"/>
                        <a:ea typeface="SimSun" panose="02010600030101010101" pitchFamily="2" charset="-122"/>
                        <a:cs typeface="+mn-cs"/>
                      </a:endParaRPr>
                    </a:p>
                  </a:txBody>
                  <a:tcPr marL="68580" marR="68580" marT="0" marB="0" vert="vert270" anchor="b"/>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baseline="0" dirty="0" smtClean="0">
                          <a:effectLst/>
                        </a:rPr>
                        <a:t># de </a:t>
                      </a:r>
                      <a:r>
                        <a:rPr lang="en-US" sz="1800" b="1" kern="1200" baseline="0" dirty="0" err="1" smtClean="0">
                          <a:effectLst/>
                        </a:rPr>
                        <a:t>politiques</a:t>
                      </a:r>
                      <a:r>
                        <a:rPr lang="en-US" sz="1800" b="1" kern="1200" baseline="0" dirty="0" smtClean="0">
                          <a:effectLst/>
                        </a:rPr>
                        <a:t>/plans </a:t>
                      </a:r>
                      <a:r>
                        <a:rPr lang="en-US" sz="1800" b="1" kern="1200" baseline="0" dirty="0" err="1" smtClean="0">
                          <a:effectLst/>
                        </a:rPr>
                        <a:t>nationaux</a:t>
                      </a:r>
                      <a:r>
                        <a:rPr lang="en-US" sz="1800" b="1" kern="1200" baseline="0" dirty="0" smtClean="0">
                          <a:effectLst/>
                        </a:rPr>
                        <a:t> et </a:t>
                      </a:r>
                      <a:r>
                        <a:rPr lang="en-US" sz="1800" b="1" kern="1200" baseline="0" dirty="0" err="1" smtClean="0">
                          <a:effectLst/>
                        </a:rPr>
                        <a:t>secroriels</a:t>
                      </a:r>
                      <a:r>
                        <a:rPr lang="en-US" sz="1800" b="1" kern="1200" baseline="0" dirty="0" smtClean="0">
                          <a:effectLst/>
                        </a:rPr>
                        <a:t> </a:t>
                      </a:r>
                      <a:r>
                        <a:rPr lang="en-US" sz="1800" b="1" kern="1200" baseline="0" dirty="0" err="1" smtClean="0">
                          <a:effectLst/>
                        </a:rPr>
                        <a:t>renforcés</a:t>
                      </a:r>
                      <a:endParaRPr lang="en-US" sz="1800" b="1" dirty="0">
                        <a:solidFill>
                          <a:schemeClr val="bg1"/>
                        </a:solidFill>
                        <a:effectLst/>
                        <a:latin typeface="+mj-lt"/>
                        <a:ea typeface="SimSun" panose="02010600030101010101" pitchFamily="2" charset="-122"/>
                      </a:endParaRPr>
                    </a:p>
                  </a:txBody>
                  <a:tcPr marL="68580" marR="68580" marT="0" marB="0" anchor="b"/>
                </a:tc>
                <a:tc hMerge="1">
                  <a:txBody>
                    <a:bodyPr/>
                    <a:lstStyle/>
                    <a:p>
                      <a:endParaRPr lang="en-US"/>
                    </a:p>
                  </a:txBody>
                  <a:tcPr/>
                </a:tc>
                <a:tc gridSpan="2">
                  <a:txBody>
                    <a:bodyPr/>
                    <a:lstStyle/>
                    <a:p>
                      <a:pPr algn="r"/>
                      <a:r>
                        <a:rPr lang="en-US" dirty="0"/>
                        <a:t>128</a:t>
                      </a:r>
                      <a:endParaRPr lang="en-US" b="1" dirty="0">
                        <a:solidFill>
                          <a:schemeClr val="bg1"/>
                        </a:solidFill>
                      </a:endParaRPr>
                    </a:p>
                  </a:txBody>
                  <a:tcPr marL="68580" marR="68580" marT="0" marB="0" anchor="b"/>
                </a:tc>
                <a:tc hMerge="1">
                  <a:txBody>
                    <a:bodyPr/>
                    <a:lstStyle/>
                    <a:p>
                      <a:endParaRPr lang="en-US"/>
                    </a:p>
                  </a:txBody>
                  <a:tcPr/>
                </a:tc>
                <a:tc>
                  <a:txBody>
                    <a:bodyPr/>
                    <a:lstStyle/>
                    <a:p>
                      <a:pPr marL="0" marR="0" algn="r">
                        <a:spcBef>
                          <a:spcPts val="0"/>
                        </a:spcBef>
                        <a:spcAft>
                          <a:spcPts val="0"/>
                        </a:spcAft>
                      </a:pPr>
                      <a:r>
                        <a:rPr lang="en-US" sz="1800" dirty="0">
                          <a:effectLst/>
                        </a:rPr>
                        <a:t>32</a:t>
                      </a:r>
                      <a:endParaRPr lang="en-US" sz="1800" b="1" dirty="0">
                        <a:solidFill>
                          <a:schemeClr val="bg1"/>
                        </a:solidFill>
                        <a:effectLst/>
                        <a:latin typeface="+mj-lt"/>
                        <a:ea typeface="SimSun" panose="02010600030101010101" pitchFamily="2" charset="-122"/>
                      </a:endParaRPr>
                    </a:p>
                  </a:txBody>
                  <a:tcPr marL="68580" marR="68580" marT="0" marB="0" anchor="b"/>
                </a:tc>
                <a:tc>
                  <a:txBody>
                    <a:bodyPr/>
                    <a:lstStyle/>
                    <a:p>
                      <a:pPr marL="0" marR="0" algn="r">
                        <a:spcBef>
                          <a:spcPts val="0"/>
                        </a:spcBef>
                        <a:spcAft>
                          <a:spcPts val="0"/>
                        </a:spcAft>
                      </a:pPr>
                      <a:r>
                        <a:rPr lang="en-US" sz="1800" dirty="0">
                          <a:effectLst/>
                        </a:rPr>
                        <a:t>47</a:t>
                      </a:r>
                      <a:endParaRPr lang="en-US" sz="1800" b="1" dirty="0">
                        <a:solidFill>
                          <a:schemeClr val="bg1"/>
                        </a:solidFill>
                        <a:effectLst/>
                        <a:latin typeface="+mj-lt"/>
                        <a:ea typeface="SimSun" panose="02010600030101010101" pitchFamily="2" charset="-122"/>
                      </a:endParaRPr>
                    </a:p>
                  </a:txBody>
                  <a:tcPr marL="68580" marR="68580" marT="0" marB="0" anchor="b"/>
                </a:tc>
                <a:extLst>
                  <a:ext uri="{0D108BD9-81ED-4DB2-BD59-A6C34878D82A}">
                    <a16:rowId xmlns:a16="http://schemas.microsoft.com/office/drawing/2014/main" val="10004"/>
                  </a:ext>
                </a:extLst>
              </a:tr>
              <a:tr h="822622">
                <a:tc vMerge="1">
                  <a:txBody>
                    <a:bodyPr/>
                    <a:lstStyle/>
                    <a:p>
                      <a:pPr marL="0" marR="0" algn="ctr">
                        <a:spcBef>
                          <a:spcPts val="0"/>
                        </a:spcBef>
                        <a:spcAft>
                          <a:spcPts val="0"/>
                        </a:spcAft>
                      </a:pPr>
                      <a:endParaRPr lang="en-US" sz="1800" b="1" dirty="0">
                        <a:solidFill>
                          <a:srgbClr val="00B050"/>
                        </a:solidFill>
                        <a:effectLst/>
                        <a:latin typeface="+mj-lt"/>
                        <a:ea typeface="SimSun" panose="02010600030101010101" pitchFamily="2" charset="-122"/>
                      </a:endParaRPr>
                    </a:p>
                  </a:txBody>
                  <a:tcPr marL="68580" marR="68580" marT="0" marB="0" vert="vert270" anchor="b">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effectLst/>
                        </a:rPr>
                        <a:t>#</a:t>
                      </a:r>
                      <a:r>
                        <a:rPr lang="en-US" sz="1800" b="1" kern="1200" baseline="0" dirty="0" smtClean="0">
                          <a:effectLst/>
                        </a:rPr>
                        <a:t> de plans et de </a:t>
                      </a:r>
                      <a:r>
                        <a:rPr lang="en-US" sz="1800" b="1" kern="1200" baseline="0" dirty="0" err="1" smtClean="0">
                          <a:effectLst/>
                        </a:rPr>
                        <a:t>processus</a:t>
                      </a:r>
                      <a:r>
                        <a:rPr lang="en-US" sz="1800" b="1" kern="1200" baseline="0" dirty="0" smtClean="0">
                          <a:effectLst/>
                        </a:rPr>
                        <a:t> infra-</a:t>
                      </a:r>
                      <a:r>
                        <a:rPr lang="en-US" sz="1800" b="1" kern="1200" baseline="0" dirty="0" err="1" smtClean="0">
                          <a:effectLst/>
                        </a:rPr>
                        <a:t>nationaux</a:t>
                      </a:r>
                      <a:r>
                        <a:rPr lang="en-US" sz="1800" b="1" kern="1200" baseline="0" dirty="0" smtClean="0">
                          <a:effectLst/>
                        </a:rPr>
                        <a:t> </a:t>
                      </a:r>
                      <a:r>
                        <a:rPr lang="en-US" sz="1800" b="1" kern="1200" baseline="0" dirty="0" err="1" smtClean="0">
                          <a:effectLst/>
                        </a:rPr>
                        <a:t>renforcés</a:t>
                      </a:r>
                      <a:endParaRPr lang="en-US" sz="1800" b="1" dirty="0">
                        <a:solidFill>
                          <a:schemeClr val="bg1"/>
                        </a:solidFill>
                        <a:effectLst/>
                        <a:latin typeface="+mj-lt"/>
                        <a:ea typeface="SimSun" panose="02010600030101010101" pitchFamily="2" charset="-122"/>
                      </a:endParaRPr>
                    </a:p>
                  </a:txBody>
                  <a:tcPr marL="68580" marR="68580" marT="0" marB="0" anchor="b"/>
                </a:tc>
                <a:tc hMerge="1">
                  <a:txBody>
                    <a:bodyPr/>
                    <a:lstStyle/>
                    <a:p>
                      <a:endParaRPr lang="en-US"/>
                    </a:p>
                  </a:txBody>
                  <a:tcPr/>
                </a:tc>
                <a:tc gridSpan="2">
                  <a:txBody>
                    <a:bodyPr/>
                    <a:lstStyle/>
                    <a:p>
                      <a:pPr algn="r"/>
                      <a:r>
                        <a:rPr lang="en-US" dirty="0"/>
                        <a:t>269</a:t>
                      </a:r>
                      <a:endParaRPr lang="en-US" b="1" dirty="0">
                        <a:solidFill>
                          <a:schemeClr val="bg1"/>
                        </a:solidFill>
                      </a:endParaRPr>
                    </a:p>
                  </a:txBody>
                  <a:tcPr marL="68580" marR="68580" marT="0" marB="0" anchor="b"/>
                </a:tc>
                <a:tc hMerge="1">
                  <a:txBody>
                    <a:bodyPr/>
                    <a:lstStyle/>
                    <a:p>
                      <a:endParaRPr lang="en-US"/>
                    </a:p>
                  </a:txBody>
                  <a:tcPr/>
                </a:tc>
                <a:tc>
                  <a:txBody>
                    <a:bodyPr/>
                    <a:lstStyle/>
                    <a:p>
                      <a:pPr marL="0" marR="0" algn="r">
                        <a:spcBef>
                          <a:spcPts val="0"/>
                        </a:spcBef>
                        <a:spcAft>
                          <a:spcPts val="0"/>
                        </a:spcAft>
                      </a:pPr>
                      <a:r>
                        <a:rPr lang="en-US" sz="1800" dirty="0">
                          <a:effectLst/>
                        </a:rPr>
                        <a:t>23</a:t>
                      </a:r>
                      <a:endParaRPr lang="en-US" sz="1800" b="1" dirty="0">
                        <a:solidFill>
                          <a:schemeClr val="bg1"/>
                        </a:solidFill>
                        <a:effectLst/>
                        <a:latin typeface="+mj-lt"/>
                        <a:ea typeface="SimSun" panose="02010600030101010101" pitchFamily="2" charset="-122"/>
                      </a:endParaRPr>
                    </a:p>
                  </a:txBody>
                  <a:tcPr marL="68580" marR="68580" marT="0" marB="0" anchor="b"/>
                </a:tc>
                <a:tc>
                  <a:txBody>
                    <a:bodyPr/>
                    <a:lstStyle/>
                    <a:p>
                      <a:pPr marL="0" marR="0" algn="r">
                        <a:spcBef>
                          <a:spcPts val="0"/>
                        </a:spcBef>
                        <a:spcAft>
                          <a:spcPts val="0"/>
                        </a:spcAft>
                      </a:pPr>
                      <a:r>
                        <a:rPr lang="en-US" sz="1800" dirty="0">
                          <a:effectLst/>
                        </a:rPr>
                        <a:t>39</a:t>
                      </a:r>
                      <a:endParaRPr lang="en-US" sz="1800" b="1" dirty="0">
                        <a:solidFill>
                          <a:schemeClr val="bg1"/>
                        </a:solidFill>
                        <a:effectLst/>
                        <a:latin typeface="+mj-lt"/>
                        <a:ea typeface="SimSun" panose="02010600030101010101" pitchFamily="2" charset="-122"/>
                      </a:endParaRPr>
                    </a:p>
                  </a:txBody>
                  <a:tcPr marL="68580" marR="68580" marT="0" marB="0" anchor="b"/>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01966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72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00400"/>
          </a:xfrm>
          <a:solidFill>
            <a:schemeClr val="tx1">
              <a:alpha val="60000"/>
            </a:schemeClr>
          </a:solidFill>
        </p:spPr>
        <p:txBody>
          <a:bodyPr lIns="182880">
            <a:normAutofit/>
          </a:bodyPr>
          <a:lstStyle/>
          <a:p>
            <a:pPr algn="ctr"/>
            <a:r>
              <a:rPr lang="en-US" sz="6000"/>
              <a:t>Merci </a:t>
            </a:r>
            <a:r>
              <a:rPr lang="en-US" sz="6000" smtClean="0"/>
              <a:t>pour</a:t>
            </a:r>
            <a:r>
              <a:rPr lang="en-US" sz="6000" smtClean="0"/>
              <a:t> </a:t>
            </a:r>
            <a:r>
              <a:rPr lang="en-US" sz="6000" dirty="0" err="1"/>
              <a:t>votre</a:t>
            </a:r>
            <a:r>
              <a:rPr lang="en-US" sz="6000" dirty="0"/>
              <a:t> attention</a:t>
            </a:r>
          </a:p>
        </p:txBody>
      </p:sp>
      <p:sp>
        <p:nvSpPr>
          <p:cNvPr id="6" name="Content Placeholder 4"/>
          <p:cNvSpPr txBox="1">
            <a:spLocks/>
          </p:cNvSpPr>
          <p:nvPr/>
        </p:nvSpPr>
        <p:spPr>
          <a:xfrm>
            <a:off x="0" y="4191000"/>
            <a:ext cx="9144000" cy="2679032"/>
          </a:xfrm>
          <a:prstGeom prst="rect">
            <a:avLst/>
          </a:prstGeom>
          <a:solidFill>
            <a:schemeClr val="tx1">
              <a:alpha val="70000"/>
            </a:schemeClr>
          </a:solidFill>
        </p:spPr>
        <p:txBody>
          <a:bodyPr vert="horz" lIns="182880" tIns="9144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Bef>
                <a:spcPts val="0"/>
              </a:spcBef>
              <a:buNone/>
            </a:pPr>
            <a:endParaRPr lang="en-US" sz="3600" dirty="0">
              <a:solidFill>
                <a:srgbClr val="FFC000"/>
              </a:solidFill>
            </a:endParaRPr>
          </a:p>
          <a:p>
            <a:pPr marL="0" indent="0">
              <a:lnSpc>
                <a:spcPct val="120000"/>
              </a:lnSpc>
              <a:spcBef>
                <a:spcPts val="0"/>
              </a:spcBef>
              <a:buFont typeface="Arial" pitchFamily="34" charset="0"/>
              <a:buNone/>
            </a:pPr>
            <a:r>
              <a:rPr lang="en-US" dirty="0"/>
              <a:t>Pour les questions </a:t>
            </a:r>
            <a:r>
              <a:rPr lang="en-US" dirty="0" smtClean="0"/>
              <a:t>et </a:t>
            </a:r>
            <a:r>
              <a:rPr lang="en-US" dirty="0" err="1"/>
              <a:t>commentaires</a:t>
            </a:r>
            <a:r>
              <a:rPr lang="en-US" dirty="0"/>
              <a:t>:</a:t>
            </a:r>
          </a:p>
          <a:p>
            <a:pPr marL="0" indent="0">
              <a:lnSpc>
                <a:spcPct val="120000"/>
              </a:lnSpc>
              <a:spcBef>
                <a:spcPts val="0"/>
              </a:spcBef>
              <a:buFont typeface="Arial" pitchFamily="34" charset="0"/>
              <a:buNone/>
            </a:pPr>
            <a:r>
              <a:rPr lang="en-US" b="1" dirty="0"/>
              <a:t>Katya Kuang-Idba, kkuangidba@thegef.org</a:t>
            </a:r>
          </a:p>
        </p:txBody>
      </p:sp>
    </p:spTree>
    <p:extLst>
      <p:ext uri="{BB962C8B-B14F-4D97-AF65-F5344CB8AC3E}">
        <p14:creationId xmlns:p14="http://schemas.microsoft.com/office/powerpoint/2010/main" val="3288942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b="2933"/>
          <a:stretch/>
        </p:blipFill>
        <p:spPr bwMode="auto">
          <a:xfrm>
            <a:off x="-1" y="1"/>
            <a:ext cx="9104717" cy="685799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55850" y="190501"/>
            <a:ext cx="9104718" cy="990599"/>
          </a:xfrm>
          <a:solidFill>
            <a:schemeClr val="tx1">
              <a:alpha val="60000"/>
            </a:schemeClr>
          </a:solidFill>
        </p:spPr>
        <p:txBody>
          <a:bodyPr lIns="182880">
            <a:normAutofit fontScale="90000"/>
          </a:bodyPr>
          <a:lstStyle/>
          <a:p>
            <a:pPr marL="0" indent="0" algn="ctr"/>
            <a:r>
              <a:rPr lang="en-US" sz="6000" b="1" dirty="0"/>
              <a:t>BILAN: LDCF </a:t>
            </a:r>
            <a:r>
              <a:rPr lang="en-US" sz="6000" b="1" dirty="0" smtClean="0"/>
              <a:t>Situation </a:t>
            </a:r>
            <a:r>
              <a:rPr lang="en-US" sz="6000" b="1" dirty="0" err="1" smtClean="0"/>
              <a:t>Actuelle</a:t>
            </a:r>
            <a:endParaRPr lang="en-US" sz="3600" b="1" dirty="0"/>
          </a:p>
        </p:txBody>
      </p:sp>
      <p:sp>
        <p:nvSpPr>
          <p:cNvPr id="10" name="Rectangle 4"/>
          <p:cNvSpPr>
            <a:spLocks noChangeArrowheads="1"/>
          </p:cNvSpPr>
          <p:nvPr/>
        </p:nvSpPr>
        <p:spPr bwMode="auto">
          <a:xfrm>
            <a:off x="862013"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
            </a:r>
            <a:br>
              <a:rPr kumimoji="0" lang="en-US" altLang="en-US" sz="1800" b="0" i="0" u="none" strike="noStrike" cap="none" normalizeH="0" baseline="0">
                <a:ln>
                  <a:noFill/>
                </a:ln>
                <a:solidFill>
                  <a:schemeClr val="tx1"/>
                </a:solidFill>
                <a:effectLst/>
                <a:latin typeface="Arial" charset="0"/>
              </a:rPr>
            </a:br>
            <a:endParaRPr kumimoji="0" lang="en-US" altLang="en-US" sz="1800" b="0" i="0" u="none" strike="noStrike" cap="none" normalizeH="0" baseline="0">
              <a:ln>
                <a:noFill/>
              </a:ln>
              <a:solidFill>
                <a:schemeClr val="tx1"/>
              </a:solidFill>
              <a:effectLst/>
              <a:latin typeface="Arial" charset="0"/>
            </a:endParaRPr>
          </a:p>
        </p:txBody>
      </p:sp>
      <p:sp>
        <p:nvSpPr>
          <p:cNvPr id="11" name="Rectangle 5"/>
          <p:cNvSpPr>
            <a:spLocks noChangeArrowheads="1"/>
          </p:cNvSpPr>
          <p:nvPr/>
        </p:nvSpPr>
        <p:spPr bwMode="auto">
          <a:xfrm>
            <a:off x="862013" y="1600200"/>
            <a:ext cx="3017837" cy="7938"/>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Table 16"/>
          <p:cNvGraphicFramePr>
            <a:graphicFrameLocks noGrp="1"/>
          </p:cNvGraphicFramePr>
          <p:nvPr>
            <p:extLst>
              <p:ext uri="{D42A27DB-BD31-4B8C-83A1-F6EECF244321}">
                <p14:modId xmlns:p14="http://schemas.microsoft.com/office/powerpoint/2010/main" val="2751317789"/>
              </p:ext>
            </p:extLst>
          </p:nvPr>
        </p:nvGraphicFramePr>
        <p:xfrm>
          <a:off x="0" y="1371600"/>
          <a:ext cx="9144000" cy="4958964"/>
        </p:xfrm>
        <a:graphic>
          <a:graphicData uri="http://schemas.openxmlformats.org/drawingml/2006/table">
            <a:tbl>
              <a:tblPr firstRow="1" firstCol="1" bandRow="1">
                <a:tableStyleId>{8EC20E35-A176-4012-BC5E-935CFFF8708E}</a:tableStyleId>
              </a:tblPr>
              <a:tblGrid>
                <a:gridCol w="59436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588352">
                <a:tc>
                  <a:txBody>
                    <a:bodyPr/>
                    <a:lstStyle/>
                    <a:p>
                      <a:pPr marL="457200" marR="0" indent="-457200">
                        <a:spcBef>
                          <a:spcPts val="0"/>
                        </a:spcBef>
                        <a:spcAft>
                          <a:spcPts val="0"/>
                        </a:spcAft>
                        <a:buFont typeface="Wingdings" panose="05000000000000000000" pitchFamily="2" charset="2"/>
                        <a:buChar char="v"/>
                      </a:pPr>
                      <a:r>
                        <a:rPr lang="en-US" sz="2800" dirty="0">
                          <a:effectLst/>
                        </a:rPr>
                        <a:t>Engagements</a:t>
                      </a:r>
                      <a:r>
                        <a:rPr lang="en-US" sz="2800" baseline="0" dirty="0">
                          <a:effectLst/>
                        </a:rPr>
                        <a:t> </a:t>
                      </a:r>
                      <a:r>
                        <a:rPr lang="en-US" sz="2800" baseline="0" dirty="0" err="1" smtClean="0">
                          <a:effectLst/>
                        </a:rPr>
                        <a:t>Totaux</a:t>
                      </a:r>
                      <a:r>
                        <a:rPr lang="en-US" sz="2800" baseline="0" dirty="0" smtClean="0">
                          <a:effectLst/>
                        </a:rPr>
                        <a:t> </a:t>
                      </a:r>
                      <a:r>
                        <a:rPr lang="en-US" sz="2800" baseline="0" dirty="0">
                          <a:effectLst/>
                        </a:rPr>
                        <a:t>(</a:t>
                      </a:r>
                      <a:r>
                        <a:rPr lang="en-US" sz="2800" baseline="0" dirty="0" err="1" smtClean="0">
                          <a:effectLst/>
                        </a:rPr>
                        <a:t>Cumulés</a:t>
                      </a:r>
                      <a:r>
                        <a:rPr lang="en-US" sz="2800" baseline="0" dirty="0" smtClean="0">
                          <a:effectLst/>
                        </a:rPr>
                        <a:t>)</a:t>
                      </a:r>
                      <a:endParaRPr lang="en-US" sz="4000" dirty="0">
                        <a:effectLst/>
                        <a:latin typeface="Calibri" charset="0"/>
                        <a:ea typeface="宋体" charset="-122"/>
                        <a:cs typeface="Times New Roman"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48000"/>
                      </a:schemeClr>
                    </a:solidFill>
                  </a:tcPr>
                </a:tc>
                <a:tc>
                  <a:txBody>
                    <a:bodyPr/>
                    <a:lstStyle/>
                    <a:p>
                      <a:pPr marL="0" marR="0" algn="r">
                        <a:spcBef>
                          <a:spcPts val="0"/>
                        </a:spcBef>
                        <a:spcAft>
                          <a:spcPts val="0"/>
                        </a:spcAft>
                      </a:pPr>
                      <a:r>
                        <a:rPr lang="en-US" sz="2800" b="1" dirty="0" smtClean="0">
                          <a:effectLst/>
                        </a:rPr>
                        <a:t>1,23</a:t>
                      </a:r>
                      <a:r>
                        <a:rPr lang="en-US" sz="2800" b="1" baseline="0" dirty="0" smtClean="0">
                          <a:effectLst/>
                        </a:rPr>
                        <a:t> milliards USD</a:t>
                      </a:r>
                      <a:endParaRPr lang="en-US" sz="4000" b="1" dirty="0">
                        <a:effectLst/>
                        <a:latin typeface="Calibri" charset="0"/>
                        <a:ea typeface="宋体" charset="-122"/>
                        <a:cs typeface="Times New Roman"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88352">
                <a:tc>
                  <a:txBody>
                    <a:bodyPr/>
                    <a:lstStyle/>
                    <a:p>
                      <a:pPr marL="457200" marR="0" indent="-457200">
                        <a:spcBef>
                          <a:spcPts val="0"/>
                        </a:spcBef>
                        <a:spcAft>
                          <a:spcPts val="0"/>
                        </a:spcAft>
                        <a:buFont typeface="Wingdings" panose="05000000000000000000" pitchFamily="2" charset="2"/>
                        <a:buChar char="v"/>
                      </a:pPr>
                      <a:r>
                        <a:rPr lang="en-US" sz="2800" b="1" i="0" kern="1200" dirty="0">
                          <a:solidFill>
                            <a:schemeClr val="lt1"/>
                          </a:solidFill>
                          <a:effectLst/>
                          <a:latin typeface="+mn-lt"/>
                          <a:ea typeface="+mn-ea"/>
                          <a:cs typeface="+mn-cs"/>
                        </a:rPr>
                        <a:t>Le total des contributions</a:t>
                      </a:r>
                      <a:endParaRPr lang="en-US" sz="2800" b="1" dirty="0">
                        <a:effectLst/>
                        <a:latin typeface="Calibri" charset="0"/>
                        <a:ea typeface="宋体" charset="-122"/>
                        <a:cs typeface="Times New Roman"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48000"/>
                      </a:schemeClr>
                    </a:solidFill>
                  </a:tcPr>
                </a:tc>
                <a:tc>
                  <a:txBody>
                    <a:bodyPr/>
                    <a:lstStyle/>
                    <a:p>
                      <a:pPr marL="0" marR="0" algn="r">
                        <a:spcBef>
                          <a:spcPts val="0"/>
                        </a:spcBef>
                        <a:spcAft>
                          <a:spcPts val="0"/>
                        </a:spcAft>
                      </a:pPr>
                      <a:r>
                        <a:rPr lang="en-US" sz="2800" b="1" dirty="0" smtClean="0">
                          <a:effectLst/>
                        </a:rPr>
                        <a:t>1,19 milliards USD</a:t>
                      </a:r>
                      <a:endParaRPr lang="en-US" sz="4000" b="1" dirty="0">
                        <a:effectLst/>
                        <a:latin typeface="Calibri" charset="0"/>
                        <a:ea typeface="宋体" charset="-122"/>
                        <a:cs typeface="Times New Roman"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88352">
                <a:tc>
                  <a:txBody>
                    <a:bodyPr/>
                    <a:lstStyle/>
                    <a:p>
                      <a:pPr marL="457200" marR="0" indent="-457200">
                        <a:spcBef>
                          <a:spcPts val="0"/>
                        </a:spcBef>
                        <a:spcAft>
                          <a:spcPts val="0"/>
                        </a:spcAft>
                        <a:buFont typeface="Wingdings" panose="05000000000000000000" pitchFamily="2" charset="2"/>
                        <a:buChar char="v"/>
                      </a:pPr>
                      <a:r>
                        <a:rPr lang="en-US" sz="2800" dirty="0" smtClean="0">
                          <a:effectLst/>
                        </a:rPr>
                        <a:t>Co-</a:t>
                      </a:r>
                      <a:r>
                        <a:rPr lang="en-US" sz="2800" dirty="0" err="1" smtClean="0">
                          <a:effectLst/>
                        </a:rPr>
                        <a:t>financements</a:t>
                      </a:r>
                      <a:r>
                        <a:rPr lang="en-US" sz="2800" dirty="0" smtClean="0">
                          <a:effectLst/>
                        </a:rPr>
                        <a:t> </a:t>
                      </a:r>
                      <a:r>
                        <a:rPr lang="en-US" sz="2800" b="1" i="0" kern="1200" dirty="0" err="1" smtClean="0">
                          <a:solidFill>
                            <a:schemeClr val="lt1"/>
                          </a:solidFill>
                          <a:effectLst/>
                          <a:latin typeface="+mn-lt"/>
                          <a:ea typeface="+mn-ea"/>
                          <a:cs typeface="+mn-cs"/>
                        </a:rPr>
                        <a:t>mobilisés</a:t>
                      </a:r>
                      <a:r>
                        <a:rPr lang="en-US" sz="2800" b="1" i="0" kern="1200" dirty="0">
                          <a:solidFill>
                            <a:schemeClr val="lt1"/>
                          </a:solidFill>
                          <a:effectLst/>
                          <a:latin typeface="+mn-lt"/>
                          <a:ea typeface="+mn-ea"/>
                          <a:cs typeface="+mn-cs"/>
                        </a:rPr>
                        <a:t> </a:t>
                      </a:r>
                      <a:endParaRPr lang="en-US" sz="2800" b="1" dirty="0">
                        <a:effectLst/>
                        <a:latin typeface="Calibri" charset="0"/>
                        <a:ea typeface="宋体" charset="-122"/>
                        <a:cs typeface="Times New Roman"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48000"/>
                      </a:schemeClr>
                    </a:solidFill>
                  </a:tcPr>
                </a:tc>
                <a:tc>
                  <a:txBody>
                    <a:bodyPr/>
                    <a:lstStyle/>
                    <a:p>
                      <a:pPr marL="0" marR="0" algn="r">
                        <a:spcBef>
                          <a:spcPts val="0"/>
                        </a:spcBef>
                        <a:spcAft>
                          <a:spcPts val="0"/>
                        </a:spcAft>
                      </a:pPr>
                      <a:r>
                        <a:rPr lang="en-US" sz="2800" b="1" dirty="0" smtClean="0">
                          <a:effectLst/>
                        </a:rPr>
                        <a:t>4,53</a:t>
                      </a:r>
                      <a:r>
                        <a:rPr lang="en-US" sz="2800" b="1" baseline="0" dirty="0" smtClean="0">
                          <a:effectLst/>
                        </a:rPr>
                        <a:t> milliards USD</a:t>
                      </a:r>
                      <a:endParaRPr lang="en-US" sz="4000" b="1" dirty="0">
                        <a:effectLst/>
                        <a:latin typeface="Calibri" charset="0"/>
                        <a:ea typeface="宋体" charset="-122"/>
                        <a:cs typeface="Times New Roman"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88352">
                <a:tc>
                  <a:txBody>
                    <a:bodyPr/>
                    <a:lstStyle/>
                    <a:p>
                      <a:pPr marL="457200" marR="0" indent="-457200">
                        <a:spcBef>
                          <a:spcPts val="0"/>
                        </a:spcBef>
                        <a:spcAft>
                          <a:spcPts val="0"/>
                        </a:spcAft>
                        <a:buFont typeface="Wingdings" panose="05000000000000000000" pitchFamily="2" charset="2"/>
                        <a:buChar char="v"/>
                      </a:pPr>
                      <a:r>
                        <a:rPr lang="en-US" sz="2800" dirty="0">
                          <a:effectLst/>
                        </a:rPr>
                        <a:t># </a:t>
                      </a:r>
                      <a:r>
                        <a:rPr lang="en-US" sz="2800" dirty="0" err="1">
                          <a:effectLst/>
                        </a:rPr>
                        <a:t>Projets</a:t>
                      </a:r>
                      <a:endParaRPr lang="en-US" sz="4000" dirty="0">
                        <a:effectLst/>
                        <a:latin typeface="Calibri" charset="0"/>
                        <a:ea typeface="宋体" charset="-122"/>
                        <a:cs typeface="Times New Roman"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48000"/>
                      </a:schemeClr>
                    </a:solidFill>
                  </a:tcPr>
                </a:tc>
                <a:tc>
                  <a:txBody>
                    <a:bodyPr/>
                    <a:lstStyle/>
                    <a:p>
                      <a:pPr marL="0" marR="0" algn="r">
                        <a:spcBef>
                          <a:spcPts val="0"/>
                        </a:spcBef>
                        <a:spcAft>
                          <a:spcPts val="0"/>
                        </a:spcAft>
                      </a:pPr>
                      <a:r>
                        <a:rPr lang="en-US" sz="2800" b="1" dirty="0">
                          <a:effectLst/>
                        </a:rPr>
                        <a:t>249</a:t>
                      </a:r>
                      <a:endParaRPr lang="en-US" sz="4000" b="1" dirty="0">
                        <a:effectLst/>
                        <a:latin typeface="Calibri" charset="0"/>
                        <a:ea typeface="宋体" charset="-122"/>
                        <a:cs typeface="Times New Roman"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88352">
                <a:tc>
                  <a:txBody>
                    <a:bodyPr/>
                    <a:lstStyle/>
                    <a:p>
                      <a:pPr marL="457200" marR="0" indent="-457200">
                        <a:spcBef>
                          <a:spcPts val="0"/>
                        </a:spcBef>
                        <a:spcAft>
                          <a:spcPts val="0"/>
                        </a:spcAft>
                        <a:buFont typeface="Wingdings" panose="05000000000000000000" pitchFamily="2" charset="2"/>
                        <a:buChar char="v"/>
                      </a:pPr>
                      <a:r>
                        <a:rPr lang="en-US" sz="2800" dirty="0">
                          <a:effectLst/>
                        </a:rPr>
                        <a:t># Pays</a:t>
                      </a:r>
                      <a:endParaRPr lang="en-US" sz="4000" dirty="0">
                        <a:effectLst/>
                        <a:latin typeface="Calibri" charset="0"/>
                        <a:ea typeface="宋体" charset="-122"/>
                        <a:cs typeface="Times New Roman"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48000"/>
                      </a:schemeClr>
                    </a:solidFill>
                  </a:tcPr>
                </a:tc>
                <a:tc>
                  <a:txBody>
                    <a:bodyPr/>
                    <a:lstStyle/>
                    <a:p>
                      <a:pPr marL="0" marR="0" algn="r">
                        <a:spcBef>
                          <a:spcPts val="0"/>
                        </a:spcBef>
                        <a:spcAft>
                          <a:spcPts val="0"/>
                        </a:spcAft>
                      </a:pPr>
                      <a:r>
                        <a:rPr lang="en-US" sz="2800" b="1" dirty="0">
                          <a:effectLst/>
                        </a:rPr>
                        <a:t>51</a:t>
                      </a:r>
                      <a:endParaRPr lang="en-US" sz="4000" b="1" dirty="0">
                        <a:effectLst/>
                        <a:latin typeface="Calibri" charset="0"/>
                        <a:ea typeface="宋体" charset="-122"/>
                        <a:cs typeface="Times New Roman"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008602">
                <a:tc>
                  <a:txBody>
                    <a:bodyPr/>
                    <a:lstStyle/>
                    <a:p>
                      <a:pPr marL="457200" marR="0" indent="-457200">
                        <a:spcBef>
                          <a:spcPts val="0"/>
                        </a:spcBef>
                        <a:spcAft>
                          <a:spcPts val="0"/>
                        </a:spcAft>
                        <a:buFont typeface="Wingdings" panose="05000000000000000000" pitchFamily="2" charset="2"/>
                        <a:buChar char="v"/>
                      </a:pPr>
                      <a:r>
                        <a:rPr lang="en-US" sz="2800" dirty="0" err="1">
                          <a:effectLst/>
                        </a:rPr>
                        <a:t>Fonds</a:t>
                      </a:r>
                      <a:r>
                        <a:rPr lang="en-US" sz="2800" dirty="0">
                          <a:effectLst/>
                        </a:rPr>
                        <a:t> </a:t>
                      </a:r>
                      <a:r>
                        <a:rPr lang="en-US" sz="2800" dirty="0" err="1">
                          <a:effectLst/>
                        </a:rPr>
                        <a:t>disponibles</a:t>
                      </a:r>
                      <a:r>
                        <a:rPr lang="en-US" sz="2800" dirty="0">
                          <a:effectLst/>
                        </a:rPr>
                        <a:t/>
                      </a:r>
                      <a:br>
                        <a:rPr lang="en-US" sz="2800" dirty="0">
                          <a:effectLst/>
                        </a:rPr>
                      </a:br>
                      <a:r>
                        <a:rPr lang="en-US" sz="2000" i="1" dirty="0">
                          <a:effectLst/>
                        </a:rPr>
                        <a:t>June 30, 2017</a:t>
                      </a:r>
                      <a:endParaRPr lang="en-US" sz="3200" i="1" dirty="0">
                        <a:effectLst/>
                        <a:latin typeface="Calibri" charset="0"/>
                        <a:ea typeface="宋体" charset="-122"/>
                        <a:cs typeface="Times New Roman"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48000"/>
                      </a:schemeClr>
                    </a:solidFill>
                  </a:tcPr>
                </a:tc>
                <a:tc>
                  <a:txBody>
                    <a:bodyPr/>
                    <a:lstStyle/>
                    <a:p>
                      <a:pPr marL="0" marR="0" algn="r">
                        <a:spcBef>
                          <a:spcPts val="0"/>
                        </a:spcBef>
                        <a:spcAft>
                          <a:spcPts val="0"/>
                        </a:spcAft>
                      </a:pPr>
                      <a:r>
                        <a:rPr lang="en-US" sz="2800" b="1" dirty="0" smtClean="0">
                          <a:effectLst/>
                        </a:rPr>
                        <a:t>57,3 millions USD</a:t>
                      </a:r>
                      <a:endParaRPr lang="en-US" sz="4000" b="1" dirty="0">
                        <a:effectLst/>
                        <a:latin typeface="Calibri" charset="0"/>
                        <a:ea typeface="宋体" charset="-122"/>
                        <a:cs typeface="Times New Roman"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008602">
                <a:tc>
                  <a:txBody>
                    <a:bodyPr/>
                    <a:lstStyle/>
                    <a:p>
                      <a:pPr marL="457200" marR="0" indent="-457200">
                        <a:spcBef>
                          <a:spcPts val="0"/>
                        </a:spcBef>
                        <a:spcAft>
                          <a:spcPts val="0"/>
                        </a:spcAft>
                        <a:buFont typeface="Wingdings" panose="05000000000000000000" pitchFamily="2" charset="2"/>
                        <a:buChar char="v"/>
                      </a:pPr>
                      <a:r>
                        <a:rPr lang="en-US" sz="2800" dirty="0">
                          <a:effectLst/>
                        </a:rPr>
                        <a:t>Les </a:t>
                      </a:r>
                      <a:r>
                        <a:rPr lang="en-US" sz="2800" dirty="0" err="1">
                          <a:effectLst/>
                        </a:rPr>
                        <a:t>projets</a:t>
                      </a:r>
                      <a:r>
                        <a:rPr lang="en-US" sz="2800" dirty="0">
                          <a:effectLst/>
                        </a:rPr>
                        <a:t> </a:t>
                      </a:r>
                      <a:r>
                        <a:rPr lang="en-US" sz="2800" dirty="0" err="1">
                          <a:effectLst/>
                        </a:rPr>
                        <a:t>en</a:t>
                      </a:r>
                      <a:r>
                        <a:rPr lang="en-US" sz="2800" dirty="0">
                          <a:effectLst/>
                        </a:rPr>
                        <a:t> </a:t>
                      </a:r>
                      <a:r>
                        <a:rPr lang="en-US" sz="2800" dirty="0" err="1">
                          <a:effectLst/>
                        </a:rPr>
                        <a:t>attente</a:t>
                      </a:r>
                      <a:r>
                        <a:rPr lang="en-US" sz="2800" dirty="0">
                          <a:effectLst/>
                        </a:rPr>
                        <a:t> </a:t>
                      </a:r>
                      <a:r>
                        <a:rPr lang="en-US" sz="2800" baseline="0" dirty="0">
                          <a:effectLst/>
                        </a:rPr>
                        <a:t/>
                      </a:r>
                      <a:br>
                        <a:rPr lang="en-US" sz="2800" baseline="0" dirty="0">
                          <a:effectLst/>
                        </a:rPr>
                      </a:br>
                      <a:r>
                        <a:rPr lang="en-US" sz="2000" i="1" baseline="0" dirty="0" err="1">
                          <a:effectLst/>
                        </a:rPr>
                        <a:t>Septembre</a:t>
                      </a:r>
                      <a:r>
                        <a:rPr lang="en-US" sz="2000" i="1" baseline="0" dirty="0">
                          <a:effectLst/>
                        </a:rPr>
                        <a:t> 2017</a:t>
                      </a:r>
                      <a:endParaRPr lang="en-US" sz="4000" i="1" dirty="0">
                        <a:effectLst/>
                        <a:latin typeface="Calibri" charset="0"/>
                        <a:ea typeface="宋体" charset="-122"/>
                        <a:cs typeface="Times New Roman"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48000"/>
                      </a:schemeClr>
                    </a:solidFill>
                  </a:tcPr>
                </a:tc>
                <a:tc>
                  <a:txBody>
                    <a:bodyPr/>
                    <a:lstStyle/>
                    <a:p>
                      <a:pPr marL="0" marR="0" algn="r">
                        <a:spcBef>
                          <a:spcPts val="0"/>
                        </a:spcBef>
                        <a:spcAft>
                          <a:spcPts val="0"/>
                        </a:spcAft>
                      </a:pPr>
                      <a:r>
                        <a:rPr lang="en-US" sz="2800" b="1" dirty="0">
                          <a:effectLst/>
                        </a:rPr>
                        <a:t>21;</a:t>
                      </a:r>
                      <a:r>
                        <a:rPr lang="en-US" sz="2800" b="1" baseline="0" dirty="0">
                          <a:effectLst/>
                        </a:rPr>
                        <a:t> </a:t>
                      </a:r>
                      <a:r>
                        <a:rPr lang="en-US" sz="2800" b="1" dirty="0" smtClean="0">
                          <a:effectLst/>
                        </a:rPr>
                        <a:t>141 millions USD</a:t>
                      </a:r>
                      <a:endParaRPr lang="en-US" sz="4000" b="1" dirty="0">
                        <a:effectLst/>
                        <a:latin typeface="Calibri" charset="0"/>
                        <a:ea typeface="宋体" charset="-122"/>
                        <a:cs typeface="Times New Roman"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90703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20200" cy="744336"/>
          </a:xfrm>
          <a:solidFill>
            <a:schemeClr val="bg1"/>
          </a:solidFill>
        </p:spPr>
        <p:txBody>
          <a:bodyPr lIns="274320">
            <a:normAutofit/>
          </a:bodyPr>
          <a:lstStyle/>
          <a:p>
            <a:r>
              <a:rPr lang="en-US" sz="3100" b="1" dirty="0">
                <a:solidFill>
                  <a:schemeClr val="tx1"/>
                </a:solidFill>
                <a:effectLst>
                  <a:innerShdw blurRad="63500" dist="50800" dir="13500000">
                    <a:prstClr val="black">
                      <a:alpha val="50000"/>
                    </a:prstClr>
                  </a:innerShdw>
                </a:effectLst>
              </a:rPr>
              <a:t>       </a:t>
            </a:r>
            <a:r>
              <a:rPr lang="en-US" sz="3100" b="1" dirty="0" err="1">
                <a:solidFill>
                  <a:schemeClr val="tx1"/>
                </a:solidFill>
                <a:effectLst>
                  <a:innerShdw blurRad="63500" dist="50800" dir="13500000">
                    <a:prstClr val="black">
                      <a:alpha val="50000"/>
                    </a:prstClr>
                  </a:innerShdw>
                </a:effectLst>
              </a:rPr>
              <a:t>Appui</a:t>
            </a:r>
            <a:r>
              <a:rPr lang="en-US" sz="3100" b="1" dirty="0">
                <a:solidFill>
                  <a:schemeClr val="tx1"/>
                </a:solidFill>
                <a:effectLst>
                  <a:innerShdw blurRad="63500" dist="50800" dir="13500000">
                    <a:prstClr val="black">
                      <a:alpha val="50000"/>
                    </a:prstClr>
                  </a:innerShdw>
                </a:effectLst>
              </a:rPr>
              <a:t> LDCF pour les pays </a:t>
            </a:r>
            <a:r>
              <a:rPr lang="en-US" sz="3100" b="1" dirty="0" err="1">
                <a:solidFill>
                  <a:schemeClr val="tx1"/>
                </a:solidFill>
                <a:effectLst>
                  <a:innerShdw blurRad="63500" dist="50800" dir="13500000">
                    <a:prstClr val="black">
                      <a:alpha val="50000"/>
                    </a:prstClr>
                  </a:innerShdw>
                </a:effectLst>
              </a:rPr>
              <a:t>Africains</a:t>
            </a:r>
            <a:r>
              <a:rPr lang="en-US" sz="3100" b="1" dirty="0">
                <a:solidFill>
                  <a:schemeClr val="tx1"/>
                </a:solidFill>
                <a:effectLst>
                  <a:innerShdw blurRad="63500" dist="50800" dir="13500000">
                    <a:prstClr val="black">
                      <a:alpha val="50000"/>
                    </a:prstClr>
                  </a:innerShdw>
                </a:effectLst>
              </a:rPr>
              <a:t> francophones</a:t>
            </a:r>
            <a:endParaRPr lang="en-US" sz="2400" b="1" dirty="0">
              <a:solidFill>
                <a:schemeClr val="tx1"/>
              </a:solidFill>
              <a:effectLst>
                <a:innerShdw blurRad="63500" dist="50800" dir="13500000">
                  <a:prstClr val="black">
                    <a:alpha val="50000"/>
                  </a:prstClr>
                </a:inn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78030341"/>
              </p:ext>
            </p:extLst>
          </p:nvPr>
        </p:nvGraphicFramePr>
        <p:xfrm>
          <a:off x="-76198" y="744336"/>
          <a:ext cx="9220199" cy="6113670"/>
        </p:xfrm>
        <a:graphic>
          <a:graphicData uri="http://schemas.openxmlformats.org/drawingml/2006/table">
            <a:tbl>
              <a:tblPr firstRow="1" bandRow="1">
                <a:tableStyleId>{073A0DAA-6AF3-43AB-8588-CEC1D06C72B9}</a:tableStyleId>
              </a:tblPr>
              <a:tblGrid>
                <a:gridCol w="2907270">
                  <a:extLst>
                    <a:ext uri="{9D8B030D-6E8A-4147-A177-3AD203B41FA5}">
                      <a16:colId xmlns:a16="http://schemas.microsoft.com/office/drawing/2014/main" val="2874531732"/>
                    </a:ext>
                  </a:extLst>
                </a:gridCol>
                <a:gridCol w="2076621">
                  <a:extLst>
                    <a:ext uri="{9D8B030D-6E8A-4147-A177-3AD203B41FA5}">
                      <a16:colId xmlns:a16="http://schemas.microsoft.com/office/drawing/2014/main" val="284245438"/>
                    </a:ext>
                  </a:extLst>
                </a:gridCol>
                <a:gridCol w="2159687">
                  <a:extLst>
                    <a:ext uri="{9D8B030D-6E8A-4147-A177-3AD203B41FA5}">
                      <a16:colId xmlns:a16="http://schemas.microsoft.com/office/drawing/2014/main" val="3189337552"/>
                    </a:ext>
                  </a:extLst>
                </a:gridCol>
                <a:gridCol w="2076621">
                  <a:extLst>
                    <a:ext uri="{9D8B030D-6E8A-4147-A177-3AD203B41FA5}">
                      <a16:colId xmlns:a16="http://schemas.microsoft.com/office/drawing/2014/main" val="3757292508"/>
                    </a:ext>
                  </a:extLst>
                </a:gridCol>
              </a:tblGrid>
              <a:tr h="724950">
                <a:tc>
                  <a:txBody>
                    <a:bodyPr/>
                    <a:lstStyle/>
                    <a:p>
                      <a:pPr algn="ctr"/>
                      <a:r>
                        <a:rPr lang="en-US" sz="2000" dirty="0"/>
                        <a:t>Pays</a:t>
                      </a:r>
                    </a:p>
                  </a:txBody>
                  <a:tcPr/>
                </a:tc>
                <a:tc>
                  <a:txBody>
                    <a:bodyPr/>
                    <a:lstStyle/>
                    <a:p>
                      <a:r>
                        <a:rPr lang="en-US" sz="2000" dirty="0" err="1"/>
                        <a:t>Montant</a:t>
                      </a:r>
                      <a:r>
                        <a:rPr lang="en-US" sz="2000" dirty="0"/>
                        <a:t> </a:t>
                      </a:r>
                      <a:r>
                        <a:rPr lang="en-US" sz="2000" baseline="0" dirty="0" err="1"/>
                        <a:t>utilisé</a:t>
                      </a:r>
                      <a:r>
                        <a:rPr lang="en-US" sz="2000" baseline="0" dirty="0"/>
                        <a:t> </a:t>
                      </a:r>
                      <a:r>
                        <a:rPr lang="en-US" sz="2000" baseline="0" dirty="0" smtClean="0"/>
                        <a:t>(</a:t>
                      </a:r>
                      <a:r>
                        <a:rPr lang="en-US" sz="2000" baseline="0" dirty="0" err="1" smtClean="0"/>
                        <a:t>en</a:t>
                      </a:r>
                      <a:r>
                        <a:rPr lang="en-US" sz="2000" baseline="0" dirty="0" smtClean="0"/>
                        <a:t> millions USD)</a:t>
                      </a:r>
                      <a:endParaRPr lang="en-US" sz="2000" dirty="0"/>
                    </a:p>
                  </a:txBody>
                  <a:tcPr/>
                </a:tc>
                <a:tc>
                  <a:txBody>
                    <a:bodyPr/>
                    <a:lstStyle/>
                    <a:p>
                      <a:r>
                        <a:rPr lang="en-US" sz="2000" dirty="0" err="1"/>
                        <a:t>Montant</a:t>
                      </a:r>
                      <a:r>
                        <a:rPr lang="en-US" sz="2000" dirty="0"/>
                        <a:t> </a:t>
                      </a:r>
                      <a:r>
                        <a:rPr lang="en-US" sz="2000" dirty="0" err="1" smtClean="0"/>
                        <a:t>restant</a:t>
                      </a:r>
                      <a:endParaRPr lang="en-US" sz="2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a:t>
                      </a:r>
                      <a:r>
                        <a:rPr lang="en-US" sz="2000" baseline="0" dirty="0" err="1" smtClean="0"/>
                        <a:t>en</a:t>
                      </a:r>
                      <a:r>
                        <a:rPr lang="en-US" sz="2000" baseline="0" dirty="0" smtClean="0"/>
                        <a:t> millions USD)</a:t>
                      </a:r>
                      <a:endParaRPr lang="en-US" sz="2000" dirty="0" smtClean="0"/>
                    </a:p>
                  </a:txBody>
                  <a:tcPr/>
                </a:tc>
                <a:tc>
                  <a:txBody>
                    <a:bodyPr/>
                    <a:lstStyle/>
                    <a:p>
                      <a:r>
                        <a:rPr lang="en-US" sz="2000" dirty="0"/>
                        <a:t>  # de </a:t>
                      </a:r>
                      <a:r>
                        <a:rPr lang="en-US" sz="2000" dirty="0" err="1"/>
                        <a:t>Projets</a:t>
                      </a:r>
                      <a:endParaRPr lang="en-US" sz="2000" dirty="0"/>
                    </a:p>
                  </a:txBody>
                  <a:tcPr/>
                </a:tc>
                <a:extLst>
                  <a:ext uri="{0D108BD9-81ED-4DB2-BD59-A6C34878D82A}">
                    <a16:rowId xmlns:a16="http://schemas.microsoft.com/office/drawing/2014/main" val="3452088684"/>
                  </a:ext>
                </a:extLst>
              </a:tr>
              <a:tr h="449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Burkina</a:t>
                      </a:r>
                      <a:r>
                        <a:rPr lang="en-US" sz="2000" baseline="0" dirty="0"/>
                        <a:t> Faso</a:t>
                      </a:r>
                      <a:endParaRPr lang="en-US" sz="2000" b="1" dirty="0"/>
                    </a:p>
                  </a:txBody>
                  <a:tcPr/>
                </a:tc>
                <a:tc>
                  <a:txBody>
                    <a:bodyPr/>
                    <a:lstStyle/>
                    <a:p>
                      <a:pPr algn="ctr"/>
                      <a:r>
                        <a:rPr lang="en-US" sz="2000" dirty="0"/>
                        <a:t> </a:t>
                      </a:r>
                      <a:r>
                        <a:rPr lang="en-US" sz="2000" dirty="0" smtClean="0"/>
                        <a:t>30,16</a:t>
                      </a:r>
                      <a:endParaRPr lang="en-US" sz="2000" dirty="0"/>
                    </a:p>
                  </a:txBody>
                  <a:tcPr/>
                </a:tc>
                <a:tc>
                  <a:txBody>
                    <a:bodyPr/>
                    <a:lstStyle/>
                    <a:p>
                      <a:pPr algn="ctr"/>
                      <a:r>
                        <a:rPr lang="en-US" sz="2000" dirty="0" smtClean="0"/>
                        <a:t>9,83</a:t>
                      </a:r>
                      <a:endParaRPr lang="en-US" sz="2000" dirty="0"/>
                    </a:p>
                  </a:txBody>
                  <a:tcPr/>
                </a:tc>
                <a:tc>
                  <a:txBody>
                    <a:bodyPr/>
                    <a:lstStyle/>
                    <a:p>
                      <a:pPr algn="ctr"/>
                      <a:r>
                        <a:rPr lang="en-US" sz="2000" dirty="0"/>
                        <a:t>7</a:t>
                      </a:r>
                    </a:p>
                  </a:txBody>
                  <a:tcPr/>
                </a:tc>
                <a:extLst>
                  <a:ext uri="{0D108BD9-81ED-4DB2-BD59-A6C34878D82A}">
                    <a16:rowId xmlns:a16="http://schemas.microsoft.com/office/drawing/2014/main" val="1917626"/>
                  </a:ext>
                </a:extLst>
              </a:tr>
              <a:tr h="449060">
                <a:tc>
                  <a:txBody>
                    <a:bodyPr/>
                    <a:lstStyle/>
                    <a:p>
                      <a:r>
                        <a:rPr lang="en-US" sz="2000" dirty="0"/>
                        <a:t>Burundi</a:t>
                      </a:r>
                      <a:endParaRPr lang="en-US"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 </a:t>
                      </a:r>
                      <a:r>
                        <a:rPr lang="en-US" sz="2000" dirty="0" smtClean="0"/>
                        <a:t>35,01</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4,98</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5</a:t>
                      </a:r>
                    </a:p>
                  </a:txBody>
                  <a:tcPr/>
                </a:tc>
                <a:extLst>
                  <a:ext uri="{0D108BD9-81ED-4DB2-BD59-A6C34878D82A}">
                    <a16:rowId xmlns:a16="http://schemas.microsoft.com/office/drawing/2014/main" val="2559275653"/>
                  </a:ext>
                </a:extLst>
              </a:tr>
              <a:tr h="449060">
                <a:tc>
                  <a:txBody>
                    <a:bodyPr/>
                    <a:lstStyle/>
                    <a:p>
                      <a:r>
                        <a:rPr lang="en-US" sz="2000" dirty="0"/>
                        <a:t>Chad</a:t>
                      </a:r>
                      <a:endParaRPr lang="en-US" sz="2000" b="1" dirty="0"/>
                    </a:p>
                  </a:txBody>
                  <a:tcPr/>
                </a:tc>
                <a:tc>
                  <a:txBody>
                    <a:bodyPr/>
                    <a:lstStyle/>
                    <a:p>
                      <a:pPr algn="ctr"/>
                      <a:r>
                        <a:rPr lang="en-US" sz="2000" dirty="0" smtClean="0"/>
                        <a:t>30,00</a:t>
                      </a:r>
                      <a:endParaRPr lang="en-US" sz="2000" dirty="0"/>
                    </a:p>
                  </a:txBody>
                  <a:tcPr/>
                </a:tc>
                <a:tc>
                  <a:txBody>
                    <a:bodyPr/>
                    <a:lstStyle/>
                    <a:p>
                      <a:pPr algn="ctr"/>
                      <a:r>
                        <a:rPr lang="en-US" sz="2000" dirty="0" smtClean="0"/>
                        <a:t>9,99</a:t>
                      </a:r>
                      <a:endParaRPr lang="en-US" sz="2000" dirty="0"/>
                    </a:p>
                  </a:txBody>
                  <a:tcPr/>
                </a:tc>
                <a:tc>
                  <a:txBody>
                    <a:bodyPr/>
                    <a:lstStyle/>
                    <a:p>
                      <a:pPr algn="ctr"/>
                      <a:r>
                        <a:rPr lang="en-US" sz="2000" dirty="0"/>
                        <a:t>6</a:t>
                      </a:r>
                    </a:p>
                  </a:txBody>
                  <a:tcPr/>
                </a:tc>
                <a:extLst>
                  <a:ext uri="{0D108BD9-81ED-4DB2-BD59-A6C34878D82A}">
                    <a16:rowId xmlns:a16="http://schemas.microsoft.com/office/drawing/2014/main" val="1689715674"/>
                  </a:ext>
                </a:extLst>
              </a:tr>
              <a:tr h="449060">
                <a:tc>
                  <a:txBody>
                    <a:bodyPr/>
                    <a:lstStyle/>
                    <a:p>
                      <a:r>
                        <a:rPr lang="en-US" sz="2000" dirty="0"/>
                        <a:t>Congo DR</a:t>
                      </a:r>
                      <a:endParaRPr lang="en-US" sz="2000" b="1" dirty="0"/>
                    </a:p>
                  </a:txBody>
                  <a:tcPr/>
                </a:tc>
                <a:tc>
                  <a:txBody>
                    <a:bodyPr/>
                    <a:lstStyle/>
                    <a:p>
                      <a:pPr algn="ctr"/>
                      <a:r>
                        <a:rPr lang="en-US" sz="2000" dirty="0" smtClean="0"/>
                        <a:t>31,13</a:t>
                      </a:r>
                      <a:endParaRPr lang="en-US" sz="2000" dirty="0"/>
                    </a:p>
                  </a:txBody>
                  <a:tcPr/>
                </a:tc>
                <a:tc>
                  <a:txBody>
                    <a:bodyPr/>
                    <a:lstStyle/>
                    <a:p>
                      <a:pPr algn="ctr"/>
                      <a:r>
                        <a:rPr lang="en-US" sz="2000" dirty="0" smtClean="0"/>
                        <a:t>8,86</a:t>
                      </a:r>
                      <a:endParaRPr lang="en-US" sz="2000" dirty="0"/>
                    </a:p>
                  </a:txBody>
                  <a:tcPr/>
                </a:tc>
                <a:tc>
                  <a:txBody>
                    <a:bodyPr/>
                    <a:lstStyle/>
                    <a:p>
                      <a:pPr algn="ctr"/>
                      <a:r>
                        <a:rPr lang="en-US" sz="2000" dirty="0"/>
                        <a:t>6</a:t>
                      </a:r>
                    </a:p>
                  </a:txBody>
                  <a:tcPr/>
                </a:tc>
                <a:extLst>
                  <a:ext uri="{0D108BD9-81ED-4DB2-BD59-A6C34878D82A}">
                    <a16:rowId xmlns:a16="http://schemas.microsoft.com/office/drawing/2014/main" val="1806795671"/>
                  </a:ext>
                </a:extLst>
              </a:tr>
              <a:tr h="449060">
                <a:tc>
                  <a:txBody>
                    <a:bodyPr/>
                    <a:lstStyle/>
                    <a:p>
                      <a:r>
                        <a:rPr lang="en-US" sz="2000" dirty="0"/>
                        <a:t>Djibouti</a:t>
                      </a:r>
                      <a:endParaRPr lang="en-US" sz="2000" b="1" dirty="0"/>
                    </a:p>
                  </a:txBody>
                  <a:tcPr/>
                </a:tc>
                <a:tc>
                  <a:txBody>
                    <a:bodyPr/>
                    <a:lstStyle/>
                    <a:p>
                      <a:pPr algn="ctr"/>
                      <a:r>
                        <a:rPr lang="en-US" sz="2000" dirty="0"/>
                        <a:t> </a:t>
                      </a:r>
                      <a:r>
                        <a:rPr lang="en-US" sz="2000" dirty="0" smtClean="0"/>
                        <a:t>24,63</a:t>
                      </a:r>
                      <a:endParaRPr lang="en-US" sz="2000" dirty="0"/>
                    </a:p>
                  </a:txBody>
                  <a:tcPr/>
                </a:tc>
                <a:tc>
                  <a:txBody>
                    <a:bodyPr/>
                    <a:lstStyle/>
                    <a:p>
                      <a:pPr algn="ctr"/>
                      <a:r>
                        <a:rPr lang="en-US" sz="2000" dirty="0" smtClean="0"/>
                        <a:t>15,36</a:t>
                      </a:r>
                      <a:endParaRPr lang="en-US" sz="2000" dirty="0"/>
                    </a:p>
                  </a:txBody>
                  <a:tcPr/>
                </a:tc>
                <a:tc>
                  <a:txBody>
                    <a:bodyPr/>
                    <a:lstStyle/>
                    <a:p>
                      <a:pPr algn="ctr"/>
                      <a:r>
                        <a:rPr lang="en-US" sz="2000" dirty="0"/>
                        <a:t>6</a:t>
                      </a:r>
                    </a:p>
                  </a:txBody>
                  <a:tcPr/>
                </a:tc>
                <a:extLst>
                  <a:ext uri="{0D108BD9-81ED-4DB2-BD59-A6C34878D82A}">
                    <a16:rowId xmlns:a16="http://schemas.microsoft.com/office/drawing/2014/main" val="1085864283"/>
                  </a:ext>
                </a:extLst>
              </a:tr>
              <a:tr h="449060">
                <a:tc>
                  <a:txBody>
                    <a:bodyPr/>
                    <a:lstStyle/>
                    <a:p>
                      <a:r>
                        <a:rPr lang="en-US" sz="2000" dirty="0"/>
                        <a:t>Guinee</a:t>
                      </a:r>
                      <a:endParaRPr lang="en-US" sz="2000" b="1" dirty="0"/>
                    </a:p>
                  </a:txBody>
                  <a:tcPr/>
                </a:tc>
                <a:tc>
                  <a:txBody>
                    <a:bodyPr/>
                    <a:lstStyle/>
                    <a:p>
                      <a:pPr algn="ctr"/>
                      <a:r>
                        <a:rPr lang="en-US" sz="2000" dirty="0"/>
                        <a:t>  </a:t>
                      </a:r>
                      <a:r>
                        <a:rPr lang="en-US" sz="2000" dirty="0" smtClean="0"/>
                        <a:t>22,41</a:t>
                      </a:r>
                      <a:endParaRPr lang="en-US" sz="2000" dirty="0"/>
                    </a:p>
                  </a:txBody>
                  <a:tcPr/>
                </a:tc>
                <a:tc>
                  <a:txBody>
                    <a:bodyPr/>
                    <a:lstStyle/>
                    <a:p>
                      <a:pPr algn="ctr"/>
                      <a:r>
                        <a:rPr lang="en-US" sz="2000" dirty="0" smtClean="0"/>
                        <a:t>17,58</a:t>
                      </a:r>
                      <a:endParaRPr lang="en-US" sz="2000" dirty="0"/>
                    </a:p>
                  </a:txBody>
                  <a:tcPr/>
                </a:tc>
                <a:tc>
                  <a:txBody>
                    <a:bodyPr/>
                    <a:lstStyle/>
                    <a:p>
                      <a:pPr algn="ctr"/>
                      <a:r>
                        <a:rPr lang="en-US" sz="2000" dirty="0"/>
                        <a:t>5</a:t>
                      </a:r>
                    </a:p>
                  </a:txBody>
                  <a:tcPr/>
                </a:tc>
                <a:extLst>
                  <a:ext uri="{0D108BD9-81ED-4DB2-BD59-A6C34878D82A}">
                    <a16:rowId xmlns:a16="http://schemas.microsoft.com/office/drawing/2014/main" val="3591536998"/>
                  </a:ext>
                </a:extLst>
              </a:tr>
              <a:tr h="449060">
                <a:tc>
                  <a:txBody>
                    <a:bodyPr/>
                    <a:lstStyle/>
                    <a:p>
                      <a:r>
                        <a:rPr lang="en-US" sz="2000" dirty="0"/>
                        <a:t>Mali</a:t>
                      </a:r>
                      <a:endParaRPr lang="en-US" sz="2000" b="1" dirty="0"/>
                    </a:p>
                  </a:txBody>
                  <a:tcPr/>
                </a:tc>
                <a:tc>
                  <a:txBody>
                    <a:bodyPr/>
                    <a:lstStyle/>
                    <a:p>
                      <a:pPr algn="ctr"/>
                      <a:r>
                        <a:rPr lang="en-US" sz="2000" dirty="0"/>
                        <a:t> </a:t>
                      </a:r>
                      <a:r>
                        <a:rPr lang="en-US" sz="2000" dirty="0" smtClean="0"/>
                        <a:t>23,85 </a:t>
                      </a:r>
                      <a:endParaRPr lang="en-US" sz="2000" dirty="0"/>
                    </a:p>
                  </a:txBody>
                  <a:tcPr/>
                </a:tc>
                <a:tc>
                  <a:txBody>
                    <a:bodyPr/>
                    <a:lstStyle/>
                    <a:p>
                      <a:pPr algn="ctr"/>
                      <a:r>
                        <a:rPr lang="en-US" sz="2000" dirty="0" smtClean="0"/>
                        <a:t>16,14</a:t>
                      </a:r>
                      <a:endParaRPr lang="en-US" sz="2000" dirty="0"/>
                    </a:p>
                  </a:txBody>
                  <a:tcPr/>
                </a:tc>
                <a:tc>
                  <a:txBody>
                    <a:bodyPr/>
                    <a:lstStyle/>
                    <a:p>
                      <a:pPr algn="ctr"/>
                      <a:r>
                        <a:rPr lang="en-US" sz="2000" dirty="0"/>
                        <a:t>7</a:t>
                      </a:r>
                    </a:p>
                  </a:txBody>
                  <a:tcPr/>
                </a:tc>
                <a:extLst>
                  <a:ext uri="{0D108BD9-81ED-4DB2-BD59-A6C34878D82A}">
                    <a16:rowId xmlns:a16="http://schemas.microsoft.com/office/drawing/2014/main" val="1336081313"/>
                  </a:ext>
                </a:extLst>
              </a:tr>
              <a:tr h="449060">
                <a:tc>
                  <a:txBody>
                    <a:bodyPr/>
                    <a:lstStyle/>
                    <a:p>
                      <a:r>
                        <a:rPr lang="en-US" sz="2000" dirty="0" err="1"/>
                        <a:t>Mauritanie</a:t>
                      </a:r>
                      <a:endParaRPr lang="en-US" sz="2000" b="1" dirty="0"/>
                    </a:p>
                  </a:txBody>
                  <a:tcPr/>
                </a:tc>
                <a:tc>
                  <a:txBody>
                    <a:bodyPr/>
                    <a:lstStyle/>
                    <a:p>
                      <a:pPr algn="ctr"/>
                      <a:r>
                        <a:rPr lang="en-US" sz="2000" dirty="0" smtClean="0"/>
                        <a:t>22,02</a:t>
                      </a:r>
                      <a:endParaRPr lang="en-US" sz="2000" dirty="0"/>
                    </a:p>
                  </a:txBody>
                  <a:tcPr/>
                </a:tc>
                <a:tc>
                  <a:txBody>
                    <a:bodyPr/>
                    <a:lstStyle/>
                    <a:p>
                      <a:pPr algn="ctr"/>
                      <a:r>
                        <a:rPr lang="en-US" sz="2000" dirty="0" smtClean="0"/>
                        <a:t>16,97</a:t>
                      </a:r>
                      <a:endParaRPr lang="en-US" sz="2000" dirty="0"/>
                    </a:p>
                  </a:txBody>
                  <a:tcPr/>
                </a:tc>
                <a:tc>
                  <a:txBody>
                    <a:bodyPr/>
                    <a:lstStyle/>
                    <a:p>
                      <a:pPr algn="ctr"/>
                      <a:r>
                        <a:rPr lang="en-US" sz="2000" dirty="0"/>
                        <a:t>5</a:t>
                      </a:r>
                    </a:p>
                  </a:txBody>
                  <a:tcPr/>
                </a:tc>
                <a:extLst>
                  <a:ext uri="{0D108BD9-81ED-4DB2-BD59-A6C34878D82A}">
                    <a16:rowId xmlns:a16="http://schemas.microsoft.com/office/drawing/2014/main" val="274403322"/>
                  </a:ext>
                </a:extLst>
              </a:tr>
              <a:tr h="449060">
                <a:tc>
                  <a:txBody>
                    <a:bodyPr/>
                    <a:lstStyle/>
                    <a:p>
                      <a:r>
                        <a:rPr lang="en-US" sz="2000" dirty="0"/>
                        <a:t>Niger</a:t>
                      </a:r>
                      <a:endParaRPr lang="en-US" sz="2000" b="1" dirty="0"/>
                    </a:p>
                  </a:txBody>
                  <a:tcPr/>
                </a:tc>
                <a:tc>
                  <a:txBody>
                    <a:bodyPr/>
                    <a:lstStyle/>
                    <a:p>
                      <a:pPr algn="ctr"/>
                      <a:r>
                        <a:rPr lang="en-US" sz="2000" dirty="0" smtClean="0"/>
                        <a:t>30,03</a:t>
                      </a:r>
                      <a:endParaRPr lang="en-US" sz="2000" dirty="0"/>
                    </a:p>
                  </a:txBody>
                  <a:tcPr/>
                </a:tc>
                <a:tc>
                  <a:txBody>
                    <a:bodyPr/>
                    <a:lstStyle/>
                    <a:p>
                      <a:pPr algn="ctr"/>
                      <a:r>
                        <a:rPr lang="en-US" sz="2000" dirty="0" smtClean="0"/>
                        <a:t>9,96</a:t>
                      </a:r>
                      <a:endParaRPr lang="en-US" sz="2000" dirty="0"/>
                    </a:p>
                  </a:txBody>
                  <a:tcPr/>
                </a:tc>
                <a:tc>
                  <a:txBody>
                    <a:bodyPr/>
                    <a:lstStyle/>
                    <a:p>
                      <a:pPr algn="ctr"/>
                      <a:r>
                        <a:rPr lang="en-US" sz="2000" dirty="0"/>
                        <a:t>6</a:t>
                      </a:r>
                    </a:p>
                  </a:txBody>
                  <a:tcPr/>
                </a:tc>
                <a:extLst>
                  <a:ext uri="{0D108BD9-81ED-4DB2-BD59-A6C34878D82A}">
                    <a16:rowId xmlns:a16="http://schemas.microsoft.com/office/drawing/2014/main" val="3890928151"/>
                  </a:ext>
                </a:extLst>
              </a:tr>
              <a:tr h="449060">
                <a:tc>
                  <a:txBody>
                    <a:bodyPr/>
                    <a:lstStyle/>
                    <a:p>
                      <a:r>
                        <a:rPr lang="en-US" sz="2000" dirty="0"/>
                        <a:t>Republic </a:t>
                      </a:r>
                      <a:r>
                        <a:rPr lang="en-US" sz="2000" dirty="0" err="1"/>
                        <a:t>Centrafricaine</a:t>
                      </a:r>
                      <a:endParaRPr lang="en-US" sz="2000" b="1" dirty="0"/>
                    </a:p>
                  </a:txBody>
                  <a:tcPr/>
                </a:tc>
                <a:tc>
                  <a:txBody>
                    <a:bodyPr/>
                    <a:lstStyle/>
                    <a:p>
                      <a:pPr algn="ctr"/>
                      <a:r>
                        <a:rPr lang="en-US" sz="2000" dirty="0" smtClean="0"/>
                        <a:t>11,39</a:t>
                      </a:r>
                      <a:endParaRPr lang="en-US" sz="2000" dirty="0"/>
                    </a:p>
                  </a:txBody>
                  <a:tcPr/>
                </a:tc>
                <a:tc>
                  <a:txBody>
                    <a:bodyPr/>
                    <a:lstStyle/>
                    <a:p>
                      <a:pPr algn="ctr"/>
                      <a:r>
                        <a:rPr lang="en-US" sz="2000" dirty="0" smtClean="0"/>
                        <a:t>28,60</a:t>
                      </a:r>
                      <a:endParaRPr lang="en-US" sz="2000" dirty="0"/>
                    </a:p>
                  </a:txBody>
                  <a:tcPr/>
                </a:tc>
                <a:tc>
                  <a:txBody>
                    <a:bodyPr/>
                    <a:lstStyle/>
                    <a:p>
                      <a:pPr algn="ctr"/>
                      <a:r>
                        <a:rPr lang="en-US" sz="2000" dirty="0"/>
                        <a:t>3</a:t>
                      </a:r>
                    </a:p>
                  </a:txBody>
                  <a:tcPr/>
                </a:tc>
                <a:extLst>
                  <a:ext uri="{0D108BD9-81ED-4DB2-BD59-A6C34878D82A}">
                    <a16:rowId xmlns:a16="http://schemas.microsoft.com/office/drawing/2014/main" val="3149798802"/>
                  </a:ext>
                </a:extLst>
              </a:tr>
              <a:tr h="449060">
                <a:tc>
                  <a:txBody>
                    <a:bodyPr/>
                    <a:lstStyle/>
                    <a:p>
                      <a:r>
                        <a:rPr lang="en-US" sz="2000" dirty="0"/>
                        <a:t>Rwanda</a:t>
                      </a:r>
                      <a:endParaRPr lang="en-US" sz="2000" b="1" dirty="0"/>
                    </a:p>
                  </a:txBody>
                  <a:tcPr/>
                </a:tc>
                <a:tc>
                  <a:txBody>
                    <a:bodyPr/>
                    <a:lstStyle/>
                    <a:p>
                      <a:pPr algn="ctr"/>
                      <a:r>
                        <a:rPr lang="en-US" sz="2000" dirty="0" smtClean="0"/>
                        <a:t>31,46</a:t>
                      </a:r>
                      <a:endParaRPr lang="en-US" sz="2000" dirty="0"/>
                    </a:p>
                  </a:txBody>
                  <a:tcPr/>
                </a:tc>
                <a:tc>
                  <a:txBody>
                    <a:bodyPr/>
                    <a:lstStyle/>
                    <a:p>
                      <a:pPr algn="ctr"/>
                      <a:r>
                        <a:rPr lang="en-US" sz="2000" dirty="0" smtClean="0"/>
                        <a:t>8,53</a:t>
                      </a:r>
                      <a:endParaRPr lang="en-US" sz="2000" dirty="0"/>
                    </a:p>
                  </a:txBody>
                  <a:tcPr/>
                </a:tc>
                <a:tc>
                  <a:txBody>
                    <a:bodyPr/>
                    <a:lstStyle/>
                    <a:p>
                      <a:pPr algn="ctr"/>
                      <a:r>
                        <a:rPr lang="en-US" sz="2000" dirty="0"/>
                        <a:t>6</a:t>
                      </a:r>
                    </a:p>
                  </a:txBody>
                  <a:tcPr/>
                </a:tc>
                <a:extLst>
                  <a:ext uri="{0D108BD9-81ED-4DB2-BD59-A6C34878D82A}">
                    <a16:rowId xmlns:a16="http://schemas.microsoft.com/office/drawing/2014/main" val="4272399215"/>
                  </a:ext>
                </a:extLst>
              </a:tr>
              <a:tr h="449060">
                <a:tc>
                  <a:txBody>
                    <a:bodyPr/>
                    <a:lstStyle/>
                    <a:p>
                      <a:r>
                        <a:rPr lang="en-US" sz="2000" dirty="0"/>
                        <a:t>Togo</a:t>
                      </a:r>
                      <a:endParaRPr lang="en-US" sz="2000" b="1" dirty="0"/>
                    </a:p>
                  </a:txBody>
                  <a:tcPr/>
                </a:tc>
                <a:tc>
                  <a:txBody>
                    <a:bodyPr/>
                    <a:lstStyle/>
                    <a:p>
                      <a:pPr algn="ctr"/>
                      <a:r>
                        <a:rPr lang="en-US" sz="2000" dirty="0" smtClean="0"/>
                        <a:t>30,22</a:t>
                      </a:r>
                      <a:endParaRPr lang="en-US" sz="2000" dirty="0"/>
                    </a:p>
                  </a:txBody>
                  <a:tcPr/>
                </a:tc>
                <a:tc>
                  <a:txBody>
                    <a:bodyPr/>
                    <a:lstStyle/>
                    <a:p>
                      <a:pPr algn="ctr"/>
                      <a:r>
                        <a:rPr lang="en-US" sz="2000" dirty="0" smtClean="0"/>
                        <a:t>9,77</a:t>
                      </a:r>
                      <a:endParaRPr lang="en-US" sz="2000" dirty="0"/>
                    </a:p>
                  </a:txBody>
                  <a:tcPr/>
                </a:tc>
                <a:tc>
                  <a:txBody>
                    <a:bodyPr/>
                    <a:lstStyle/>
                    <a:p>
                      <a:pPr algn="ctr"/>
                      <a:r>
                        <a:rPr lang="en-US" sz="2000" dirty="0"/>
                        <a:t>5</a:t>
                      </a:r>
                    </a:p>
                  </a:txBody>
                  <a:tcPr/>
                </a:tc>
                <a:extLst>
                  <a:ext uri="{0D108BD9-81ED-4DB2-BD59-A6C34878D82A}">
                    <a16:rowId xmlns:a16="http://schemas.microsoft.com/office/drawing/2014/main" val="1783003464"/>
                  </a:ext>
                </a:extLst>
              </a:tr>
            </a:tbl>
          </a:graphicData>
        </a:graphic>
      </p:graphicFrame>
    </p:spTree>
    <p:extLst>
      <p:ext uri="{BB962C8B-B14F-4D97-AF65-F5344CB8AC3E}">
        <p14:creationId xmlns:p14="http://schemas.microsoft.com/office/powerpoint/2010/main" val="2367735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219200"/>
          </a:xfrm>
          <a:solidFill>
            <a:schemeClr val="bg1">
              <a:lumMod val="75000"/>
              <a:alpha val="30000"/>
            </a:schemeClr>
          </a:solidFill>
        </p:spPr>
        <p:txBody>
          <a:bodyPr lIns="182880">
            <a:noAutofit/>
          </a:bodyPr>
          <a:lstStyle/>
          <a:p>
            <a:pPr marL="0" indent="0" algn="ctr"/>
            <a:r>
              <a:rPr lang="en-US" b="1" dirty="0"/>
              <a:t>Approbations </a:t>
            </a:r>
            <a:r>
              <a:rPr lang="en-US" b="1" dirty="0" err="1" smtClean="0"/>
              <a:t>totales</a:t>
            </a:r>
            <a:r>
              <a:rPr lang="en-US" b="1" dirty="0" smtClean="0"/>
              <a:t>/</a:t>
            </a:r>
            <a:r>
              <a:rPr lang="en-US" b="1" dirty="0" err="1" smtClean="0"/>
              <a:t>cumulées</a:t>
            </a:r>
            <a:r>
              <a:rPr lang="en-US" b="1" dirty="0" smtClean="0"/>
              <a:t> </a:t>
            </a:r>
            <a:r>
              <a:rPr lang="en-US" b="1" dirty="0" smtClean="0"/>
              <a:t>par </a:t>
            </a:r>
            <a:r>
              <a:rPr lang="en-US" b="1" dirty="0" err="1" smtClean="0"/>
              <a:t>année</a:t>
            </a:r>
            <a:r>
              <a:rPr lang="en-US" b="1" dirty="0" smtClean="0"/>
              <a:t> </a:t>
            </a:r>
            <a:r>
              <a:rPr lang="en-US" b="1" dirty="0" err="1" smtClean="0"/>
              <a:t>fiscale</a:t>
            </a:r>
            <a:endParaRPr lang="en-US" sz="2400" b="1" dirty="0"/>
          </a:p>
        </p:txBody>
      </p:sp>
      <p:graphicFrame>
        <p:nvGraphicFramePr>
          <p:cNvPr id="5" name="Chart 4">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361700745"/>
              </p:ext>
            </p:extLst>
          </p:nvPr>
        </p:nvGraphicFramePr>
        <p:xfrm>
          <a:off x="0" y="1219201"/>
          <a:ext cx="9144000" cy="563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3339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219200"/>
          </a:xfrm>
          <a:solidFill>
            <a:schemeClr val="bg1">
              <a:lumMod val="75000"/>
              <a:alpha val="30000"/>
            </a:schemeClr>
          </a:solidFill>
        </p:spPr>
        <p:txBody>
          <a:bodyPr lIns="182880">
            <a:noAutofit/>
          </a:bodyPr>
          <a:lstStyle/>
          <a:p>
            <a:pPr marL="0" indent="0" algn="ctr"/>
            <a:r>
              <a:rPr lang="en-US" b="1" dirty="0"/>
              <a:t>Contributions </a:t>
            </a:r>
            <a:r>
              <a:rPr lang="en-US" b="1" dirty="0" err="1"/>
              <a:t>totales</a:t>
            </a:r>
            <a:r>
              <a:rPr lang="en-US" b="1" dirty="0"/>
              <a:t>/</a:t>
            </a:r>
            <a:r>
              <a:rPr lang="en-US" b="1" dirty="0" err="1"/>
              <a:t>cumulées</a:t>
            </a:r>
            <a:r>
              <a:rPr lang="en-US" b="1" dirty="0"/>
              <a:t> par </a:t>
            </a:r>
            <a:r>
              <a:rPr lang="en-US" b="1" dirty="0" err="1"/>
              <a:t>année</a:t>
            </a:r>
            <a:r>
              <a:rPr lang="en-US" b="1" dirty="0"/>
              <a:t> </a:t>
            </a:r>
            <a:r>
              <a:rPr lang="en-US" b="1" dirty="0" err="1"/>
              <a:t>fiscale</a:t>
            </a:r>
            <a:r>
              <a:rPr lang="en-US" b="1" dirty="0"/>
              <a:t> </a:t>
            </a:r>
            <a:endParaRPr lang="en-US" sz="2400" b="1" dirty="0"/>
          </a:p>
        </p:txBody>
      </p:sp>
      <p:graphicFrame>
        <p:nvGraphicFramePr>
          <p:cNvPr id="6" name="Chart 5">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1757044782"/>
              </p:ext>
            </p:extLst>
          </p:nvPr>
        </p:nvGraphicFramePr>
        <p:xfrm>
          <a:off x="1" y="1219200"/>
          <a:ext cx="9144000" cy="563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2865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a:solidFill>
            <a:schemeClr val="tx1">
              <a:alpha val="47000"/>
            </a:schemeClr>
          </a:solidFill>
        </p:spPr>
        <p:txBody>
          <a:bodyPr lIns="274320">
            <a:normAutofit/>
          </a:bodyPr>
          <a:lstStyle/>
          <a:p>
            <a:pPr algn="ctr"/>
            <a:r>
              <a:rPr lang="en-US" sz="4800" b="1" dirty="0" err="1"/>
              <a:t>L’appui</a:t>
            </a:r>
            <a:r>
              <a:rPr lang="en-US" sz="4800" b="1" dirty="0"/>
              <a:t> du LDCF pour les PNAs</a:t>
            </a:r>
          </a:p>
        </p:txBody>
      </p:sp>
      <p:sp>
        <p:nvSpPr>
          <p:cNvPr id="3" name="Content Placeholder 2"/>
          <p:cNvSpPr>
            <a:spLocks noGrp="1"/>
          </p:cNvSpPr>
          <p:nvPr>
            <p:ph idx="1"/>
          </p:nvPr>
        </p:nvSpPr>
        <p:spPr>
          <a:xfrm>
            <a:off x="0" y="1219200"/>
            <a:ext cx="9144000" cy="5638800"/>
          </a:xfrm>
          <a:solidFill>
            <a:schemeClr val="tx1">
              <a:alpha val="47000"/>
            </a:schemeClr>
          </a:solidFill>
        </p:spPr>
        <p:txBody>
          <a:bodyPr lIns="274320">
            <a:noAutofit/>
          </a:bodyPr>
          <a:lstStyle/>
          <a:p>
            <a:r>
              <a:rPr lang="en-US" b="1" dirty="0"/>
              <a:t>2005 - LDCF/SCCF a </a:t>
            </a:r>
            <a:r>
              <a:rPr lang="en-US" b="1" dirty="0" err="1"/>
              <a:t>été</a:t>
            </a:r>
            <a:r>
              <a:rPr lang="en-US" b="1" dirty="0"/>
              <a:t> </a:t>
            </a:r>
            <a:r>
              <a:rPr lang="en-US" b="1" dirty="0" err="1" smtClean="0"/>
              <a:t>etabli</a:t>
            </a:r>
            <a:r>
              <a:rPr lang="en-US" b="1" dirty="0" smtClean="0"/>
              <a:t> pour financer </a:t>
            </a:r>
            <a:r>
              <a:rPr lang="en-US" b="1" dirty="0"/>
              <a:t>les </a:t>
            </a:r>
            <a:r>
              <a:rPr lang="en-US" b="1" dirty="0" smtClean="0"/>
              <a:t>PANA</a:t>
            </a:r>
            <a:endParaRPr lang="en-US" b="1" dirty="0"/>
          </a:p>
          <a:p>
            <a:r>
              <a:rPr lang="en-US" b="1" dirty="0"/>
              <a:t>2012 - Decision 12/CP.18 a </a:t>
            </a:r>
            <a:r>
              <a:rPr lang="en-US" b="1" dirty="0" err="1"/>
              <a:t>mandaté</a:t>
            </a:r>
            <a:r>
              <a:rPr lang="en-US" b="1" dirty="0"/>
              <a:t> </a:t>
            </a:r>
            <a:r>
              <a:rPr lang="en-US" b="1" dirty="0" smtClean="0"/>
              <a:t>le LDCF </a:t>
            </a:r>
            <a:r>
              <a:rPr lang="en-US" b="1" dirty="0" smtClean="0"/>
              <a:t>pour le</a:t>
            </a:r>
            <a:r>
              <a:rPr lang="en-US" b="1" dirty="0" smtClean="0"/>
              <a:t> </a:t>
            </a:r>
            <a:r>
              <a:rPr lang="en-US" b="1" dirty="0" err="1" smtClean="0"/>
              <a:t>financement</a:t>
            </a:r>
            <a:r>
              <a:rPr lang="en-US" b="1" dirty="0" smtClean="0"/>
              <a:t> des PNA</a:t>
            </a:r>
            <a:endParaRPr lang="en-US" b="1" dirty="0"/>
          </a:p>
          <a:p>
            <a:r>
              <a:rPr lang="en-US" b="1" dirty="0" smtClean="0"/>
              <a:t>~41,7millions USD </a:t>
            </a:r>
            <a:r>
              <a:rPr lang="en-US" b="1" dirty="0"/>
              <a:t>pour les </a:t>
            </a:r>
            <a:r>
              <a:rPr lang="en-US" b="1" dirty="0" err="1"/>
              <a:t>projets</a:t>
            </a:r>
            <a:r>
              <a:rPr lang="en-US" b="1" dirty="0"/>
              <a:t> </a:t>
            </a:r>
            <a:r>
              <a:rPr lang="en-US" b="1" dirty="0" smtClean="0"/>
              <a:t>PNA</a:t>
            </a:r>
            <a:r>
              <a:rPr lang="en-US" b="1" dirty="0" smtClean="0"/>
              <a:t> </a:t>
            </a:r>
            <a:endParaRPr lang="en-US" b="1" dirty="0"/>
          </a:p>
          <a:p>
            <a:pPr marL="0" indent="0">
              <a:buNone/>
            </a:pPr>
            <a:r>
              <a:rPr lang="en-US" b="1" dirty="0" err="1">
                <a:solidFill>
                  <a:schemeClr val="bg2">
                    <a:lumMod val="75000"/>
                  </a:schemeClr>
                </a:solidFill>
              </a:rPr>
              <a:t>En</a:t>
            </a:r>
            <a:r>
              <a:rPr lang="en-US" b="1" dirty="0">
                <a:solidFill>
                  <a:schemeClr val="bg2">
                    <a:lumMod val="75000"/>
                  </a:schemeClr>
                </a:solidFill>
              </a:rPr>
              <a:t> </a:t>
            </a:r>
            <a:r>
              <a:rPr lang="en-US" b="1" dirty="0" err="1">
                <a:solidFill>
                  <a:schemeClr val="bg2">
                    <a:lumMod val="75000"/>
                  </a:schemeClr>
                </a:solidFill>
              </a:rPr>
              <a:t>cours</a:t>
            </a:r>
            <a:r>
              <a:rPr lang="en-US" b="1" dirty="0">
                <a:solidFill>
                  <a:schemeClr val="bg2">
                    <a:lumMod val="75000"/>
                  </a:schemeClr>
                </a:solidFill>
              </a:rPr>
              <a:t> de </a:t>
            </a:r>
            <a:r>
              <a:rPr lang="en-US" b="1" dirty="0" err="1">
                <a:solidFill>
                  <a:schemeClr val="bg2">
                    <a:lumMod val="75000"/>
                  </a:schemeClr>
                </a:solidFill>
              </a:rPr>
              <a:t>mise</a:t>
            </a:r>
            <a:r>
              <a:rPr lang="en-US" b="1" dirty="0">
                <a:solidFill>
                  <a:schemeClr val="bg2">
                    <a:lumMod val="75000"/>
                  </a:schemeClr>
                </a:solidFill>
              </a:rPr>
              <a:t> </a:t>
            </a:r>
            <a:r>
              <a:rPr lang="en-US" b="1" dirty="0" err="1">
                <a:solidFill>
                  <a:schemeClr val="bg2">
                    <a:lumMod val="75000"/>
                  </a:schemeClr>
                </a:solidFill>
              </a:rPr>
              <a:t>en</a:t>
            </a:r>
            <a:r>
              <a:rPr lang="en-US" b="1" dirty="0">
                <a:solidFill>
                  <a:schemeClr val="bg2">
                    <a:lumMod val="75000"/>
                  </a:schemeClr>
                </a:solidFill>
              </a:rPr>
              <a:t> oeuvre:</a:t>
            </a:r>
          </a:p>
          <a:p>
            <a:pPr>
              <a:buFont typeface="Wingdings" panose="05000000000000000000" pitchFamily="2" charset="2"/>
              <a:buChar char="ü"/>
            </a:pPr>
            <a:r>
              <a:rPr lang="en-US" b="1" dirty="0"/>
              <a:t>LDC NAP Global Support Program Phase I ($2M)</a:t>
            </a:r>
          </a:p>
          <a:p>
            <a:pPr>
              <a:buFont typeface="Wingdings" panose="05000000000000000000" pitchFamily="2" charset="2"/>
              <a:buChar char="ü"/>
            </a:pPr>
            <a:r>
              <a:rPr lang="en-US" b="1" dirty="0"/>
              <a:t>LDC NAP Global Support Program Phase II ($7M)</a:t>
            </a:r>
          </a:p>
          <a:p>
            <a:pPr>
              <a:buFont typeface="Wingdings" panose="05000000000000000000" pitchFamily="2" charset="2"/>
              <a:buChar char="ü"/>
            </a:pPr>
            <a:r>
              <a:rPr lang="en-US" b="1" dirty="0"/>
              <a:t>Non-LDC NAP Global Support Program ($</a:t>
            </a:r>
            <a:r>
              <a:rPr lang="en-US" b="1" dirty="0" smtClean="0"/>
              <a:t>4.5M</a:t>
            </a:r>
            <a:r>
              <a:rPr lang="en-US" b="1" dirty="0"/>
              <a:t>)</a:t>
            </a:r>
          </a:p>
          <a:p>
            <a:endParaRPr lang="en-US" sz="2800" b="1" dirty="0"/>
          </a:p>
        </p:txBody>
      </p:sp>
    </p:spTree>
    <p:extLst>
      <p:ext uri="{BB962C8B-B14F-4D97-AF65-F5344CB8AC3E}">
        <p14:creationId xmlns:p14="http://schemas.microsoft.com/office/powerpoint/2010/main" val="3513394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a:solidFill>
            <a:schemeClr val="tx1">
              <a:alpha val="47000"/>
            </a:schemeClr>
          </a:solidFill>
        </p:spPr>
        <p:txBody>
          <a:bodyPr lIns="274320">
            <a:noAutofit/>
          </a:bodyPr>
          <a:lstStyle/>
          <a:p>
            <a:pPr marL="0" indent="0">
              <a:buNone/>
            </a:pPr>
            <a:r>
              <a:rPr lang="en-US" sz="3000" b="1" dirty="0"/>
              <a:t>Les </a:t>
            </a:r>
            <a:r>
              <a:rPr lang="en-US" sz="3000" b="1" dirty="0" err="1"/>
              <a:t>exemples</a:t>
            </a:r>
            <a:endParaRPr lang="en-US" sz="3000" b="1" dirty="0"/>
          </a:p>
          <a:p>
            <a:pPr>
              <a:buFont typeface="Wingdings" panose="05000000000000000000" pitchFamily="2" charset="2"/>
              <a:buChar char="ü"/>
            </a:pPr>
            <a:r>
              <a:rPr lang="en-US" sz="2400" b="1" dirty="0" smtClean="0"/>
              <a:t>NAP Senegal (3,3 millions USD)</a:t>
            </a:r>
            <a:endParaRPr lang="en-US" sz="2400" b="1" dirty="0">
              <a:solidFill>
                <a:srgbClr val="FFC000"/>
              </a:solidFill>
            </a:endParaRPr>
          </a:p>
          <a:p>
            <a:pPr>
              <a:buFont typeface="Wingdings" panose="05000000000000000000" pitchFamily="2" charset="2"/>
              <a:buChar char="ü"/>
            </a:pPr>
            <a:r>
              <a:rPr lang="en-US" sz="2400" b="1" dirty="0" err="1" smtClean="0"/>
              <a:t>Renforcer</a:t>
            </a:r>
            <a:r>
              <a:rPr lang="en-US" sz="2400" b="1" dirty="0" smtClean="0"/>
              <a:t> les </a:t>
            </a:r>
            <a:r>
              <a:rPr lang="en-US" sz="2400" b="1" dirty="0" err="1" smtClean="0"/>
              <a:t>capacités</a:t>
            </a:r>
            <a:r>
              <a:rPr lang="en-US" sz="2400" b="1" dirty="0" smtClean="0"/>
              <a:t> du  </a:t>
            </a:r>
            <a:r>
              <a:rPr lang="en-US" sz="2400" b="1" dirty="0" err="1" smtClean="0"/>
              <a:t>gouvernement</a:t>
            </a:r>
            <a:r>
              <a:rPr lang="en-US" sz="2400" b="1" dirty="0" smtClean="0"/>
              <a:t> du Rwanda pour faire </a:t>
            </a:r>
            <a:r>
              <a:rPr lang="en-US" sz="2400" b="1" dirty="0" err="1" smtClean="0"/>
              <a:t>progresser</a:t>
            </a:r>
            <a:r>
              <a:rPr lang="en-US" sz="2400" b="1" dirty="0" smtClean="0"/>
              <a:t> le </a:t>
            </a:r>
            <a:r>
              <a:rPr lang="en-US" sz="2400" b="1" dirty="0" err="1" smtClean="0"/>
              <a:t>processus</a:t>
            </a:r>
            <a:r>
              <a:rPr lang="en-US" sz="2400" b="1" dirty="0" smtClean="0"/>
              <a:t> PNA (6,7 millions USD)</a:t>
            </a:r>
            <a:endParaRPr lang="en-US" sz="2400" b="1" dirty="0"/>
          </a:p>
          <a:p>
            <a:pPr>
              <a:buFont typeface="Wingdings" panose="05000000000000000000" pitchFamily="2" charset="2"/>
              <a:buChar char="ü"/>
            </a:pPr>
            <a:r>
              <a:rPr lang="en-US" sz="2400" b="1" dirty="0" smtClean="0"/>
              <a:t>PNA Chad (6,4 millions USD)</a:t>
            </a:r>
            <a:endParaRPr lang="en-US" sz="2400" b="1" dirty="0"/>
          </a:p>
          <a:p>
            <a:pPr>
              <a:buFont typeface="Wingdings" panose="05000000000000000000" pitchFamily="2" charset="2"/>
              <a:buChar char="ü"/>
            </a:pPr>
            <a:r>
              <a:rPr lang="en-US" sz="2400" b="1" dirty="0" err="1" smtClean="0"/>
              <a:t>Planifier</a:t>
            </a:r>
            <a:r>
              <a:rPr lang="en-US" sz="2400" b="1" dirty="0" smtClean="0"/>
              <a:t> et financer </a:t>
            </a:r>
            <a:r>
              <a:rPr lang="en-US" sz="2400" b="1" dirty="0" err="1" smtClean="0"/>
              <a:t>l’adaptation</a:t>
            </a:r>
            <a:r>
              <a:rPr lang="en-US" sz="2400" b="1" dirty="0" smtClean="0"/>
              <a:t> au Niger (9,9 millions USD)</a:t>
            </a:r>
            <a:endParaRPr lang="en-US" sz="2400" b="1" dirty="0"/>
          </a:p>
          <a:p>
            <a:pPr>
              <a:buFont typeface="Wingdings" panose="05000000000000000000" pitchFamily="2" charset="2"/>
              <a:buChar char="ü"/>
            </a:pPr>
            <a:r>
              <a:rPr lang="en-US" sz="2400" b="1" dirty="0" err="1" smtClean="0"/>
              <a:t>Integrer</a:t>
            </a:r>
            <a:r>
              <a:rPr lang="en-US" sz="2400" b="1" dirty="0" smtClean="0"/>
              <a:t> </a:t>
            </a:r>
            <a:r>
              <a:rPr lang="en-US" sz="2400" b="1" dirty="0" err="1" smtClean="0"/>
              <a:t>l’adaptation</a:t>
            </a:r>
            <a:r>
              <a:rPr lang="en-US" sz="2400" b="1" dirty="0" smtClean="0"/>
              <a:t> aux </a:t>
            </a:r>
            <a:r>
              <a:rPr lang="en-US" sz="2400" b="1" dirty="0" err="1" smtClean="0"/>
              <a:t>trajectoires</a:t>
            </a:r>
            <a:r>
              <a:rPr lang="en-US" sz="2400" b="1" dirty="0" smtClean="0"/>
              <a:t> de </a:t>
            </a:r>
            <a:r>
              <a:rPr lang="en-US" sz="2400" b="1" dirty="0" err="1" smtClean="0"/>
              <a:t>développement</a:t>
            </a:r>
            <a:r>
              <a:rPr lang="en-US" sz="2400" b="1" dirty="0" smtClean="0"/>
              <a:t> durable au  Bangladesh (6,4 millions USD)*</a:t>
            </a:r>
            <a:endParaRPr lang="en-US" sz="2400" b="1" dirty="0"/>
          </a:p>
          <a:p>
            <a:r>
              <a:rPr lang="en-US" sz="2400" b="1" dirty="0"/>
              <a:t>Congo, DR – </a:t>
            </a:r>
            <a:r>
              <a:rPr lang="en-US" sz="2400" b="1" dirty="0" smtClean="0"/>
              <a:t> </a:t>
            </a:r>
            <a:r>
              <a:rPr lang="en-US" sz="2400" b="1" dirty="0" err="1" smtClean="0"/>
              <a:t>Croissance</a:t>
            </a:r>
            <a:r>
              <a:rPr lang="en-US" sz="2400" b="1" dirty="0" smtClean="0"/>
              <a:t> </a:t>
            </a:r>
            <a:r>
              <a:rPr lang="en-US" sz="2400" b="1" dirty="0" err="1" smtClean="0"/>
              <a:t>résiliente</a:t>
            </a:r>
            <a:r>
              <a:rPr lang="en-US" sz="2400" b="1" dirty="0" smtClean="0"/>
              <a:t> et adaptation  </a:t>
            </a:r>
            <a:endParaRPr lang="en-US" sz="2400" b="1" dirty="0"/>
          </a:p>
          <a:p>
            <a:pPr marL="0" indent="0">
              <a:buNone/>
            </a:pPr>
            <a:r>
              <a:rPr lang="en-US" sz="2400" b="1" dirty="0" err="1">
                <a:solidFill>
                  <a:srgbClr val="FFC000"/>
                </a:solidFill>
              </a:rPr>
              <a:t>Projets</a:t>
            </a:r>
            <a:r>
              <a:rPr lang="en-US" sz="2400" b="1" dirty="0">
                <a:solidFill>
                  <a:srgbClr val="FFC000"/>
                </a:solidFill>
              </a:rPr>
              <a:t> </a:t>
            </a:r>
            <a:r>
              <a:rPr lang="en-US" sz="2400" b="1" dirty="0" err="1">
                <a:solidFill>
                  <a:srgbClr val="FFC000"/>
                </a:solidFill>
              </a:rPr>
              <a:t>en</a:t>
            </a:r>
            <a:r>
              <a:rPr lang="en-US" sz="2400" b="1" dirty="0">
                <a:solidFill>
                  <a:srgbClr val="FFC000"/>
                </a:solidFill>
              </a:rPr>
              <a:t> </a:t>
            </a:r>
            <a:r>
              <a:rPr lang="en-US" sz="2400" b="1" dirty="0" err="1">
                <a:solidFill>
                  <a:srgbClr val="FFC000"/>
                </a:solidFill>
              </a:rPr>
              <a:t>attente</a:t>
            </a:r>
            <a:r>
              <a:rPr lang="en-US" sz="2400" b="1" dirty="0">
                <a:solidFill>
                  <a:srgbClr val="FFC000"/>
                </a:solidFill>
              </a:rPr>
              <a:t>:</a:t>
            </a:r>
          </a:p>
          <a:p>
            <a:pPr>
              <a:buFont typeface="Wingdings" panose="05000000000000000000" pitchFamily="2" charset="2"/>
              <a:buChar char="ü"/>
            </a:pPr>
            <a:r>
              <a:rPr lang="en-US" sz="2400" b="1" dirty="0"/>
              <a:t>Timor </a:t>
            </a:r>
            <a:r>
              <a:rPr lang="en-US" sz="2400" b="1" dirty="0" err="1"/>
              <a:t>Leste</a:t>
            </a:r>
            <a:r>
              <a:rPr lang="en-US" sz="2400" b="1" dirty="0"/>
              <a:t>, Lao PDR, Malawi, Congo DR</a:t>
            </a:r>
          </a:p>
          <a:p>
            <a:pPr>
              <a:buFont typeface="Wingdings" panose="05000000000000000000" pitchFamily="2" charset="2"/>
              <a:buChar char="ü"/>
            </a:pPr>
            <a:r>
              <a:rPr lang="en-US" sz="2400" b="1" dirty="0" err="1"/>
              <a:t>Nombreux</a:t>
            </a:r>
            <a:r>
              <a:rPr lang="en-US" sz="2400" b="1" dirty="0"/>
              <a:t> </a:t>
            </a:r>
            <a:r>
              <a:rPr lang="en-US" sz="2400" b="1" dirty="0" err="1"/>
              <a:t>projets</a:t>
            </a:r>
            <a:r>
              <a:rPr lang="en-US" sz="2400" b="1" dirty="0"/>
              <a:t> avec </a:t>
            </a:r>
            <a:r>
              <a:rPr lang="en-US" sz="2400" b="1" dirty="0" smtClean="0"/>
              <a:t>des </a:t>
            </a:r>
            <a:r>
              <a:rPr lang="en-US" sz="2400" b="1" dirty="0"/>
              <a:t>elements </a:t>
            </a:r>
            <a:r>
              <a:rPr lang="en-US" sz="2400" b="1" dirty="0" smtClean="0"/>
              <a:t>PNA</a:t>
            </a:r>
            <a:endParaRPr lang="en-US" sz="2400" b="1" i="1" dirty="0"/>
          </a:p>
        </p:txBody>
      </p:sp>
      <p:sp>
        <p:nvSpPr>
          <p:cNvPr id="5" name="Title 1"/>
          <p:cNvSpPr txBox="1">
            <a:spLocks/>
          </p:cNvSpPr>
          <p:nvPr/>
        </p:nvSpPr>
        <p:spPr>
          <a:xfrm>
            <a:off x="0" y="0"/>
            <a:ext cx="9144000" cy="1295400"/>
          </a:xfrm>
          <a:prstGeom prst="rect">
            <a:avLst/>
          </a:prstGeom>
          <a:solidFill>
            <a:schemeClr val="tx1">
              <a:alpha val="47000"/>
            </a:schemeClr>
          </a:solidFill>
        </p:spPr>
        <p:txBody>
          <a:bodyPr vert="horz" lIns="274320" tIns="45720" rIns="91440" bIns="45720" rtlCol="0" anchor="ctr">
            <a:normAutofit/>
          </a:bodyPr>
          <a:lstStyle>
            <a:lvl1pPr algn="l" defTabSz="914400" rtl="0" eaLnBrk="1" latinLnBrk="0" hangingPunct="1">
              <a:spcBef>
                <a:spcPct val="0"/>
              </a:spcBef>
              <a:buNone/>
              <a:defRPr sz="4400" kern="1200">
                <a:solidFill>
                  <a:schemeClr val="bg1"/>
                </a:solidFill>
                <a:latin typeface="+mj-lt"/>
                <a:ea typeface="+mj-ea"/>
                <a:cs typeface="+mj-cs"/>
              </a:defRPr>
            </a:lvl1pPr>
          </a:lstStyle>
          <a:p>
            <a:r>
              <a:rPr lang="en-US" sz="4800" b="1" dirty="0" err="1"/>
              <a:t>L’appui</a:t>
            </a:r>
            <a:r>
              <a:rPr lang="en-US" sz="4800" b="1" dirty="0"/>
              <a:t> du LDCF pour les </a:t>
            </a:r>
            <a:r>
              <a:rPr lang="en-US" sz="4800" b="1" dirty="0" smtClean="0"/>
              <a:t>PNA</a:t>
            </a:r>
            <a:endParaRPr lang="en-US" sz="4800" b="1" dirty="0">
              <a:solidFill>
                <a:srgbClr val="FFC000"/>
              </a:solidFill>
            </a:endParaRPr>
          </a:p>
        </p:txBody>
      </p:sp>
    </p:spTree>
    <p:extLst>
      <p:ext uri="{BB962C8B-B14F-4D97-AF65-F5344CB8AC3E}">
        <p14:creationId xmlns:p14="http://schemas.microsoft.com/office/powerpoint/2010/main" val="117232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b="2933"/>
          <a:stretch/>
        </p:blipFill>
        <p:spPr bwMode="auto">
          <a:xfrm>
            <a:off x="19641" y="1"/>
            <a:ext cx="9104717" cy="6857999"/>
          </a:xfrm>
          <a:prstGeom prst="rect">
            <a:avLst/>
          </a:prstGeom>
          <a:ln>
            <a:noFill/>
          </a:ln>
          <a:effectLst>
            <a:outerShdw blurRad="292100" dist="139700" dir="2700000" algn="tl" rotWithShape="0">
              <a:srgbClr val="333333">
                <a:alpha val="65000"/>
              </a:srgbClr>
            </a:outerShdw>
          </a:effectLst>
        </p:spPr>
      </p:pic>
      <p:sp>
        <p:nvSpPr>
          <p:cNvPr id="10" name="Rectangle 4"/>
          <p:cNvSpPr>
            <a:spLocks noChangeArrowheads="1"/>
          </p:cNvSpPr>
          <p:nvPr/>
        </p:nvSpPr>
        <p:spPr bwMode="auto">
          <a:xfrm>
            <a:off x="862013"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
            </a:r>
            <a:br>
              <a:rPr kumimoji="0" lang="en-US" altLang="en-US" sz="1800" b="0" i="0" u="none" strike="noStrike" cap="none" normalizeH="0" baseline="0">
                <a:ln>
                  <a:noFill/>
                </a:ln>
                <a:solidFill>
                  <a:schemeClr val="tx1"/>
                </a:solidFill>
                <a:effectLst/>
                <a:latin typeface="Arial" charset="0"/>
              </a:rPr>
            </a:br>
            <a:endParaRPr kumimoji="0" lang="en-US" altLang="en-US" sz="1800" b="0" i="0" u="none" strike="noStrike" cap="none" normalizeH="0" baseline="0">
              <a:ln>
                <a:noFill/>
              </a:ln>
              <a:solidFill>
                <a:schemeClr val="tx1"/>
              </a:solidFill>
              <a:effectLst/>
              <a:latin typeface="Arial" charset="0"/>
            </a:endParaRPr>
          </a:p>
        </p:txBody>
      </p:sp>
      <p:sp>
        <p:nvSpPr>
          <p:cNvPr id="11" name="Rectangle 5"/>
          <p:cNvSpPr>
            <a:spLocks noChangeArrowheads="1"/>
          </p:cNvSpPr>
          <p:nvPr/>
        </p:nvSpPr>
        <p:spPr bwMode="auto">
          <a:xfrm>
            <a:off x="862013" y="1600200"/>
            <a:ext cx="3017837" cy="7938"/>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Content Placeholder 2"/>
          <p:cNvSpPr txBox="1">
            <a:spLocks/>
          </p:cNvSpPr>
          <p:nvPr/>
        </p:nvSpPr>
        <p:spPr>
          <a:xfrm>
            <a:off x="16011" y="1608138"/>
            <a:ext cx="8899389" cy="47926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u="sng" dirty="0" err="1"/>
              <a:t>Objectif</a:t>
            </a:r>
            <a:r>
              <a:rPr lang="en-US" b="1" u="sng" dirty="0"/>
              <a:t> du </a:t>
            </a:r>
            <a:r>
              <a:rPr lang="en-US" b="1" u="sng" dirty="0" err="1"/>
              <a:t>projet</a:t>
            </a:r>
            <a:r>
              <a:rPr lang="en-US" b="1" u="sng" dirty="0"/>
              <a:t>:</a:t>
            </a:r>
            <a:r>
              <a:rPr lang="en-US" b="1" dirty="0"/>
              <a:t> </a:t>
            </a:r>
            <a:r>
              <a:rPr lang="fr-FR" b="1" dirty="0"/>
              <a:t>Renforcer </a:t>
            </a:r>
            <a:r>
              <a:rPr lang="fr-FR" b="1" dirty="0" smtClean="0"/>
              <a:t>les capacités </a:t>
            </a:r>
            <a:r>
              <a:rPr lang="fr-FR" b="1" dirty="0"/>
              <a:t>des ministères de la planification, des finances et de l'environnement au Tchad </a:t>
            </a:r>
            <a:r>
              <a:rPr lang="fr-FR" b="1" dirty="0" smtClean="0"/>
              <a:t>pour permettre l’intégration </a:t>
            </a:r>
            <a:r>
              <a:rPr lang="fr-FR" b="1" dirty="0"/>
              <a:t>d</a:t>
            </a:r>
            <a:r>
              <a:rPr lang="fr-FR" b="1" dirty="0" smtClean="0"/>
              <a:t>es </a:t>
            </a:r>
            <a:r>
              <a:rPr lang="fr-FR" b="1" dirty="0"/>
              <a:t>risques à moyen et à long terme du changement climatique dans les processus existants de planification et de budgétisation.</a:t>
            </a:r>
          </a:p>
          <a:p>
            <a:endParaRPr lang="en-US" b="1" u="sng" dirty="0"/>
          </a:p>
        </p:txBody>
      </p:sp>
      <p:sp>
        <p:nvSpPr>
          <p:cNvPr id="13" name="Title 1"/>
          <p:cNvSpPr txBox="1">
            <a:spLocks/>
          </p:cNvSpPr>
          <p:nvPr/>
        </p:nvSpPr>
        <p:spPr>
          <a:xfrm>
            <a:off x="-16012" y="-114299"/>
            <a:ext cx="9144000" cy="914400"/>
          </a:xfrm>
          <a:prstGeom prst="rect">
            <a:avLst/>
          </a:prstGeom>
          <a:solidFill>
            <a:schemeClr val="tx1">
              <a:alpha val="47000"/>
            </a:schemeClr>
          </a:solidFill>
        </p:spPr>
        <p:txBody>
          <a:bodyPr vert="horz" lIns="274320" tIns="45720" rIns="91440" bIns="45720" rtlCol="0" anchor="ctr">
            <a:normAutofit/>
          </a:bodyPr>
          <a:lstStyle>
            <a:lvl1pPr algn="l" defTabSz="914400" rtl="0" eaLnBrk="1" latinLnBrk="0" hangingPunct="1">
              <a:spcBef>
                <a:spcPct val="0"/>
              </a:spcBef>
              <a:buNone/>
              <a:defRPr sz="4400" kern="1200">
                <a:solidFill>
                  <a:schemeClr val="bg1"/>
                </a:solidFill>
                <a:latin typeface="+mj-lt"/>
                <a:ea typeface="+mj-ea"/>
                <a:cs typeface="+mj-cs"/>
              </a:defRPr>
            </a:lvl1pPr>
          </a:lstStyle>
          <a:p>
            <a:r>
              <a:rPr lang="en-US" sz="4800" b="1" dirty="0"/>
              <a:t>CHAD PNA – USD </a:t>
            </a:r>
            <a:r>
              <a:rPr lang="en-US" sz="4800" b="1" dirty="0" smtClean="0"/>
              <a:t>6,4 millions</a:t>
            </a:r>
            <a:endParaRPr lang="en-US" sz="4800" b="1" dirty="0"/>
          </a:p>
        </p:txBody>
      </p:sp>
    </p:spTree>
    <p:extLst>
      <p:ext uri="{BB962C8B-B14F-4D97-AF65-F5344CB8AC3E}">
        <p14:creationId xmlns:p14="http://schemas.microsoft.com/office/powerpoint/2010/main" val="2150115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862013"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
            </a:r>
            <a:br>
              <a:rPr kumimoji="0" lang="en-US" altLang="en-US" sz="1800" b="0" i="0" u="none" strike="noStrike" cap="none" normalizeH="0" baseline="0">
                <a:ln>
                  <a:noFill/>
                </a:ln>
                <a:solidFill>
                  <a:schemeClr val="tx1"/>
                </a:solidFill>
                <a:effectLst/>
                <a:latin typeface="Arial" charset="0"/>
              </a:rPr>
            </a:br>
            <a:endParaRPr kumimoji="0" lang="en-US" altLang="en-US" sz="1800" b="0" i="0" u="none" strike="noStrike" cap="none" normalizeH="0" baseline="0">
              <a:ln>
                <a:noFill/>
              </a:ln>
              <a:solidFill>
                <a:schemeClr val="tx1"/>
              </a:solidFill>
              <a:effectLst/>
              <a:latin typeface="Arial" charset="0"/>
            </a:endParaRPr>
          </a:p>
        </p:txBody>
      </p:sp>
      <p:sp>
        <p:nvSpPr>
          <p:cNvPr id="11" name="Rectangle 5"/>
          <p:cNvSpPr>
            <a:spLocks noChangeArrowheads="1"/>
          </p:cNvSpPr>
          <p:nvPr/>
        </p:nvSpPr>
        <p:spPr bwMode="auto">
          <a:xfrm>
            <a:off x="862013" y="1600200"/>
            <a:ext cx="3017837" cy="7938"/>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2" descr="https://www.newsecuritybeat.org/wp-content/uploads/2013/04/darfur-farmer-clima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228600" y="135083"/>
            <a:ext cx="8686800" cy="1330035"/>
          </a:xfrm>
        </p:spPr>
        <p:txBody>
          <a:bodyPr>
            <a:normAutofit fontScale="90000"/>
          </a:bodyPr>
          <a:lstStyle/>
          <a:p>
            <a:r>
              <a:rPr lang="en-US" sz="5500" b="1" dirty="0">
                <a:solidFill>
                  <a:schemeClr val="tx1"/>
                </a:solidFill>
              </a:rPr>
              <a:t>CHAD PNA – </a:t>
            </a:r>
            <a:r>
              <a:rPr lang="en-US" sz="6000" b="1" dirty="0">
                <a:solidFill>
                  <a:schemeClr val="tx1"/>
                </a:solidFill>
              </a:rPr>
              <a:t>USD 6,4 millions</a:t>
            </a:r>
            <a:r>
              <a:rPr lang="en-US" sz="6000" b="1" dirty="0"/>
              <a:t/>
            </a:r>
            <a:br>
              <a:rPr lang="en-US" sz="6000" b="1" dirty="0"/>
            </a:br>
            <a:endParaRPr lang="en-US" sz="5500" b="1" dirty="0">
              <a:solidFill>
                <a:schemeClr val="tx1"/>
              </a:solidFill>
            </a:endParaRPr>
          </a:p>
        </p:txBody>
      </p:sp>
      <p:sp>
        <p:nvSpPr>
          <p:cNvPr id="7" name="Content Placeholder 2"/>
          <p:cNvSpPr txBox="1">
            <a:spLocks/>
          </p:cNvSpPr>
          <p:nvPr/>
        </p:nvSpPr>
        <p:spPr>
          <a:xfrm>
            <a:off x="0" y="1295400"/>
            <a:ext cx="9144000" cy="5562600"/>
          </a:xfrm>
          <a:prstGeom prst="rect">
            <a:avLst/>
          </a:prstGeom>
          <a:solidFill>
            <a:schemeClr val="tx1">
              <a:alpha val="47000"/>
            </a:schemeClr>
          </a:solidFill>
        </p:spPr>
        <p:txBody>
          <a:bodyPr vert="horz" lIns="27432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400" b="1" i="1" dirty="0"/>
          </a:p>
        </p:txBody>
      </p:sp>
      <p:sp>
        <p:nvSpPr>
          <p:cNvPr id="4" name="Rectangle 3"/>
          <p:cNvSpPr/>
          <p:nvPr/>
        </p:nvSpPr>
        <p:spPr>
          <a:xfrm>
            <a:off x="0" y="1305342"/>
            <a:ext cx="9144000" cy="5693866"/>
          </a:xfrm>
          <a:prstGeom prst="rect">
            <a:avLst/>
          </a:prstGeom>
        </p:spPr>
        <p:txBody>
          <a:bodyPr wrap="square">
            <a:spAutoFit/>
          </a:bodyPr>
          <a:lstStyle/>
          <a:p>
            <a:pPr algn="ctr"/>
            <a:r>
              <a:rPr lang="fr-FR" sz="2800" b="1" dirty="0">
                <a:solidFill>
                  <a:schemeClr val="bg1"/>
                </a:solidFill>
              </a:rPr>
              <a:t>COMPOSANTES DU PROJET</a:t>
            </a:r>
          </a:p>
          <a:p>
            <a:r>
              <a:rPr lang="fr-FR" sz="2800" b="1" u="sng" dirty="0">
                <a:solidFill>
                  <a:schemeClr val="bg1"/>
                </a:solidFill>
              </a:rPr>
              <a:t>Composante 1: </a:t>
            </a:r>
            <a:r>
              <a:rPr lang="fr-FR" sz="2800" b="1" dirty="0">
                <a:solidFill>
                  <a:schemeClr val="bg1"/>
                </a:solidFill>
              </a:rPr>
              <a:t>Améliorer l'information sur les changements climatiques </a:t>
            </a:r>
            <a:r>
              <a:rPr lang="fr-FR" sz="2800" b="1" dirty="0" smtClean="0">
                <a:solidFill>
                  <a:schemeClr val="bg1"/>
                </a:solidFill>
              </a:rPr>
              <a:t>en </a:t>
            </a:r>
            <a:r>
              <a:rPr lang="fr-FR" sz="2800" b="1" dirty="0" smtClean="0">
                <a:solidFill>
                  <a:schemeClr val="bg1"/>
                </a:solidFill>
              </a:rPr>
              <a:t>appui </a:t>
            </a:r>
            <a:r>
              <a:rPr lang="fr-FR" sz="2800" b="1" dirty="0">
                <a:solidFill>
                  <a:schemeClr val="bg1"/>
                </a:solidFill>
              </a:rPr>
              <a:t>du processus </a:t>
            </a:r>
            <a:r>
              <a:rPr lang="fr-FR" sz="2800" b="1" dirty="0" smtClean="0">
                <a:solidFill>
                  <a:schemeClr val="bg1"/>
                </a:solidFill>
              </a:rPr>
              <a:t>PNA</a:t>
            </a:r>
            <a:r>
              <a:rPr lang="fr-FR" sz="2800" b="1" dirty="0">
                <a:solidFill>
                  <a:schemeClr val="bg1"/>
                </a:solidFill>
              </a:rPr>
              <a:t>. </a:t>
            </a:r>
          </a:p>
          <a:p>
            <a:r>
              <a:rPr lang="en-US" sz="2800" b="1" dirty="0" err="1">
                <a:solidFill>
                  <a:schemeClr val="bg1"/>
                </a:solidFill>
              </a:rPr>
              <a:t>Résultat</a:t>
            </a:r>
            <a:r>
              <a:rPr lang="en-US" sz="2800" b="1" dirty="0">
                <a:solidFill>
                  <a:schemeClr val="bg1"/>
                </a:solidFill>
              </a:rPr>
              <a:t> </a:t>
            </a:r>
            <a:r>
              <a:rPr lang="en-US" sz="2800" b="1" dirty="0" err="1" smtClean="0">
                <a:solidFill>
                  <a:schemeClr val="bg1"/>
                </a:solidFill>
              </a:rPr>
              <a:t>attendu</a:t>
            </a:r>
            <a:r>
              <a:rPr lang="fr-FR" sz="2800" b="1" dirty="0" smtClean="0">
                <a:solidFill>
                  <a:schemeClr val="bg1"/>
                </a:solidFill>
              </a:rPr>
              <a:t>: </a:t>
            </a:r>
            <a:r>
              <a:rPr lang="fr-FR" sz="2800" b="1" dirty="0">
                <a:solidFill>
                  <a:schemeClr val="bg1"/>
                </a:solidFill>
              </a:rPr>
              <a:t>Établir une base de données sur l'information climatologique et socio-économique pour guider la prise de </a:t>
            </a:r>
            <a:r>
              <a:rPr lang="en-US" sz="2800" b="1" dirty="0">
                <a:solidFill>
                  <a:schemeClr val="bg1"/>
                </a:solidFill>
              </a:rPr>
              <a:t>decisions </a:t>
            </a:r>
            <a:r>
              <a:rPr lang="en-US" sz="2800" b="1" dirty="0" smtClean="0">
                <a:solidFill>
                  <a:srgbClr val="FF0000"/>
                </a:solidFill>
              </a:rPr>
              <a:t>(</a:t>
            </a:r>
            <a:r>
              <a:rPr lang="en-US" sz="2800" b="1" dirty="0" smtClean="0">
                <a:solidFill>
                  <a:srgbClr val="FF0000"/>
                </a:solidFill>
              </a:rPr>
              <a:t>3 millions USD</a:t>
            </a:r>
            <a:r>
              <a:rPr lang="en-US" sz="2800" b="1" dirty="0" smtClean="0">
                <a:solidFill>
                  <a:srgbClr val="FF0000"/>
                </a:solidFill>
              </a:rPr>
              <a:t>)</a:t>
            </a:r>
            <a:endParaRPr lang="fr-FR" sz="2800" b="1" dirty="0">
              <a:solidFill>
                <a:srgbClr val="FF0000"/>
              </a:solidFill>
            </a:endParaRPr>
          </a:p>
          <a:p>
            <a:r>
              <a:rPr lang="fr-FR" sz="2800" b="1" u="sng" dirty="0" smtClean="0">
                <a:solidFill>
                  <a:schemeClr val="bg1"/>
                </a:solidFill>
              </a:rPr>
              <a:t>Composante </a:t>
            </a:r>
            <a:r>
              <a:rPr lang="fr-FR" sz="2800" b="1" u="sng" dirty="0">
                <a:solidFill>
                  <a:schemeClr val="bg1"/>
                </a:solidFill>
              </a:rPr>
              <a:t>2: </a:t>
            </a:r>
            <a:r>
              <a:rPr lang="fr-FR" sz="2800" b="1" dirty="0">
                <a:solidFill>
                  <a:schemeClr val="bg1"/>
                </a:solidFill>
              </a:rPr>
              <a:t>Planification et budgétisation de l'adaptation dans les secteurs et les régions concernés.</a:t>
            </a:r>
          </a:p>
          <a:p>
            <a:r>
              <a:rPr lang="en-US" sz="2800" b="1" dirty="0" err="1">
                <a:solidFill>
                  <a:schemeClr val="bg1"/>
                </a:solidFill>
              </a:rPr>
              <a:t>Résultat</a:t>
            </a:r>
            <a:r>
              <a:rPr lang="en-US" sz="2800" b="1" dirty="0">
                <a:solidFill>
                  <a:schemeClr val="bg1"/>
                </a:solidFill>
              </a:rPr>
              <a:t> </a:t>
            </a:r>
            <a:r>
              <a:rPr lang="en-US" sz="2800" b="1" dirty="0" err="1" smtClean="0">
                <a:solidFill>
                  <a:schemeClr val="bg1"/>
                </a:solidFill>
              </a:rPr>
              <a:t>attendu</a:t>
            </a:r>
            <a:r>
              <a:rPr lang="fr-FR" sz="2800" b="1" dirty="0" smtClean="0">
                <a:solidFill>
                  <a:schemeClr val="bg1"/>
                </a:solidFill>
              </a:rPr>
              <a:t>: </a:t>
            </a:r>
            <a:r>
              <a:rPr lang="fr-FR" sz="2800" b="1" dirty="0">
                <a:solidFill>
                  <a:schemeClr val="bg1"/>
                </a:solidFill>
              </a:rPr>
              <a:t>Les capacités institutionnelles et de planification </a:t>
            </a:r>
            <a:r>
              <a:rPr lang="en-US" sz="2800" b="1" dirty="0" err="1">
                <a:solidFill>
                  <a:schemeClr val="bg1"/>
                </a:solidFill>
              </a:rPr>
              <a:t>renforcés</a:t>
            </a:r>
            <a:r>
              <a:rPr lang="fr-FR" sz="2800" b="1" dirty="0">
                <a:solidFill>
                  <a:schemeClr val="bg1"/>
                </a:solidFill>
              </a:rPr>
              <a:t> pour faciliter l'intégration de l'adaptation aux changements climatiques dans la budgétisation et la planification pertinentes </a:t>
            </a:r>
            <a:r>
              <a:rPr lang="fr-FR" sz="2800" b="1" dirty="0" smtClean="0">
                <a:solidFill>
                  <a:srgbClr val="FF0000"/>
                </a:solidFill>
              </a:rPr>
              <a:t>(2,5 millions USD)</a:t>
            </a:r>
            <a:endParaRPr lang="fr-FR" sz="2800" b="1" dirty="0">
              <a:solidFill>
                <a:srgbClr val="FF0000"/>
              </a:solidFill>
            </a:endParaRPr>
          </a:p>
        </p:txBody>
      </p:sp>
    </p:spTree>
    <p:extLst>
      <p:ext uri="{BB962C8B-B14F-4D97-AF65-F5344CB8AC3E}">
        <p14:creationId xmlns:p14="http://schemas.microsoft.com/office/powerpoint/2010/main" val="16034717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TM02900771[[fn=Slice]]</Template>
  <TotalTime>10213</TotalTime>
  <Words>1479</Words>
  <Application>Microsoft Office PowerPoint</Application>
  <PresentationFormat>On-screen Show (4:3)</PresentationFormat>
  <Paragraphs>229</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SimSun</vt:lpstr>
      <vt:lpstr>SimSun</vt:lpstr>
      <vt:lpstr>Arial</vt:lpstr>
      <vt:lpstr>Calibri</vt:lpstr>
      <vt:lpstr>Times New Roman</vt:lpstr>
      <vt:lpstr>Wingdings</vt:lpstr>
      <vt:lpstr>Office Theme</vt:lpstr>
      <vt:lpstr>Appui LDCF pour les PNA dans les pays Africains francophones en développement </vt:lpstr>
      <vt:lpstr>BILAN: LDCF Situation Actuelle</vt:lpstr>
      <vt:lpstr>       Appui LDCF pour les pays Africains francophones</vt:lpstr>
      <vt:lpstr>Approbations totales/cumulées par année fiscale</vt:lpstr>
      <vt:lpstr>Contributions totales/cumulées par année fiscale </vt:lpstr>
      <vt:lpstr>L’appui du LDCF pour les PNAs</vt:lpstr>
      <vt:lpstr>PowerPoint Presentation</vt:lpstr>
      <vt:lpstr>PowerPoint Presentation</vt:lpstr>
      <vt:lpstr>CHAD PNA – USD 6,4 millions </vt:lpstr>
      <vt:lpstr>Senegal PNA – 3,3 millions USD</vt:lpstr>
      <vt:lpstr>Senegal PNA – 3,3millions USD</vt:lpstr>
      <vt:lpstr>Des Eléments PNA communs </vt:lpstr>
      <vt:lpstr>PowerPoint Presentation</vt:lpstr>
      <vt:lpstr>Merci pour votre attention</vt:lpstr>
    </vt:vector>
  </TitlesOfParts>
  <Company>The World Bank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GEF programming strategy on adaptation to climate change for the LDCF and the SCCF</dc:title>
  <dc:creator>dschinn@thegef.org</dc:creator>
  <cp:lastModifiedBy>Laureline Krichewsky</cp:lastModifiedBy>
  <cp:revision>1037</cp:revision>
  <cp:lastPrinted>2014-05-20T19:47:34Z</cp:lastPrinted>
  <dcterms:created xsi:type="dcterms:W3CDTF">2013-03-21T13:56:13Z</dcterms:created>
  <dcterms:modified xsi:type="dcterms:W3CDTF">2017-09-27T09:04:58Z</dcterms:modified>
</cp:coreProperties>
</file>