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7" r:id="rId2"/>
    <p:sldId id="283" r:id="rId3"/>
    <p:sldId id="258" r:id="rId4"/>
    <p:sldId id="282" r:id="rId5"/>
    <p:sldId id="260" r:id="rId6"/>
    <p:sldId id="287" r:id="rId7"/>
    <p:sldId id="280" r:id="rId8"/>
    <p:sldId id="274" r:id="rId9"/>
    <p:sldId id="279" r:id="rId10"/>
    <p:sldId id="275" r:id="rId11"/>
    <p:sldId id="278" r:id="rId12"/>
    <p:sldId id="277" r:id="rId13"/>
    <p:sldId id="284" r:id="rId14"/>
    <p:sldId id="269" r:id="rId15"/>
    <p:sldId id="270" r:id="rId16"/>
    <p:sldId id="272" r:id="rId17"/>
    <p:sldId id="289" r:id="rId18"/>
    <p:sldId id="285" r:id="rId19"/>
    <p:sldId id="288" r:id="rId20"/>
    <p:sldId id="273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1" autoAdjust="0"/>
    <p:restoredTop sz="94660"/>
  </p:normalViewPr>
  <p:slideViewPr>
    <p:cSldViewPr>
      <p:cViewPr varScale="1">
        <p:scale>
          <a:sx n="86" d="100"/>
          <a:sy n="86" d="100"/>
        </p:scale>
        <p:origin x="1530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ED79DF-25FD-4D68-8255-50065AE5AF7D}" type="datetimeFigureOut">
              <a:rPr lang="en-US" smtClean="0"/>
              <a:t>9/25/2017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A21502-2B99-4CD5-ACE0-A866127A85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966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1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12497" eaLnBrk="0" hangingPunct="0">
              <a:defRPr sz="1500">
                <a:solidFill>
                  <a:schemeClr val="tx1"/>
                </a:solidFill>
                <a:latin typeface="Arial" charset="0"/>
              </a:defRPr>
            </a:lvl1pPr>
            <a:lvl2pPr marL="711747" indent="-273749" defTabSz="912497" eaLnBrk="0" hangingPunct="0">
              <a:defRPr sz="1500">
                <a:solidFill>
                  <a:schemeClr val="tx1"/>
                </a:solidFill>
                <a:latin typeface="Arial" charset="0"/>
              </a:defRPr>
            </a:lvl2pPr>
            <a:lvl3pPr marL="1094997" indent="-218999" defTabSz="912497" eaLnBrk="0" hangingPunct="0">
              <a:defRPr sz="1500">
                <a:solidFill>
                  <a:schemeClr val="tx1"/>
                </a:solidFill>
                <a:latin typeface="Arial" charset="0"/>
              </a:defRPr>
            </a:lvl3pPr>
            <a:lvl4pPr marL="1532995" indent="-218999" defTabSz="912497" eaLnBrk="0" hangingPunct="0">
              <a:defRPr sz="1500">
                <a:solidFill>
                  <a:schemeClr val="tx1"/>
                </a:solidFill>
                <a:latin typeface="Arial" charset="0"/>
              </a:defRPr>
            </a:lvl4pPr>
            <a:lvl5pPr marL="1970993" indent="-218999" defTabSz="912497" eaLnBrk="0" hangingPunct="0">
              <a:defRPr sz="1500">
                <a:solidFill>
                  <a:schemeClr val="tx1"/>
                </a:solidFill>
                <a:latin typeface="Arial" charset="0"/>
              </a:defRPr>
            </a:lvl5pPr>
            <a:lvl6pPr marL="2408992" indent="-218999" defTabSz="912497" eaLnBrk="0" fontAlgn="base" hangingPunct="0">
              <a:spcBef>
                <a:spcPct val="5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</a:defRPr>
            </a:lvl6pPr>
            <a:lvl7pPr marL="2846990" indent="-218999" defTabSz="912497" eaLnBrk="0" fontAlgn="base" hangingPunct="0">
              <a:spcBef>
                <a:spcPct val="5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</a:defRPr>
            </a:lvl7pPr>
            <a:lvl8pPr marL="3284989" indent="-218999" defTabSz="912497" eaLnBrk="0" fontAlgn="base" hangingPunct="0">
              <a:spcBef>
                <a:spcPct val="5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</a:defRPr>
            </a:lvl8pPr>
            <a:lvl9pPr marL="3722987" indent="-218999" defTabSz="912497" eaLnBrk="0" fontAlgn="base" hangingPunct="0">
              <a:spcBef>
                <a:spcPct val="5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100" dirty="0">
                <a:solidFill>
                  <a:prstClr val="black"/>
                </a:solidFill>
              </a:rPr>
              <a:t>Presentation title</a:t>
            </a: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5800"/>
            <a:ext cx="4575175" cy="3430588"/>
          </a:xfrm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0" y="744538"/>
            <a:ext cx="4953000" cy="3714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08376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0" y="744538"/>
            <a:ext cx="4953000" cy="3714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12431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0" y="744538"/>
            <a:ext cx="4953000" cy="3714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19943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1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497" eaLnBrk="0" hangingPunct="0">
              <a:spcBef>
                <a:spcPct val="30000"/>
              </a:spcBef>
              <a:buChar char="•"/>
              <a:defRPr sz="1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11747" indent="-273749" defTabSz="912497" eaLnBrk="0" hangingPunct="0">
              <a:spcBef>
                <a:spcPct val="30000"/>
              </a:spcBef>
              <a:buChar char="•"/>
              <a:defRPr sz="1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094997" indent="-218999" defTabSz="912497" eaLnBrk="0" hangingPunct="0">
              <a:spcBef>
                <a:spcPct val="30000"/>
              </a:spcBef>
              <a:buChar char="•"/>
              <a:defRPr sz="1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32995" indent="-218999" defTabSz="912497" eaLnBrk="0" hangingPunct="0">
              <a:spcBef>
                <a:spcPct val="30000"/>
              </a:spcBef>
              <a:buChar char="•"/>
              <a:defRPr sz="1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970993" indent="-218999" defTabSz="912497" eaLnBrk="0" hangingPunct="0">
              <a:spcBef>
                <a:spcPct val="30000"/>
              </a:spcBef>
              <a:buChar char="•"/>
              <a:defRPr sz="1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408992" indent="-218999" defTabSz="912497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846990" indent="-218999" defTabSz="912497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284989" indent="-218999" defTabSz="912497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722987" indent="-218999" defTabSz="912497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prstClr val="black"/>
                </a:solidFill>
              </a:rPr>
              <a:t>Presentation title</a:t>
            </a: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5800"/>
            <a:ext cx="4575175" cy="3430588"/>
          </a:xfrm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10355869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1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GB" dirty="0">
                <a:solidFill>
                  <a:prstClr val="black"/>
                </a:solidFill>
              </a:rPr>
              <a:t>Presentation title</a:t>
            </a:r>
          </a:p>
        </p:txBody>
      </p:sp>
      <p:sp>
        <p:nvSpPr>
          <p:cNvPr id="176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5800"/>
            <a:ext cx="4575175" cy="3430588"/>
          </a:xfrm>
          <a:ln/>
        </p:spPr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1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GB">
                <a:solidFill>
                  <a:prstClr val="black"/>
                </a:solidFill>
              </a:rPr>
              <a:t>Presentation title</a:t>
            </a:r>
          </a:p>
        </p:txBody>
      </p:sp>
      <p:sp>
        <p:nvSpPr>
          <p:cNvPr id="176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5800"/>
            <a:ext cx="4575175" cy="3430588"/>
          </a:xfrm>
          <a:ln/>
        </p:spPr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1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GB">
                <a:solidFill>
                  <a:prstClr val="black"/>
                </a:solidFill>
              </a:rPr>
              <a:t>Presentation title</a:t>
            </a:r>
          </a:p>
        </p:txBody>
      </p:sp>
      <p:sp>
        <p:nvSpPr>
          <p:cNvPr id="176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5800"/>
            <a:ext cx="4575175" cy="3430588"/>
          </a:xfrm>
          <a:ln/>
        </p:spPr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1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497" eaLnBrk="0" hangingPunct="0">
              <a:spcBef>
                <a:spcPct val="30000"/>
              </a:spcBef>
              <a:buChar char="•"/>
              <a:defRPr sz="1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11747" indent="-273749" defTabSz="912497" eaLnBrk="0" hangingPunct="0">
              <a:spcBef>
                <a:spcPct val="30000"/>
              </a:spcBef>
              <a:buChar char="•"/>
              <a:defRPr sz="1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094997" indent="-218999" defTabSz="912497" eaLnBrk="0" hangingPunct="0">
              <a:spcBef>
                <a:spcPct val="30000"/>
              </a:spcBef>
              <a:buChar char="•"/>
              <a:defRPr sz="1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32995" indent="-218999" defTabSz="912497" eaLnBrk="0" hangingPunct="0">
              <a:spcBef>
                <a:spcPct val="30000"/>
              </a:spcBef>
              <a:buChar char="•"/>
              <a:defRPr sz="1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970993" indent="-218999" defTabSz="912497" eaLnBrk="0" hangingPunct="0">
              <a:spcBef>
                <a:spcPct val="30000"/>
              </a:spcBef>
              <a:buChar char="•"/>
              <a:defRPr sz="1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408992" indent="-218999" defTabSz="912497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846990" indent="-218999" defTabSz="912497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284989" indent="-218999" defTabSz="912497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722987" indent="-218999" defTabSz="912497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prstClr val="black"/>
                </a:solidFill>
              </a:rPr>
              <a:t>Presentation title</a:t>
            </a: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5800"/>
            <a:ext cx="4575175" cy="3430588"/>
          </a:xfrm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59411496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14809157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1413" y="685800"/>
            <a:ext cx="4575175" cy="34305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prstClr val="black"/>
                </a:solidFill>
              </a:rPr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3934604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1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497" eaLnBrk="0" hangingPunct="0">
              <a:spcBef>
                <a:spcPct val="30000"/>
              </a:spcBef>
              <a:buChar char="•"/>
              <a:defRPr sz="1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11747" indent="-273749" defTabSz="912497" eaLnBrk="0" hangingPunct="0">
              <a:spcBef>
                <a:spcPct val="30000"/>
              </a:spcBef>
              <a:buChar char="•"/>
              <a:defRPr sz="1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094997" indent="-218999" defTabSz="912497" eaLnBrk="0" hangingPunct="0">
              <a:spcBef>
                <a:spcPct val="30000"/>
              </a:spcBef>
              <a:buChar char="•"/>
              <a:defRPr sz="1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32995" indent="-218999" defTabSz="912497" eaLnBrk="0" hangingPunct="0">
              <a:spcBef>
                <a:spcPct val="30000"/>
              </a:spcBef>
              <a:buChar char="•"/>
              <a:defRPr sz="1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970993" indent="-218999" defTabSz="912497" eaLnBrk="0" hangingPunct="0">
              <a:spcBef>
                <a:spcPct val="30000"/>
              </a:spcBef>
              <a:buChar char="•"/>
              <a:defRPr sz="1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408992" indent="-218999" defTabSz="912497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846990" indent="-218999" defTabSz="912497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284989" indent="-218999" defTabSz="912497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722987" indent="-218999" defTabSz="912497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prstClr val="black"/>
                </a:solidFill>
              </a:rPr>
              <a:t>Presentation title</a:t>
            </a: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5800"/>
            <a:ext cx="4575175" cy="3430588"/>
          </a:xfrm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36328095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1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497" eaLnBrk="0" hangingPunct="0">
              <a:spcBef>
                <a:spcPct val="30000"/>
              </a:spcBef>
              <a:buChar char="•"/>
              <a:defRPr sz="1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11747" indent="-273749" defTabSz="912497" eaLnBrk="0" hangingPunct="0">
              <a:spcBef>
                <a:spcPct val="30000"/>
              </a:spcBef>
              <a:buChar char="•"/>
              <a:defRPr sz="1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094997" indent="-218999" defTabSz="912497" eaLnBrk="0" hangingPunct="0">
              <a:spcBef>
                <a:spcPct val="30000"/>
              </a:spcBef>
              <a:buChar char="•"/>
              <a:defRPr sz="1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32995" indent="-218999" defTabSz="912497" eaLnBrk="0" hangingPunct="0">
              <a:spcBef>
                <a:spcPct val="30000"/>
              </a:spcBef>
              <a:buChar char="•"/>
              <a:defRPr sz="1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970993" indent="-218999" defTabSz="912497" eaLnBrk="0" hangingPunct="0">
              <a:spcBef>
                <a:spcPct val="30000"/>
              </a:spcBef>
              <a:buChar char="•"/>
              <a:defRPr sz="1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408992" indent="-218999" defTabSz="912497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846990" indent="-218999" defTabSz="912497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284989" indent="-218999" defTabSz="912497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722987" indent="-218999" defTabSz="912497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prstClr val="black"/>
                </a:solidFill>
              </a:rPr>
              <a:t>Presentation title</a:t>
            </a: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5800"/>
            <a:ext cx="4575175" cy="3430588"/>
          </a:xfrm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1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497" eaLnBrk="0" hangingPunct="0">
              <a:spcBef>
                <a:spcPct val="30000"/>
              </a:spcBef>
              <a:buChar char="•"/>
              <a:defRPr sz="1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11747" indent="-273749" defTabSz="912497" eaLnBrk="0" hangingPunct="0">
              <a:spcBef>
                <a:spcPct val="30000"/>
              </a:spcBef>
              <a:buChar char="•"/>
              <a:defRPr sz="1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094997" indent="-218999" defTabSz="912497" eaLnBrk="0" hangingPunct="0">
              <a:spcBef>
                <a:spcPct val="30000"/>
              </a:spcBef>
              <a:buChar char="•"/>
              <a:defRPr sz="1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32995" indent="-218999" defTabSz="912497" eaLnBrk="0" hangingPunct="0">
              <a:spcBef>
                <a:spcPct val="30000"/>
              </a:spcBef>
              <a:buChar char="•"/>
              <a:defRPr sz="1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970993" indent="-218999" defTabSz="912497" eaLnBrk="0" hangingPunct="0">
              <a:spcBef>
                <a:spcPct val="30000"/>
              </a:spcBef>
              <a:buChar char="•"/>
              <a:defRPr sz="1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408992" indent="-218999" defTabSz="912497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846990" indent="-218999" defTabSz="912497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284989" indent="-218999" defTabSz="912497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722987" indent="-218999" defTabSz="912497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prstClr val="black"/>
                </a:solidFill>
              </a:rPr>
              <a:t>Presentation title</a:t>
            </a: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5800"/>
            <a:ext cx="4575175" cy="3430588"/>
          </a:xfrm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27017797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1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497" eaLnBrk="0" hangingPunct="0">
              <a:spcBef>
                <a:spcPct val="30000"/>
              </a:spcBef>
              <a:buChar char="•"/>
              <a:defRPr sz="1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11747" indent="-273749" defTabSz="912497" eaLnBrk="0" hangingPunct="0">
              <a:spcBef>
                <a:spcPct val="30000"/>
              </a:spcBef>
              <a:buChar char="•"/>
              <a:defRPr sz="1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094997" indent="-218999" defTabSz="912497" eaLnBrk="0" hangingPunct="0">
              <a:spcBef>
                <a:spcPct val="30000"/>
              </a:spcBef>
              <a:buChar char="•"/>
              <a:defRPr sz="1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32995" indent="-218999" defTabSz="912497" eaLnBrk="0" hangingPunct="0">
              <a:spcBef>
                <a:spcPct val="30000"/>
              </a:spcBef>
              <a:buChar char="•"/>
              <a:defRPr sz="1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970993" indent="-218999" defTabSz="912497" eaLnBrk="0" hangingPunct="0">
              <a:spcBef>
                <a:spcPct val="30000"/>
              </a:spcBef>
              <a:buChar char="•"/>
              <a:defRPr sz="1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408992" indent="-218999" defTabSz="912497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846990" indent="-218999" defTabSz="912497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284989" indent="-218999" defTabSz="912497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722987" indent="-218999" defTabSz="912497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prstClr val="black"/>
                </a:solidFill>
              </a:rPr>
              <a:t>Presentation title</a:t>
            </a: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5800"/>
            <a:ext cx="4575175" cy="3430588"/>
          </a:xfrm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1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334" eaLnBrk="0" hangingPunct="0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820" indent="-285700" defTabSz="952334" eaLnBrk="0" hangingPunct="0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2801" indent="-228560" defTabSz="952334" eaLnBrk="0" hangingPunct="0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99921" indent="-228560" defTabSz="952334" eaLnBrk="0" hangingPunct="0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041" indent="-228560" defTabSz="952334" eaLnBrk="0" hangingPunct="0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162" indent="-228560" defTabSz="952334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282" indent="-228560" defTabSz="952334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8402" indent="-228560" defTabSz="952334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5522" indent="-228560" defTabSz="952334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/>
              <a:t>Presentation title</a:t>
            </a: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2950"/>
            <a:ext cx="4953000" cy="3716338"/>
          </a:xfrm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21822623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1225" y="746125"/>
            <a:ext cx="4968875" cy="3727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88043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0" y="744538"/>
            <a:ext cx="4953000" cy="3714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75979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0" y="744538"/>
            <a:ext cx="4953000" cy="3714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54045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1262063"/>
            <a:ext cx="9144000" cy="4325937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GB" sz="1500" dirty="0">
              <a:solidFill>
                <a:srgbClr val="000000"/>
              </a:solidFill>
            </a:endParaRPr>
          </a:p>
        </p:txBody>
      </p:sp>
      <p:sp>
        <p:nvSpPr>
          <p:cNvPr id="5" name="Line 9"/>
          <p:cNvSpPr>
            <a:spLocks noChangeShapeType="1"/>
          </p:cNvSpPr>
          <p:nvPr/>
        </p:nvSpPr>
        <p:spPr bwMode="auto">
          <a:xfrm>
            <a:off x="631825" y="777875"/>
            <a:ext cx="7875588" cy="1588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GB" sz="1500" dirty="0">
              <a:solidFill>
                <a:srgbClr val="000000"/>
              </a:solidFill>
            </a:endParaRPr>
          </a:p>
        </p:txBody>
      </p:sp>
      <p:sp>
        <p:nvSpPr>
          <p:cNvPr id="6" name="Line 10"/>
          <p:cNvSpPr>
            <a:spLocks noChangeShapeType="1"/>
          </p:cNvSpPr>
          <p:nvPr/>
        </p:nvSpPr>
        <p:spPr bwMode="auto">
          <a:xfrm>
            <a:off x="631825" y="6078542"/>
            <a:ext cx="7875588" cy="1587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GB" sz="1500" dirty="0">
              <a:solidFill>
                <a:srgbClr val="000000"/>
              </a:solidFill>
            </a:endParaRPr>
          </a:p>
        </p:txBody>
      </p:sp>
      <p:pic>
        <p:nvPicPr>
          <p:cNvPr id="8" name="Picture 13" descr="unfccc-letter-es-e-header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363" b="44247"/>
          <a:stretch>
            <a:fillRect/>
          </a:stretch>
        </p:blipFill>
        <p:spPr bwMode="auto">
          <a:xfrm>
            <a:off x="619125" y="6105525"/>
            <a:ext cx="649288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974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27065" y="2205038"/>
            <a:ext cx="7881937" cy="1439862"/>
          </a:xfrm>
        </p:spPr>
        <p:txBody>
          <a:bodyPr/>
          <a:lstStyle>
            <a:lvl1pPr>
              <a:lnSpc>
                <a:spcPts val="5600"/>
              </a:lnSpc>
              <a:defRPr sz="5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5974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25477" y="3922717"/>
            <a:ext cx="7881938" cy="7588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9" name="Rectangle 7"/>
          <p:cNvSpPr>
            <a:spLocks noGrp="1" noChangeArrowheads="1"/>
          </p:cNvSpPr>
          <p:nvPr>
            <p:ph type="dt" sz="quarter" idx="10"/>
          </p:nvPr>
        </p:nvSpPr>
        <p:spPr bwMode="auto">
          <a:xfrm>
            <a:off x="3273427" y="6505575"/>
            <a:ext cx="5230813" cy="1793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latin typeface="Arial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en-US" dirty="0">
                <a:solidFill>
                  <a:srgbClr val="000000"/>
                </a:solidFill>
              </a:rPr>
              <a:t>UNFCCC secretariat, programme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10" name="Rectangle 8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273427" y="6261100"/>
            <a:ext cx="5230813" cy="1793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b="1" i="1">
                <a:latin typeface="Arial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de-DE">
                <a:solidFill>
                  <a:srgbClr val="000000"/>
                </a:solidFill>
              </a:rPr>
              <a:t>Firstname Lastname, Job Title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625477" y="188640"/>
            <a:ext cx="71868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Convention-cadre sur</a:t>
            </a:r>
            <a:r>
              <a:rPr lang="en-US" baseline="0" dirty="0" smtClean="0"/>
              <a:t> les </a:t>
            </a:r>
            <a:r>
              <a:rPr lang="en-US" baseline="0" dirty="0" err="1" smtClean="0"/>
              <a:t>changements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climatiques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79073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7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37327" y="309563"/>
            <a:ext cx="1966913" cy="52816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5002" y="309563"/>
            <a:ext cx="5749925" cy="52816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2769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3249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83061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5000" y="1263650"/>
            <a:ext cx="3857625" cy="4327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263650"/>
            <a:ext cx="3857625" cy="4327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59291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2821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42093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58760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577290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42173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2" y="1263650"/>
            <a:ext cx="136525" cy="4325938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GB" sz="1500" dirty="0">
              <a:solidFill>
                <a:srgbClr val="000000"/>
              </a:solidFill>
            </a:endParaRP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9007477" y="1263650"/>
            <a:ext cx="136525" cy="432593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GB" sz="1500" dirty="0">
              <a:solidFill>
                <a:srgbClr val="000000"/>
              </a:solidFill>
            </a:endParaRP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635001" y="309567"/>
            <a:ext cx="7869238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5000" y="1263650"/>
            <a:ext cx="7867650" cy="432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78" name="Line 7"/>
          <p:cNvSpPr>
            <a:spLocks noChangeShapeType="1"/>
          </p:cNvSpPr>
          <p:nvPr/>
        </p:nvSpPr>
        <p:spPr bwMode="auto">
          <a:xfrm>
            <a:off x="631825" y="777875"/>
            <a:ext cx="7875588" cy="1588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GB" sz="1500" dirty="0">
              <a:solidFill>
                <a:srgbClr val="000000"/>
              </a:solidFill>
            </a:endParaRPr>
          </a:p>
        </p:txBody>
      </p:sp>
      <p:sp>
        <p:nvSpPr>
          <p:cNvPr id="3079" name="Line 8"/>
          <p:cNvSpPr>
            <a:spLocks noChangeShapeType="1"/>
          </p:cNvSpPr>
          <p:nvPr/>
        </p:nvSpPr>
        <p:spPr bwMode="auto">
          <a:xfrm>
            <a:off x="631825" y="6078542"/>
            <a:ext cx="7875588" cy="1587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GB" sz="1500" dirty="0">
              <a:solidFill>
                <a:srgbClr val="000000"/>
              </a:solidFill>
            </a:endParaRPr>
          </a:p>
        </p:txBody>
      </p:sp>
      <p:pic>
        <p:nvPicPr>
          <p:cNvPr id="3080" name="Picture 10" descr="unfccc-letter-es-e-header"/>
          <p:cNvPicPr preferRelativeResize="0"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363" b="44247"/>
          <a:stretch>
            <a:fillRect/>
          </a:stretch>
        </p:blipFill>
        <p:spPr bwMode="auto">
          <a:xfrm>
            <a:off x="619125" y="6105525"/>
            <a:ext cx="649288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7840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269875" indent="-269875"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Char char="•"/>
        <a:defRPr sz="15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357188"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AutoNum type="alphaLcParenR"/>
        <a:defRPr sz="1500">
          <a:solidFill>
            <a:schemeClr val="tx1"/>
          </a:solidFill>
          <a:latin typeface="+mn-lt"/>
          <a:cs typeface="+mn-cs"/>
        </a:defRPr>
      </a:lvl2pPr>
      <a:lvl3pPr marL="900113" indent="-269875"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Char char="•"/>
        <a:defRPr sz="1500">
          <a:solidFill>
            <a:schemeClr val="tx1"/>
          </a:solidFill>
          <a:latin typeface="+mn-lt"/>
          <a:cs typeface="+mn-cs"/>
        </a:defRPr>
      </a:lvl3pPr>
      <a:lvl4pPr marL="1169988" indent="-268288"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Char char="•"/>
        <a:defRPr sz="1500">
          <a:solidFill>
            <a:schemeClr val="tx1"/>
          </a:solidFill>
          <a:latin typeface="+mn-lt"/>
          <a:cs typeface="+mn-cs"/>
        </a:defRPr>
      </a:lvl4pPr>
      <a:lvl5pPr marL="1438275" indent="-266700"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Char char="•"/>
        <a:defRPr sz="1500">
          <a:solidFill>
            <a:schemeClr val="tx1"/>
          </a:solidFill>
          <a:latin typeface="+mn-lt"/>
          <a:cs typeface="+mn-cs"/>
        </a:defRPr>
      </a:lvl5pPr>
      <a:lvl6pPr marL="1895475" indent="-266700" algn="l" rtl="0" fontAlgn="base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Char char="•"/>
        <a:defRPr sz="1500">
          <a:solidFill>
            <a:schemeClr val="tx1"/>
          </a:solidFill>
          <a:latin typeface="+mn-lt"/>
          <a:cs typeface="+mn-cs"/>
        </a:defRPr>
      </a:lvl6pPr>
      <a:lvl7pPr marL="2352675" indent="-266700" algn="l" rtl="0" fontAlgn="base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Char char="•"/>
        <a:defRPr sz="1500">
          <a:solidFill>
            <a:schemeClr val="tx1"/>
          </a:solidFill>
          <a:latin typeface="+mn-lt"/>
          <a:cs typeface="+mn-cs"/>
        </a:defRPr>
      </a:lvl7pPr>
      <a:lvl8pPr marL="2809875" indent="-266700" algn="l" rtl="0" fontAlgn="base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Char char="•"/>
        <a:defRPr sz="1500">
          <a:solidFill>
            <a:schemeClr val="tx1"/>
          </a:solidFill>
          <a:latin typeface="+mn-lt"/>
          <a:cs typeface="+mn-cs"/>
        </a:defRPr>
      </a:lvl8pPr>
      <a:lvl9pPr marL="3267075" indent="-266700" algn="l" rtl="0" fontAlgn="base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Char char="•"/>
        <a:defRPr sz="15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unfccc.int/7279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microsoft.com/office/2007/relationships/hdphoto" Target="../media/hdphoto2.wd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8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15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5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5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5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5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sz="1200" dirty="0" smtClean="0">
                <a:solidFill>
                  <a:srgbClr val="000000"/>
                </a:solidFill>
              </a:rPr>
              <a:t>Groupe d‘experts </a:t>
            </a:r>
            <a:r>
              <a:rPr lang="de-DE" sz="1200" smtClean="0">
                <a:solidFill>
                  <a:srgbClr val="000000"/>
                </a:solidFill>
              </a:rPr>
              <a:t>des pays </a:t>
            </a:r>
            <a:r>
              <a:rPr lang="de-DE" sz="1200" dirty="0" smtClean="0">
                <a:solidFill>
                  <a:srgbClr val="000000"/>
                </a:solidFill>
              </a:rPr>
              <a:t>les moins </a:t>
            </a:r>
            <a:r>
              <a:rPr lang="de-DE" sz="1200" dirty="0">
                <a:solidFill>
                  <a:srgbClr val="000000"/>
                </a:solidFill>
              </a:rPr>
              <a:t>a</a:t>
            </a:r>
            <a:r>
              <a:rPr lang="de-DE" sz="1200" dirty="0" smtClean="0">
                <a:solidFill>
                  <a:srgbClr val="000000"/>
                </a:solidFill>
              </a:rPr>
              <a:t>vancés </a:t>
            </a:r>
            <a:r>
              <a:rPr lang="de-DE" sz="1200" dirty="0">
                <a:solidFill>
                  <a:srgbClr val="000000"/>
                </a:solidFill>
              </a:rPr>
              <a:t>(LEG)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9552" y="1916832"/>
            <a:ext cx="7881938" cy="1872208"/>
          </a:xfrm>
        </p:spPr>
        <p:txBody>
          <a:bodyPr anchor="ctr"/>
          <a:lstStyle/>
          <a:p>
            <a:pPr eaLnBrk="1" hangingPunct="1">
              <a:lnSpc>
                <a:spcPct val="100000"/>
              </a:lnSpc>
            </a:pPr>
            <a:r>
              <a:rPr lang="en-GB" sz="3200" dirty="0" err="1" smtClean="0"/>
              <a:t>Appui</a:t>
            </a:r>
            <a:r>
              <a:rPr lang="en-GB" sz="3200" dirty="0" smtClean="0"/>
              <a:t> aux PNA par le LEG, AC, et </a:t>
            </a:r>
            <a:r>
              <a:rPr lang="en-GB" sz="3200" dirty="0" err="1" smtClean="0"/>
              <a:t>autres</a:t>
            </a:r>
            <a:r>
              <a:rPr lang="en-GB" sz="3200" dirty="0" smtClean="0"/>
              <a:t> </a:t>
            </a:r>
            <a:r>
              <a:rPr lang="en-GB" sz="3200" dirty="0" err="1" smtClean="0"/>
              <a:t>organes</a:t>
            </a:r>
            <a:r>
              <a:rPr lang="en-GB" sz="3200" dirty="0" smtClean="0"/>
              <a:t> sous la convention</a:t>
            </a:r>
            <a:endParaRPr lang="en-GB" sz="3200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3568" y="4077072"/>
            <a:ext cx="8208912" cy="1440160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en-US" sz="1400" dirty="0"/>
              <a:t>Atelier </a:t>
            </a:r>
            <a:r>
              <a:rPr lang="en-US" sz="1400" dirty="0" err="1"/>
              <a:t>régional</a:t>
            </a:r>
            <a:r>
              <a:rPr lang="en-US" sz="1400" dirty="0"/>
              <a:t> de formation sur les </a:t>
            </a:r>
            <a:r>
              <a:rPr lang="fr-FR" sz="1400" dirty="0"/>
              <a:t>Plans Nationaux d’Adaptation (PNA) </a:t>
            </a:r>
            <a:r>
              <a:rPr lang="fr-FR" sz="1400" dirty="0" smtClean="0"/>
              <a:t>des pays africains francophones en </a:t>
            </a:r>
            <a:r>
              <a:rPr lang="fr-FR" sz="1400" dirty="0" smtClean="0"/>
              <a:t>développement</a:t>
            </a:r>
            <a:r>
              <a:rPr lang="fr-FR" sz="1400" dirty="0" smtClean="0"/>
              <a:t/>
            </a:r>
            <a:br>
              <a:rPr lang="fr-FR" sz="1400" dirty="0" smtClean="0"/>
            </a:br>
            <a:r>
              <a:rPr lang="en-IE" sz="1400" dirty="0" smtClean="0"/>
              <a:t>Du </a:t>
            </a:r>
            <a:r>
              <a:rPr lang="en-IE" sz="1400" dirty="0"/>
              <a:t>25 au </a:t>
            </a:r>
            <a:r>
              <a:rPr lang="en-IE" sz="1400" dirty="0" smtClean="0"/>
              <a:t>27 </a:t>
            </a:r>
            <a:r>
              <a:rPr lang="en-IE" sz="1400" dirty="0" err="1" smtClean="0"/>
              <a:t>Septembre</a:t>
            </a:r>
            <a:r>
              <a:rPr lang="en-IE" sz="1400" dirty="0" smtClean="0"/>
              <a:t> </a:t>
            </a:r>
            <a:r>
              <a:rPr lang="en-IE" sz="1400" dirty="0"/>
              <a:t>2017</a:t>
            </a:r>
            <a:br>
              <a:rPr lang="en-IE" sz="1400" dirty="0"/>
            </a:br>
            <a:r>
              <a:rPr lang="en-IE" sz="1400" dirty="0" smtClean="0"/>
              <a:t>Rabat,  </a:t>
            </a:r>
            <a:r>
              <a:rPr lang="en-IE" sz="1400" dirty="0" err="1" smtClean="0"/>
              <a:t>Maroc</a:t>
            </a:r>
            <a:endParaRPr lang="en-IE" sz="1200" dirty="0"/>
          </a:p>
        </p:txBody>
      </p:sp>
    </p:spTree>
    <p:extLst>
      <p:ext uri="{BB962C8B-B14F-4D97-AF65-F5344CB8AC3E}">
        <p14:creationId xmlns:p14="http://schemas.microsoft.com/office/powerpoint/2010/main" val="27111414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01" y="332656"/>
            <a:ext cx="7869239" cy="31432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IE" sz="1600" b="1" dirty="0"/>
              <a:t>NAP </a:t>
            </a:r>
            <a:r>
              <a:rPr lang="en-IE" sz="1600" b="1" dirty="0" smtClean="0"/>
              <a:t>Central </a:t>
            </a:r>
            <a:r>
              <a:rPr lang="en-IE" sz="1600" b="1" dirty="0">
                <a:solidFill>
                  <a:schemeClr val="tx1"/>
                </a:solidFill>
              </a:rPr>
              <a:t>(http://unfccc.int/nap)</a:t>
            </a:r>
            <a:endParaRPr lang="en-IE" sz="1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35001" y="836712"/>
            <a:ext cx="799288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IE" dirty="0" smtClean="0"/>
              <a:t>PNA </a:t>
            </a:r>
            <a:r>
              <a:rPr lang="en-IE" dirty="0" err="1" smtClean="0"/>
              <a:t>soumis</a:t>
            </a:r>
            <a:r>
              <a:rPr lang="en-IE" dirty="0" smtClean="0"/>
              <a:t>, et </a:t>
            </a:r>
            <a:r>
              <a:rPr lang="en-IE" dirty="0" err="1" smtClean="0"/>
              <a:t>autres</a:t>
            </a:r>
            <a:r>
              <a:rPr lang="en-IE" dirty="0" smtClean="0"/>
              <a:t> productions des pays</a:t>
            </a:r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IE" dirty="0" smtClean="0"/>
              <a:t>Questionnaire pour </a:t>
            </a:r>
            <a:r>
              <a:rPr lang="en-IE" dirty="0" err="1" smtClean="0"/>
              <a:t>soumettre</a:t>
            </a:r>
            <a:r>
              <a:rPr lang="en-IE" dirty="0" smtClean="0"/>
              <a:t> des </a:t>
            </a:r>
            <a:r>
              <a:rPr lang="en-IE" dirty="0" err="1" smtClean="0"/>
              <a:t>informations</a:t>
            </a:r>
            <a:r>
              <a:rPr lang="en-IE" dirty="0" smtClean="0"/>
              <a:t> pour </a:t>
            </a:r>
            <a:r>
              <a:rPr lang="en-IE" dirty="0" err="1" smtClean="0"/>
              <a:t>l’évaluation</a:t>
            </a:r>
            <a:r>
              <a:rPr lang="en-IE" dirty="0" smtClean="0"/>
              <a:t> du SBI des </a:t>
            </a:r>
            <a:r>
              <a:rPr lang="en-IE" dirty="0" err="1" smtClean="0"/>
              <a:t>progrès</a:t>
            </a:r>
            <a:r>
              <a:rPr lang="en-IE" dirty="0" smtClean="0"/>
              <a:t> sur les PNA</a:t>
            </a:r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IE" b="1" dirty="0" err="1" smtClean="0"/>
              <a:t>Calendrier</a:t>
            </a:r>
            <a:r>
              <a:rPr lang="en-IE" b="1" dirty="0" smtClean="0"/>
              <a:t> </a:t>
            </a:r>
            <a:r>
              <a:rPr lang="en-IE" dirty="0" smtClean="0"/>
              <a:t>global sur les PNA</a:t>
            </a:r>
            <a:endParaRPr lang="en-IE" dirty="0"/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IE" dirty="0" err="1" smtClean="0"/>
              <a:t>Fournit</a:t>
            </a:r>
            <a:r>
              <a:rPr lang="en-IE" dirty="0" smtClean="0"/>
              <a:t> des </a:t>
            </a:r>
            <a:r>
              <a:rPr lang="en-IE" dirty="0" err="1" smtClean="0"/>
              <a:t>informations</a:t>
            </a:r>
            <a:r>
              <a:rPr lang="en-IE" dirty="0" smtClean="0"/>
              <a:t> sur les </a:t>
            </a:r>
            <a:r>
              <a:rPr lang="en-IE" dirty="0" err="1" smtClean="0"/>
              <a:t>différentes</a:t>
            </a:r>
            <a:r>
              <a:rPr lang="en-IE" dirty="0" smtClean="0"/>
              <a:t> </a:t>
            </a:r>
            <a:r>
              <a:rPr lang="en-IE" dirty="0" err="1" smtClean="0"/>
              <a:t>réunions</a:t>
            </a:r>
            <a:r>
              <a:rPr lang="en-IE" dirty="0" smtClean="0"/>
              <a:t>, ateliers de formation et </a:t>
            </a:r>
            <a:r>
              <a:rPr lang="en-IE" dirty="0" err="1" smtClean="0"/>
              <a:t>conférences</a:t>
            </a:r>
            <a:r>
              <a:rPr lang="en-IE" dirty="0" smtClean="0"/>
              <a:t> </a:t>
            </a:r>
            <a:r>
              <a:rPr lang="en-IE" dirty="0" err="1" smtClean="0"/>
              <a:t>concernant</a:t>
            </a:r>
            <a:r>
              <a:rPr lang="en-IE" dirty="0" smtClean="0"/>
              <a:t> les PNA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IE" dirty="0" err="1" smtClean="0"/>
              <a:t>Possibilité</a:t>
            </a:r>
            <a:r>
              <a:rPr lang="en-IE" dirty="0" smtClean="0"/>
              <a:t> pour beaucoup de </a:t>
            </a:r>
            <a:r>
              <a:rPr lang="en-IE" dirty="0" err="1" smtClean="0"/>
              <a:t>partenaires</a:t>
            </a:r>
            <a:r>
              <a:rPr lang="en-IE" dirty="0" smtClean="0"/>
              <a:t> de </a:t>
            </a:r>
            <a:r>
              <a:rPr lang="en-IE" dirty="0" err="1" smtClean="0"/>
              <a:t>partager</a:t>
            </a:r>
            <a:r>
              <a:rPr lang="en-IE" dirty="0" smtClean="0"/>
              <a:t> des </a:t>
            </a:r>
            <a:r>
              <a:rPr lang="en-IE" dirty="0" err="1" smtClean="0"/>
              <a:t>informations</a:t>
            </a:r>
            <a:r>
              <a:rPr lang="en-IE" dirty="0" smtClean="0"/>
              <a:t> sur </a:t>
            </a:r>
            <a:r>
              <a:rPr lang="en-IE" dirty="0" err="1" smtClean="0"/>
              <a:t>leurs</a:t>
            </a:r>
            <a:r>
              <a:rPr lang="en-IE" dirty="0" smtClean="0"/>
              <a:t> </a:t>
            </a:r>
            <a:r>
              <a:rPr lang="en-IE" dirty="0" err="1" smtClean="0"/>
              <a:t>événements</a:t>
            </a:r>
            <a:endParaRPr lang="en-IE" dirty="0" smtClean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IE" b="1" dirty="0" err="1" smtClean="0"/>
              <a:t>Evénements</a:t>
            </a:r>
            <a:r>
              <a:rPr lang="en-IE" b="1" dirty="0" smtClean="0"/>
              <a:t> PNA </a:t>
            </a:r>
            <a:r>
              <a:rPr lang="en-IE" b="1" dirty="0" err="1" smtClean="0"/>
              <a:t>en</a:t>
            </a:r>
            <a:r>
              <a:rPr lang="en-IE" b="1" dirty="0" smtClean="0"/>
              <a:t> </a:t>
            </a:r>
            <a:r>
              <a:rPr lang="en-IE" b="1" dirty="0" err="1" smtClean="0"/>
              <a:t>ligne</a:t>
            </a:r>
            <a:r>
              <a:rPr lang="en-IE" dirty="0" smtClean="0"/>
              <a:t>: NAP Expos, ateliers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IE" dirty="0" smtClean="0"/>
              <a:t>Plus de </a:t>
            </a:r>
            <a:r>
              <a:rPr lang="en-IE" dirty="0" err="1" smtClean="0"/>
              <a:t>fonctionnalités</a:t>
            </a:r>
            <a:r>
              <a:rPr lang="en-IE" dirty="0" smtClean="0"/>
              <a:t> </a:t>
            </a:r>
            <a:r>
              <a:rPr lang="en-IE" dirty="0" err="1" smtClean="0"/>
              <a:t>lancées</a:t>
            </a:r>
            <a:r>
              <a:rPr lang="en-IE" dirty="0" smtClean="0"/>
              <a:t>: Open NAPs, </a:t>
            </a:r>
            <a:r>
              <a:rPr lang="en-IE" dirty="0" err="1" smtClean="0"/>
              <a:t>Outils</a:t>
            </a:r>
            <a:r>
              <a:rPr lang="en-IE" dirty="0" smtClean="0"/>
              <a:t>/tableau de </a:t>
            </a:r>
            <a:r>
              <a:rPr lang="en-IE" dirty="0" err="1" smtClean="0"/>
              <a:t>bord</a:t>
            </a:r>
            <a:r>
              <a:rPr lang="en-IE" dirty="0" smtClean="0"/>
              <a:t> de </a:t>
            </a:r>
            <a:r>
              <a:rPr lang="en-IE" dirty="0" err="1" smtClean="0"/>
              <a:t>suivi</a:t>
            </a:r>
            <a:r>
              <a:rPr lang="en-IE" dirty="0" smtClean="0"/>
              <a:t> des NAP, Support Tracker (</a:t>
            </a:r>
            <a:r>
              <a:rPr lang="en-IE" dirty="0" err="1" smtClean="0"/>
              <a:t>Suivi</a:t>
            </a:r>
            <a:r>
              <a:rPr lang="en-IE" dirty="0" smtClean="0"/>
              <a:t> de </a:t>
            </a:r>
            <a:r>
              <a:rPr lang="en-IE" dirty="0" err="1" smtClean="0"/>
              <a:t>l’Appui</a:t>
            </a:r>
            <a:r>
              <a:rPr lang="en-IE" dirty="0" smtClean="0"/>
              <a:t>)</a:t>
            </a:r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IE" sz="1800" b="1" dirty="0" smtClean="0"/>
              <a:t>NAP </a:t>
            </a:r>
            <a:r>
              <a:rPr lang="en-IE" sz="1800" b="1" dirty="0"/>
              <a:t>Progress Tracker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IE" sz="1800" dirty="0" err="1" smtClean="0"/>
              <a:t>Fournit</a:t>
            </a:r>
            <a:r>
              <a:rPr lang="en-IE" sz="1800" dirty="0" smtClean="0"/>
              <a:t> des </a:t>
            </a:r>
            <a:r>
              <a:rPr lang="en-IE" sz="1800" dirty="0" err="1" smtClean="0"/>
              <a:t>informations</a:t>
            </a:r>
            <a:r>
              <a:rPr lang="en-IE" sz="1800" dirty="0" smtClean="0"/>
              <a:t> sur les </a:t>
            </a:r>
            <a:r>
              <a:rPr lang="en-IE" sz="1800" dirty="0" err="1" smtClean="0"/>
              <a:t>progrès</a:t>
            </a:r>
            <a:r>
              <a:rPr lang="en-IE" sz="1800" dirty="0" smtClean="0"/>
              <a:t> </a:t>
            </a:r>
            <a:r>
              <a:rPr lang="en-IE" sz="1800" dirty="0" err="1" smtClean="0"/>
              <a:t>effectués</a:t>
            </a:r>
            <a:r>
              <a:rPr lang="en-IE" sz="1800" dirty="0" smtClean="0"/>
              <a:t> par </a:t>
            </a:r>
            <a:r>
              <a:rPr lang="en-IE" sz="1800" dirty="0" err="1" smtClean="0"/>
              <a:t>chaque</a:t>
            </a:r>
            <a:r>
              <a:rPr lang="en-IE" sz="1800" dirty="0" smtClean="0"/>
              <a:t> pays </a:t>
            </a:r>
            <a:r>
              <a:rPr lang="en-IE" sz="1800" dirty="0" err="1" smtClean="0"/>
              <a:t>en</a:t>
            </a:r>
            <a:r>
              <a:rPr lang="en-IE" sz="1800" dirty="0" smtClean="0"/>
              <a:t> </a:t>
            </a:r>
            <a:r>
              <a:rPr lang="en-IE" sz="1800" dirty="0" err="1" smtClean="0"/>
              <a:t>développement</a:t>
            </a:r>
            <a:endParaRPr lang="en-IE" sz="1800" dirty="0" smtClean="0"/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IE" dirty="0" err="1" smtClean="0"/>
              <a:t>L’i</a:t>
            </a:r>
            <a:r>
              <a:rPr lang="en-IE" sz="1800" dirty="0" err="1" smtClean="0"/>
              <a:t>nformation</a:t>
            </a:r>
            <a:r>
              <a:rPr lang="en-IE" sz="1800" dirty="0" smtClean="0"/>
              <a:t> </a:t>
            </a:r>
            <a:r>
              <a:rPr lang="en-IE" sz="1800" dirty="0" err="1" smtClean="0"/>
              <a:t>est</a:t>
            </a:r>
            <a:r>
              <a:rPr lang="en-IE" sz="1800" dirty="0" smtClean="0"/>
              <a:t> </a:t>
            </a:r>
            <a:r>
              <a:rPr lang="en-IE" sz="1800" dirty="0" err="1" smtClean="0"/>
              <a:t>extraite</a:t>
            </a:r>
            <a:r>
              <a:rPr lang="en-IE" sz="1800" dirty="0" smtClean="0"/>
              <a:t> du questionnaire </a:t>
            </a:r>
            <a:r>
              <a:rPr lang="en-IE" sz="1800" dirty="0" err="1" smtClean="0"/>
              <a:t>en</a:t>
            </a:r>
            <a:r>
              <a:rPr lang="en-IE" sz="1800" dirty="0" smtClean="0"/>
              <a:t> </a:t>
            </a:r>
            <a:r>
              <a:rPr lang="en-IE" sz="1800" dirty="0" err="1" smtClean="0"/>
              <a:t>ligne</a:t>
            </a:r>
            <a:r>
              <a:rPr lang="en-IE" sz="1800" dirty="0" smtClean="0"/>
              <a:t> et </a:t>
            </a:r>
            <a:r>
              <a:rPr lang="en-IE" sz="1800" dirty="0" err="1" smtClean="0"/>
              <a:t>d’études</a:t>
            </a:r>
            <a:endParaRPr lang="en-IE" sz="1800" dirty="0"/>
          </a:p>
        </p:txBody>
      </p:sp>
    </p:spTree>
    <p:extLst>
      <p:ext uri="{BB962C8B-B14F-4D97-AF65-F5344CB8AC3E}">
        <p14:creationId xmlns:p14="http://schemas.microsoft.com/office/powerpoint/2010/main" val="19851556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01" y="188640"/>
            <a:ext cx="7869239" cy="576064"/>
          </a:xfrm>
        </p:spPr>
        <p:txBody>
          <a:bodyPr/>
          <a:lstStyle/>
          <a:p>
            <a:pPr lv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IE" sz="1600" b="1" dirty="0">
                <a:solidFill>
                  <a:srgbClr val="4B93DC"/>
                </a:solidFill>
              </a:rPr>
              <a:t>Collaboration </a:t>
            </a:r>
            <a:r>
              <a:rPr lang="en-IE" sz="1600" b="1" dirty="0" smtClean="0">
                <a:solidFill>
                  <a:srgbClr val="4B93DC"/>
                </a:solidFill>
              </a:rPr>
              <a:t>et </a:t>
            </a:r>
            <a:r>
              <a:rPr lang="en-IE" sz="1600" b="1" dirty="0" err="1" smtClean="0">
                <a:solidFill>
                  <a:srgbClr val="4B93DC"/>
                </a:solidFill>
              </a:rPr>
              <a:t>apports</a:t>
            </a:r>
            <a:r>
              <a:rPr lang="en-IE" sz="1600" b="1" dirty="0" smtClean="0">
                <a:solidFill>
                  <a:srgbClr val="4B93DC"/>
                </a:solidFill>
              </a:rPr>
              <a:t> aux organisations et </a:t>
            </a:r>
            <a:r>
              <a:rPr lang="en-IE" sz="1600" b="1" dirty="0" err="1" smtClean="0">
                <a:solidFill>
                  <a:srgbClr val="4B93DC"/>
                </a:solidFill>
              </a:rPr>
              <a:t>processus</a:t>
            </a:r>
            <a:r>
              <a:rPr lang="en-IE" sz="1600" b="1" dirty="0" smtClean="0">
                <a:solidFill>
                  <a:srgbClr val="4B93DC"/>
                </a:solidFill>
              </a:rPr>
              <a:t> </a:t>
            </a:r>
            <a:r>
              <a:rPr lang="en-IE" sz="1600" b="1" dirty="0" err="1" smtClean="0">
                <a:solidFill>
                  <a:srgbClr val="4B93DC"/>
                </a:solidFill>
              </a:rPr>
              <a:t>en</a:t>
            </a:r>
            <a:r>
              <a:rPr lang="en-IE" sz="1600" b="1" dirty="0" smtClean="0">
                <a:solidFill>
                  <a:srgbClr val="4B93DC"/>
                </a:solidFill>
              </a:rPr>
              <a:t> </a:t>
            </a:r>
            <a:r>
              <a:rPr lang="en-IE" sz="1600" b="1" dirty="0" err="1" smtClean="0">
                <a:solidFill>
                  <a:srgbClr val="4B93DC"/>
                </a:solidFill>
              </a:rPr>
              <a:t>appui</a:t>
            </a:r>
            <a:r>
              <a:rPr lang="en-IE" sz="1600" b="1" dirty="0" smtClean="0">
                <a:solidFill>
                  <a:srgbClr val="4B93DC"/>
                </a:solidFill>
              </a:rPr>
              <a:t> aux </a:t>
            </a:r>
            <a:r>
              <a:rPr lang="en-IE" sz="1600" b="1" dirty="0" smtClean="0">
                <a:solidFill>
                  <a:srgbClr val="4B93DC"/>
                </a:solidFill>
              </a:rPr>
              <a:t>PMA</a:t>
            </a:r>
            <a:endParaRPr lang="en-IE" sz="1600" b="1" dirty="0">
              <a:solidFill>
                <a:srgbClr val="4B93DC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9552" y="1178163"/>
            <a:ext cx="799288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0" lvl="0" indent="-360000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IE" dirty="0" smtClean="0">
                <a:solidFill>
                  <a:srgbClr val="000000"/>
                </a:solidFill>
              </a:rPr>
              <a:t>Travail avec </a:t>
            </a:r>
            <a:r>
              <a:rPr lang="en-IE" dirty="0" err="1" smtClean="0">
                <a:solidFill>
                  <a:srgbClr val="000000"/>
                </a:solidFill>
              </a:rPr>
              <a:t>d’autres</a:t>
            </a:r>
            <a:r>
              <a:rPr lang="en-IE" dirty="0" smtClean="0">
                <a:solidFill>
                  <a:srgbClr val="000000"/>
                </a:solidFill>
              </a:rPr>
              <a:t> </a:t>
            </a:r>
            <a:r>
              <a:rPr lang="en-IE" dirty="0" err="1" smtClean="0">
                <a:solidFill>
                  <a:srgbClr val="000000"/>
                </a:solidFill>
              </a:rPr>
              <a:t>organes</a:t>
            </a:r>
            <a:r>
              <a:rPr lang="en-IE" dirty="0" smtClean="0">
                <a:solidFill>
                  <a:srgbClr val="000000"/>
                </a:solidFill>
              </a:rPr>
              <a:t> et programmes sous la Convention (</a:t>
            </a:r>
            <a:r>
              <a:rPr lang="en-IE" dirty="0" err="1" smtClean="0">
                <a:solidFill>
                  <a:srgbClr val="000000"/>
                </a:solidFill>
              </a:rPr>
              <a:t>comme</a:t>
            </a:r>
            <a:r>
              <a:rPr lang="en-IE" dirty="0" smtClean="0">
                <a:solidFill>
                  <a:srgbClr val="000000"/>
                </a:solidFill>
              </a:rPr>
              <a:t> </a:t>
            </a:r>
            <a:r>
              <a:rPr lang="en-IE" dirty="0" err="1" smtClean="0">
                <a:solidFill>
                  <a:srgbClr val="000000"/>
                </a:solidFill>
              </a:rPr>
              <a:t>mandaté</a:t>
            </a:r>
            <a:r>
              <a:rPr lang="en-IE" dirty="0" smtClean="0">
                <a:solidFill>
                  <a:srgbClr val="000000"/>
                </a:solidFill>
              </a:rPr>
              <a:t> par la COP)</a:t>
            </a:r>
            <a:endParaRPr lang="en-IE" dirty="0">
              <a:solidFill>
                <a:srgbClr val="000000"/>
              </a:solidFill>
            </a:endParaRPr>
          </a:p>
          <a:p>
            <a:pPr marL="360000" lvl="0" indent="-360000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IE" sz="1800" dirty="0" smtClean="0">
                <a:solidFill>
                  <a:srgbClr val="000000"/>
                </a:solidFill>
              </a:rPr>
              <a:t>Travail avec le </a:t>
            </a:r>
            <a:r>
              <a:rPr lang="en-IE" sz="1800" dirty="0" err="1" smtClean="0">
                <a:solidFill>
                  <a:srgbClr val="000000"/>
                </a:solidFill>
              </a:rPr>
              <a:t>Fonds</a:t>
            </a:r>
            <a:r>
              <a:rPr lang="en-IE" sz="1800" dirty="0" smtClean="0">
                <a:solidFill>
                  <a:srgbClr val="000000"/>
                </a:solidFill>
              </a:rPr>
              <a:t> </a:t>
            </a:r>
            <a:r>
              <a:rPr lang="en-IE" dirty="0" err="1">
                <a:solidFill>
                  <a:srgbClr val="000000"/>
                </a:solidFill>
              </a:rPr>
              <a:t>v</a:t>
            </a:r>
            <a:r>
              <a:rPr lang="en-IE" sz="1800" dirty="0" err="1" smtClean="0">
                <a:solidFill>
                  <a:srgbClr val="000000"/>
                </a:solidFill>
              </a:rPr>
              <a:t>ert</a:t>
            </a:r>
            <a:r>
              <a:rPr lang="en-IE" sz="1800" dirty="0" smtClean="0">
                <a:solidFill>
                  <a:srgbClr val="000000"/>
                </a:solidFill>
              </a:rPr>
              <a:t> pour le </a:t>
            </a:r>
            <a:r>
              <a:rPr lang="en-IE" dirty="0" err="1">
                <a:solidFill>
                  <a:srgbClr val="000000"/>
                </a:solidFill>
              </a:rPr>
              <a:t>c</a:t>
            </a:r>
            <a:r>
              <a:rPr lang="en-IE" sz="1800" dirty="0" err="1" smtClean="0">
                <a:solidFill>
                  <a:srgbClr val="000000"/>
                </a:solidFill>
              </a:rPr>
              <a:t>limat</a:t>
            </a:r>
            <a:r>
              <a:rPr lang="en-IE" sz="1800" dirty="0" smtClean="0">
                <a:solidFill>
                  <a:srgbClr val="000000"/>
                </a:solidFill>
              </a:rPr>
              <a:t> (GCF) </a:t>
            </a:r>
            <a:r>
              <a:rPr lang="en-IE" dirty="0" smtClean="0">
                <a:solidFill>
                  <a:srgbClr val="000000"/>
                </a:solidFill>
              </a:rPr>
              <a:t>pour </a:t>
            </a:r>
            <a:r>
              <a:rPr lang="en-IE" dirty="0" err="1" smtClean="0">
                <a:solidFill>
                  <a:srgbClr val="000000"/>
                </a:solidFill>
              </a:rPr>
              <a:t>soutenir</a:t>
            </a:r>
            <a:r>
              <a:rPr lang="en-IE" dirty="0" smtClean="0">
                <a:solidFill>
                  <a:srgbClr val="000000"/>
                </a:solidFill>
              </a:rPr>
              <a:t> </a:t>
            </a:r>
            <a:r>
              <a:rPr lang="en-IE" dirty="0" err="1" smtClean="0">
                <a:solidFill>
                  <a:srgbClr val="000000"/>
                </a:solidFill>
              </a:rPr>
              <a:t>l’accès</a:t>
            </a:r>
            <a:r>
              <a:rPr lang="en-IE" dirty="0" smtClean="0">
                <a:solidFill>
                  <a:srgbClr val="000000"/>
                </a:solidFill>
              </a:rPr>
              <a:t> </a:t>
            </a:r>
            <a:r>
              <a:rPr lang="en-IE" sz="1800" dirty="0" smtClean="0">
                <a:solidFill>
                  <a:srgbClr val="000000"/>
                </a:solidFill>
              </a:rPr>
              <a:t>des pays aux </a:t>
            </a:r>
            <a:r>
              <a:rPr lang="en-IE" sz="1800" dirty="0" err="1" smtClean="0">
                <a:solidFill>
                  <a:srgbClr val="000000"/>
                </a:solidFill>
              </a:rPr>
              <a:t>fonds</a:t>
            </a:r>
            <a:r>
              <a:rPr lang="en-IE" sz="1800" dirty="0" smtClean="0">
                <a:solidFill>
                  <a:srgbClr val="000000"/>
                </a:solidFill>
              </a:rPr>
              <a:t> du GCF pour </a:t>
            </a:r>
            <a:r>
              <a:rPr lang="en-IE" sz="1800" dirty="0" err="1" smtClean="0">
                <a:solidFill>
                  <a:srgbClr val="000000"/>
                </a:solidFill>
              </a:rPr>
              <a:t>l’elaboration</a:t>
            </a:r>
            <a:r>
              <a:rPr lang="en-IE" sz="1800" dirty="0" smtClean="0">
                <a:solidFill>
                  <a:srgbClr val="000000"/>
                </a:solidFill>
              </a:rPr>
              <a:t> des PNA et la </a:t>
            </a:r>
            <a:r>
              <a:rPr lang="en-IE" sz="1800" dirty="0" err="1" smtClean="0">
                <a:solidFill>
                  <a:srgbClr val="000000"/>
                </a:solidFill>
              </a:rPr>
              <a:t>mise</a:t>
            </a:r>
            <a:r>
              <a:rPr lang="en-IE" sz="1800" dirty="0" smtClean="0">
                <a:solidFill>
                  <a:srgbClr val="000000"/>
                </a:solidFill>
              </a:rPr>
              <a:t> </a:t>
            </a:r>
            <a:r>
              <a:rPr lang="en-IE" sz="1800" dirty="0" err="1" smtClean="0">
                <a:solidFill>
                  <a:srgbClr val="000000"/>
                </a:solidFill>
              </a:rPr>
              <a:t>en</a:t>
            </a:r>
            <a:r>
              <a:rPr lang="en-IE" sz="1800" dirty="0" smtClean="0">
                <a:solidFill>
                  <a:srgbClr val="000000"/>
                </a:solidFill>
              </a:rPr>
              <a:t> oeuvre des </a:t>
            </a:r>
            <a:r>
              <a:rPr lang="en-IE" sz="1800" dirty="0" err="1" smtClean="0">
                <a:solidFill>
                  <a:srgbClr val="000000"/>
                </a:solidFill>
              </a:rPr>
              <a:t>politiques</a:t>
            </a:r>
            <a:r>
              <a:rPr lang="en-IE" sz="1800" dirty="0" smtClean="0">
                <a:solidFill>
                  <a:srgbClr val="000000"/>
                </a:solidFill>
              </a:rPr>
              <a:t> </a:t>
            </a:r>
            <a:r>
              <a:rPr lang="en-IE" sz="1800" dirty="0" err="1" smtClean="0">
                <a:solidFill>
                  <a:srgbClr val="000000"/>
                </a:solidFill>
              </a:rPr>
              <a:t>publiques</a:t>
            </a:r>
            <a:r>
              <a:rPr lang="en-IE" sz="1800" dirty="0" smtClean="0">
                <a:solidFill>
                  <a:srgbClr val="000000"/>
                </a:solidFill>
              </a:rPr>
              <a:t>, </a:t>
            </a:r>
            <a:r>
              <a:rPr lang="en-IE" sz="1800" dirty="0" err="1" smtClean="0">
                <a:solidFill>
                  <a:srgbClr val="000000"/>
                </a:solidFill>
              </a:rPr>
              <a:t>projets</a:t>
            </a:r>
            <a:r>
              <a:rPr lang="en-IE" sz="1800" dirty="0" smtClean="0">
                <a:solidFill>
                  <a:srgbClr val="000000"/>
                </a:solidFill>
              </a:rPr>
              <a:t> et programmes </a:t>
            </a:r>
            <a:r>
              <a:rPr lang="en-IE" sz="1800" dirty="0" err="1" smtClean="0">
                <a:solidFill>
                  <a:srgbClr val="000000"/>
                </a:solidFill>
              </a:rPr>
              <a:t>contenus</a:t>
            </a:r>
            <a:r>
              <a:rPr lang="en-IE" sz="1800" dirty="0" smtClean="0">
                <a:solidFill>
                  <a:srgbClr val="000000"/>
                </a:solidFill>
              </a:rPr>
              <a:t> </a:t>
            </a:r>
            <a:r>
              <a:rPr lang="en-IE" sz="1800" dirty="0" err="1" smtClean="0">
                <a:solidFill>
                  <a:srgbClr val="000000"/>
                </a:solidFill>
              </a:rPr>
              <a:t>dans</a:t>
            </a:r>
            <a:r>
              <a:rPr lang="en-IE" sz="1800" dirty="0" smtClean="0">
                <a:solidFill>
                  <a:srgbClr val="000000"/>
                </a:solidFill>
              </a:rPr>
              <a:t> les PNA </a:t>
            </a:r>
          </a:p>
          <a:p>
            <a:pPr marL="360000" lvl="0" indent="-360000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IE" dirty="0" smtClean="0">
                <a:solidFill>
                  <a:srgbClr val="000000"/>
                </a:solidFill>
              </a:rPr>
              <a:t>Engagement du </a:t>
            </a:r>
            <a:r>
              <a:rPr lang="en-IE" dirty="0" err="1" smtClean="0">
                <a:solidFill>
                  <a:srgbClr val="000000"/>
                </a:solidFill>
              </a:rPr>
              <a:t>Fonds</a:t>
            </a:r>
            <a:r>
              <a:rPr lang="en-IE" dirty="0" smtClean="0">
                <a:solidFill>
                  <a:srgbClr val="000000"/>
                </a:solidFill>
              </a:rPr>
              <a:t> pour </a:t>
            </a:r>
            <a:r>
              <a:rPr lang="en-IE" dirty="0" err="1" smtClean="0">
                <a:solidFill>
                  <a:srgbClr val="000000"/>
                </a:solidFill>
              </a:rPr>
              <a:t>l’Environnement</a:t>
            </a:r>
            <a:r>
              <a:rPr lang="en-IE" dirty="0" smtClean="0">
                <a:solidFill>
                  <a:srgbClr val="000000"/>
                </a:solidFill>
              </a:rPr>
              <a:t> </a:t>
            </a:r>
            <a:r>
              <a:rPr lang="en-IE" dirty="0" err="1" smtClean="0">
                <a:solidFill>
                  <a:srgbClr val="000000"/>
                </a:solidFill>
              </a:rPr>
              <a:t>Mondial</a:t>
            </a:r>
            <a:r>
              <a:rPr lang="en-IE" dirty="0" smtClean="0">
                <a:solidFill>
                  <a:srgbClr val="000000"/>
                </a:solidFill>
              </a:rPr>
              <a:t> (GEF) et de </a:t>
            </a:r>
            <a:r>
              <a:rPr lang="en-IE" dirty="0" err="1" smtClean="0">
                <a:solidFill>
                  <a:srgbClr val="000000"/>
                </a:solidFill>
              </a:rPr>
              <a:t>ses</a:t>
            </a:r>
            <a:r>
              <a:rPr lang="en-IE" dirty="0" smtClean="0">
                <a:solidFill>
                  <a:srgbClr val="000000"/>
                </a:solidFill>
              </a:rPr>
              <a:t> </a:t>
            </a:r>
            <a:r>
              <a:rPr lang="en-IE" dirty="0" err="1" smtClean="0">
                <a:solidFill>
                  <a:srgbClr val="000000"/>
                </a:solidFill>
              </a:rPr>
              <a:t>agences</a:t>
            </a:r>
            <a:r>
              <a:rPr lang="en-IE" dirty="0" smtClean="0">
                <a:solidFill>
                  <a:srgbClr val="000000"/>
                </a:solidFill>
              </a:rPr>
              <a:t> </a:t>
            </a:r>
            <a:r>
              <a:rPr lang="en-IE" dirty="0" err="1" smtClean="0">
                <a:solidFill>
                  <a:srgbClr val="000000"/>
                </a:solidFill>
              </a:rPr>
              <a:t>dans</a:t>
            </a:r>
            <a:r>
              <a:rPr lang="en-IE" dirty="0" smtClean="0">
                <a:solidFill>
                  <a:srgbClr val="000000"/>
                </a:solidFill>
              </a:rPr>
              <a:t> </a:t>
            </a:r>
            <a:r>
              <a:rPr lang="en-IE" dirty="0" err="1" smtClean="0">
                <a:solidFill>
                  <a:srgbClr val="000000"/>
                </a:solidFill>
              </a:rPr>
              <a:t>l’appui</a:t>
            </a:r>
            <a:r>
              <a:rPr lang="en-IE" dirty="0" smtClean="0">
                <a:solidFill>
                  <a:srgbClr val="000000"/>
                </a:solidFill>
              </a:rPr>
              <a:t> </a:t>
            </a:r>
            <a:r>
              <a:rPr lang="en-IE" dirty="0">
                <a:solidFill>
                  <a:srgbClr val="000000"/>
                </a:solidFill>
              </a:rPr>
              <a:t>des </a:t>
            </a:r>
            <a:r>
              <a:rPr lang="en-IE" dirty="0" smtClean="0">
                <a:solidFill>
                  <a:srgbClr val="000000"/>
                </a:solidFill>
              </a:rPr>
              <a:t>PMA</a:t>
            </a:r>
          </a:p>
          <a:p>
            <a:pPr marL="360000" lvl="0" indent="-360000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IE" dirty="0" smtClean="0">
                <a:solidFill>
                  <a:srgbClr val="000000"/>
                </a:solidFill>
              </a:rPr>
              <a:t>Travail avec les </a:t>
            </a:r>
            <a:r>
              <a:rPr lang="en-IE" dirty="0" err="1" smtClean="0">
                <a:solidFill>
                  <a:srgbClr val="000000"/>
                </a:solidFill>
              </a:rPr>
              <a:t>réseaux</a:t>
            </a:r>
            <a:r>
              <a:rPr lang="en-IE" dirty="0" smtClean="0">
                <a:solidFill>
                  <a:srgbClr val="000000"/>
                </a:solidFill>
              </a:rPr>
              <a:t> et centres </a:t>
            </a:r>
            <a:r>
              <a:rPr lang="en-IE" dirty="0" err="1" smtClean="0">
                <a:solidFill>
                  <a:srgbClr val="000000"/>
                </a:solidFill>
              </a:rPr>
              <a:t>régionaux</a:t>
            </a:r>
            <a:r>
              <a:rPr lang="en-IE" dirty="0" smtClean="0">
                <a:solidFill>
                  <a:srgbClr val="000000"/>
                </a:solidFill>
              </a:rPr>
              <a:t> par des points </a:t>
            </a:r>
            <a:r>
              <a:rPr lang="en-IE" dirty="0" err="1" smtClean="0">
                <a:solidFill>
                  <a:srgbClr val="000000"/>
                </a:solidFill>
              </a:rPr>
              <a:t>focaux</a:t>
            </a:r>
            <a:r>
              <a:rPr lang="en-IE" dirty="0" smtClean="0">
                <a:solidFill>
                  <a:srgbClr val="000000"/>
                </a:solidFill>
              </a:rPr>
              <a:t> </a:t>
            </a:r>
            <a:r>
              <a:rPr lang="en-IE" dirty="0" err="1" smtClean="0">
                <a:solidFill>
                  <a:srgbClr val="000000"/>
                </a:solidFill>
              </a:rPr>
              <a:t>établis</a:t>
            </a:r>
            <a:r>
              <a:rPr lang="en-IE" dirty="0" smtClean="0">
                <a:solidFill>
                  <a:srgbClr val="000000"/>
                </a:solidFill>
              </a:rPr>
              <a:t> pour </a:t>
            </a:r>
            <a:r>
              <a:rPr lang="en-IE" dirty="0" err="1" smtClean="0">
                <a:solidFill>
                  <a:srgbClr val="000000"/>
                </a:solidFill>
              </a:rPr>
              <a:t>fournir</a:t>
            </a:r>
            <a:r>
              <a:rPr lang="en-IE" dirty="0" smtClean="0">
                <a:solidFill>
                  <a:srgbClr val="000000"/>
                </a:solidFill>
              </a:rPr>
              <a:t> du support au </a:t>
            </a:r>
            <a:r>
              <a:rPr lang="en-IE" dirty="0" err="1" smtClean="0">
                <a:solidFill>
                  <a:srgbClr val="000000"/>
                </a:solidFill>
              </a:rPr>
              <a:t>niveau</a:t>
            </a:r>
            <a:r>
              <a:rPr lang="en-IE" dirty="0" smtClean="0">
                <a:solidFill>
                  <a:srgbClr val="000000"/>
                </a:solidFill>
              </a:rPr>
              <a:t> </a:t>
            </a:r>
            <a:r>
              <a:rPr lang="en-IE" dirty="0" err="1" smtClean="0">
                <a:solidFill>
                  <a:srgbClr val="000000"/>
                </a:solidFill>
              </a:rPr>
              <a:t>régional</a:t>
            </a:r>
            <a:r>
              <a:rPr lang="en-IE" dirty="0" smtClean="0">
                <a:solidFill>
                  <a:srgbClr val="000000"/>
                </a:solidFill>
              </a:rPr>
              <a:t> </a:t>
            </a:r>
          </a:p>
          <a:p>
            <a:pPr marL="360000" lvl="0" indent="-360000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IE" sz="1800" dirty="0" err="1" smtClean="0">
                <a:solidFill>
                  <a:srgbClr val="000000"/>
                </a:solidFill>
              </a:rPr>
              <a:t>Agences</a:t>
            </a:r>
            <a:r>
              <a:rPr lang="en-IE" sz="1800" dirty="0" smtClean="0">
                <a:solidFill>
                  <a:srgbClr val="000000"/>
                </a:solidFill>
              </a:rPr>
              <a:t> </a:t>
            </a:r>
            <a:r>
              <a:rPr lang="en-IE" sz="1800" dirty="0" err="1" smtClean="0">
                <a:solidFill>
                  <a:srgbClr val="000000"/>
                </a:solidFill>
              </a:rPr>
              <a:t>multilatérales</a:t>
            </a:r>
            <a:r>
              <a:rPr lang="en-IE" sz="1800" dirty="0" smtClean="0">
                <a:solidFill>
                  <a:srgbClr val="000000"/>
                </a:solidFill>
              </a:rPr>
              <a:t> et </a:t>
            </a:r>
            <a:r>
              <a:rPr lang="en-IE" sz="1800" dirty="0" err="1" smtClean="0">
                <a:solidFill>
                  <a:srgbClr val="000000"/>
                </a:solidFill>
              </a:rPr>
              <a:t>bilatérales</a:t>
            </a:r>
            <a:r>
              <a:rPr lang="en-IE" dirty="0" smtClean="0">
                <a:solidFill>
                  <a:srgbClr val="000000"/>
                </a:solidFill>
              </a:rPr>
              <a:t>, </a:t>
            </a:r>
            <a:r>
              <a:rPr lang="en-IE" dirty="0" err="1" smtClean="0">
                <a:solidFill>
                  <a:srgbClr val="000000"/>
                </a:solidFill>
              </a:rPr>
              <a:t>autres</a:t>
            </a:r>
            <a:r>
              <a:rPr lang="en-IE" dirty="0" smtClean="0">
                <a:solidFill>
                  <a:srgbClr val="000000"/>
                </a:solidFill>
              </a:rPr>
              <a:t> </a:t>
            </a:r>
            <a:r>
              <a:rPr lang="en-IE" sz="1800" dirty="0" smtClean="0">
                <a:solidFill>
                  <a:srgbClr val="000000"/>
                </a:solidFill>
              </a:rPr>
              <a:t>organisations</a:t>
            </a:r>
            <a:endParaRPr lang="en-IE" sz="1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43393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332656"/>
            <a:ext cx="7869239" cy="314325"/>
          </a:xfrm>
        </p:spPr>
        <p:txBody>
          <a:bodyPr/>
          <a:lstStyle/>
          <a:p>
            <a:pPr lv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IE" sz="1600" b="1" dirty="0" err="1" smtClean="0">
                <a:solidFill>
                  <a:srgbClr val="4B93DC"/>
                </a:solidFill>
              </a:rPr>
              <a:t>Fourniture</a:t>
            </a:r>
            <a:r>
              <a:rPr lang="en-IE" sz="1600" b="1" dirty="0" smtClean="0">
                <a:solidFill>
                  <a:srgbClr val="4B93DC"/>
                </a:solidFill>
              </a:rPr>
              <a:t> d’un </a:t>
            </a:r>
            <a:r>
              <a:rPr lang="en-IE" sz="1600" b="1" dirty="0" err="1" smtClean="0">
                <a:solidFill>
                  <a:srgbClr val="4B93DC"/>
                </a:solidFill>
              </a:rPr>
              <a:t>appui</a:t>
            </a:r>
            <a:r>
              <a:rPr lang="en-IE" sz="1600" b="1" dirty="0" smtClean="0">
                <a:solidFill>
                  <a:srgbClr val="4B93DC"/>
                </a:solidFill>
              </a:rPr>
              <a:t> aux </a:t>
            </a:r>
            <a:r>
              <a:rPr lang="en-IE" sz="1600" b="1" dirty="0" err="1" smtClean="0">
                <a:solidFill>
                  <a:srgbClr val="4B93DC"/>
                </a:solidFill>
              </a:rPr>
              <a:t>processus</a:t>
            </a:r>
            <a:r>
              <a:rPr lang="en-IE" sz="1600" b="1" dirty="0" smtClean="0">
                <a:solidFill>
                  <a:srgbClr val="4B93DC"/>
                </a:solidFill>
              </a:rPr>
              <a:t> inter-</a:t>
            </a:r>
            <a:r>
              <a:rPr lang="en-IE" sz="1600" b="1" dirty="0" err="1" smtClean="0">
                <a:solidFill>
                  <a:srgbClr val="4B93DC"/>
                </a:solidFill>
              </a:rPr>
              <a:t>gouvernementaux</a:t>
            </a:r>
            <a:r>
              <a:rPr lang="en-IE" sz="1600" b="1" dirty="0" smtClean="0">
                <a:solidFill>
                  <a:srgbClr val="4B93DC"/>
                </a:solidFill>
              </a:rPr>
              <a:t> sur </a:t>
            </a:r>
            <a:r>
              <a:rPr lang="en-IE" sz="1600" b="1" dirty="0" err="1" smtClean="0">
                <a:solidFill>
                  <a:srgbClr val="4B93DC"/>
                </a:solidFill>
              </a:rPr>
              <a:t>l’adaptation</a:t>
            </a:r>
            <a:r>
              <a:rPr lang="en-IE" sz="1600" b="1" dirty="0" smtClean="0">
                <a:solidFill>
                  <a:srgbClr val="4B93DC"/>
                </a:solidFill>
              </a:rPr>
              <a:t> et </a:t>
            </a:r>
            <a:r>
              <a:rPr lang="en-IE" sz="1600" b="1" dirty="0" err="1" smtClean="0">
                <a:solidFill>
                  <a:srgbClr val="4B93DC"/>
                </a:solidFill>
              </a:rPr>
              <a:t>autres</a:t>
            </a:r>
            <a:r>
              <a:rPr lang="en-IE" sz="1600" b="1" dirty="0" smtClean="0">
                <a:solidFill>
                  <a:srgbClr val="4B93DC"/>
                </a:solidFill>
              </a:rPr>
              <a:t> </a:t>
            </a:r>
            <a:r>
              <a:rPr lang="en-IE" sz="1600" b="1" dirty="0" err="1" smtClean="0">
                <a:solidFill>
                  <a:srgbClr val="4B93DC"/>
                </a:solidFill>
              </a:rPr>
              <a:t>enjeux</a:t>
            </a:r>
            <a:r>
              <a:rPr lang="en-IE" sz="1600" b="1" dirty="0" smtClean="0">
                <a:solidFill>
                  <a:srgbClr val="4B93DC"/>
                </a:solidFill>
              </a:rPr>
              <a:t> </a:t>
            </a:r>
            <a:r>
              <a:rPr lang="en-IE" sz="1600" b="1" dirty="0" err="1" smtClean="0">
                <a:solidFill>
                  <a:srgbClr val="4B93DC"/>
                </a:solidFill>
              </a:rPr>
              <a:t>liés</a:t>
            </a:r>
            <a:r>
              <a:rPr lang="en-IE" sz="1600" b="1" dirty="0" smtClean="0">
                <a:solidFill>
                  <a:srgbClr val="4B93DC"/>
                </a:solidFill>
              </a:rPr>
              <a:t> aux PMA</a:t>
            </a:r>
            <a:endParaRPr lang="en-IE" sz="1600" b="1" dirty="0">
              <a:solidFill>
                <a:srgbClr val="4B93DC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9552" y="1196752"/>
            <a:ext cx="7992888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IE" sz="1800" dirty="0" err="1" smtClean="0">
                <a:solidFill>
                  <a:srgbClr val="000000"/>
                </a:solidFill>
              </a:rPr>
              <a:t>Appui</a:t>
            </a:r>
            <a:r>
              <a:rPr lang="en-IE" sz="1800" dirty="0" smtClean="0">
                <a:solidFill>
                  <a:srgbClr val="000000"/>
                </a:solidFill>
              </a:rPr>
              <a:t> aux </a:t>
            </a:r>
            <a:r>
              <a:rPr lang="en-IE" sz="1800" dirty="0" err="1" smtClean="0">
                <a:solidFill>
                  <a:srgbClr val="000000"/>
                </a:solidFill>
              </a:rPr>
              <a:t>évaluations</a:t>
            </a:r>
            <a:r>
              <a:rPr lang="en-IE" sz="1800" dirty="0" smtClean="0">
                <a:solidFill>
                  <a:srgbClr val="000000"/>
                </a:solidFill>
              </a:rPr>
              <a:t> des </a:t>
            </a:r>
            <a:r>
              <a:rPr lang="en-IE" sz="1800" dirty="0" err="1" smtClean="0">
                <a:solidFill>
                  <a:srgbClr val="000000"/>
                </a:solidFill>
              </a:rPr>
              <a:t>progrès</a:t>
            </a:r>
            <a:r>
              <a:rPr lang="en-IE" sz="1800" dirty="0" smtClean="0">
                <a:solidFill>
                  <a:srgbClr val="000000"/>
                </a:solidFill>
              </a:rPr>
              <a:t> </a:t>
            </a:r>
            <a:r>
              <a:rPr lang="en-IE" sz="1800" dirty="0" err="1" smtClean="0">
                <a:solidFill>
                  <a:srgbClr val="000000"/>
                </a:solidFill>
              </a:rPr>
              <a:t>dans</a:t>
            </a:r>
            <a:r>
              <a:rPr lang="en-IE" sz="1800" dirty="0" smtClean="0">
                <a:solidFill>
                  <a:srgbClr val="000000"/>
                </a:solidFill>
              </a:rPr>
              <a:t> la </a:t>
            </a:r>
            <a:r>
              <a:rPr lang="en-IE" sz="1800" dirty="0" err="1" smtClean="0">
                <a:solidFill>
                  <a:srgbClr val="000000"/>
                </a:solidFill>
              </a:rPr>
              <a:t>mise</a:t>
            </a:r>
            <a:r>
              <a:rPr lang="en-IE" sz="1800" dirty="0" smtClean="0">
                <a:solidFill>
                  <a:srgbClr val="000000"/>
                </a:solidFill>
              </a:rPr>
              <a:t> </a:t>
            </a:r>
            <a:r>
              <a:rPr lang="en-IE" sz="1800" dirty="0" err="1" smtClean="0">
                <a:solidFill>
                  <a:srgbClr val="000000"/>
                </a:solidFill>
              </a:rPr>
              <a:t>en</a:t>
            </a:r>
            <a:r>
              <a:rPr lang="en-IE" sz="1800" dirty="0" smtClean="0">
                <a:solidFill>
                  <a:srgbClr val="000000"/>
                </a:solidFill>
              </a:rPr>
              <a:t> oeuvre du </a:t>
            </a:r>
            <a:r>
              <a:rPr lang="en-IE" sz="1800" b="1" dirty="0" smtClean="0">
                <a:solidFill>
                  <a:srgbClr val="000000"/>
                </a:solidFill>
              </a:rPr>
              <a:t>LDC </a:t>
            </a:r>
            <a:r>
              <a:rPr lang="en-IE" sz="1800" b="1" dirty="0">
                <a:solidFill>
                  <a:srgbClr val="000000"/>
                </a:solidFill>
              </a:rPr>
              <a:t>work programme</a:t>
            </a:r>
            <a:r>
              <a:rPr lang="en-IE" sz="1800" dirty="0">
                <a:solidFill>
                  <a:srgbClr val="000000"/>
                </a:solidFill>
              </a:rPr>
              <a:t> </a:t>
            </a:r>
            <a:r>
              <a:rPr lang="en-IE" sz="1800" dirty="0" smtClean="0">
                <a:solidFill>
                  <a:srgbClr val="000000"/>
                </a:solidFill>
              </a:rPr>
              <a:t>(programme de travail sur les PMA) et des revisions et </a:t>
            </a:r>
            <a:r>
              <a:rPr lang="en-IE" sz="1800" dirty="0" err="1" smtClean="0">
                <a:solidFill>
                  <a:srgbClr val="000000"/>
                </a:solidFill>
              </a:rPr>
              <a:t>mises</a:t>
            </a:r>
            <a:r>
              <a:rPr lang="en-IE" sz="1800" dirty="0" smtClean="0">
                <a:solidFill>
                  <a:srgbClr val="000000"/>
                </a:solidFill>
              </a:rPr>
              <a:t> à jour futures</a:t>
            </a:r>
            <a:endParaRPr lang="en-IE" sz="1800" dirty="0">
              <a:solidFill>
                <a:srgbClr val="000000"/>
              </a:solidFill>
            </a:endParaRPr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IE" sz="1800" b="1" dirty="0" err="1" smtClean="0">
                <a:solidFill>
                  <a:srgbClr val="000000"/>
                </a:solidFill>
              </a:rPr>
              <a:t>Évaluation</a:t>
            </a:r>
            <a:r>
              <a:rPr lang="en-IE" sz="1800" b="1" dirty="0" smtClean="0">
                <a:solidFill>
                  <a:srgbClr val="000000"/>
                </a:solidFill>
              </a:rPr>
              <a:t> par le SBI des </a:t>
            </a:r>
            <a:r>
              <a:rPr lang="en-IE" sz="1800" b="1" dirty="0" err="1" smtClean="0">
                <a:solidFill>
                  <a:srgbClr val="000000"/>
                </a:solidFill>
              </a:rPr>
              <a:t>progrès</a:t>
            </a:r>
            <a:r>
              <a:rPr lang="en-IE" sz="1800" b="1" dirty="0" smtClean="0">
                <a:solidFill>
                  <a:srgbClr val="000000"/>
                </a:solidFill>
              </a:rPr>
              <a:t> </a:t>
            </a:r>
            <a:r>
              <a:rPr lang="en-IE" sz="1800" b="1" dirty="0" err="1" smtClean="0">
                <a:solidFill>
                  <a:srgbClr val="000000"/>
                </a:solidFill>
              </a:rPr>
              <a:t>effectués</a:t>
            </a:r>
            <a:r>
              <a:rPr lang="en-IE" sz="1800" b="1" dirty="0" smtClean="0">
                <a:solidFill>
                  <a:srgbClr val="000000"/>
                </a:solidFill>
              </a:rPr>
              <a:t> </a:t>
            </a:r>
            <a:r>
              <a:rPr lang="en-IE" sz="1800" b="1" dirty="0" err="1" smtClean="0">
                <a:solidFill>
                  <a:srgbClr val="000000"/>
                </a:solidFill>
              </a:rPr>
              <a:t>dans</a:t>
            </a:r>
            <a:r>
              <a:rPr lang="en-IE" sz="1800" b="1" dirty="0" smtClean="0">
                <a:solidFill>
                  <a:srgbClr val="000000"/>
                </a:solidFill>
              </a:rPr>
              <a:t> les PNA</a:t>
            </a:r>
            <a:endParaRPr lang="en-IE" sz="1800" b="1" dirty="0">
              <a:solidFill>
                <a:srgbClr val="000000"/>
              </a:solidFill>
            </a:endParaRP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IE" sz="1800" dirty="0">
                <a:solidFill>
                  <a:srgbClr val="000000"/>
                </a:solidFill>
              </a:rPr>
              <a:t>LEG </a:t>
            </a:r>
            <a:r>
              <a:rPr lang="en-IE" sz="1800" dirty="0" err="1" smtClean="0">
                <a:solidFill>
                  <a:srgbClr val="000000"/>
                </a:solidFill>
              </a:rPr>
              <a:t>entreprend</a:t>
            </a:r>
            <a:r>
              <a:rPr lang="en-IE" sz="1800" dirty="0" smtClean="0">
                <a:solidFill>
                  <a:srgbClr val="000000"/>
                </a:solidFill>
              </a:rPr>
              <a:t> </a:t>
            </a:r>
            <a:r>
              <a:rPr lang="en-IE" sz="1800" dirty="0" err="1" smtClean="0">
                <a:solidFill>
                  <a:srgbClr val="000000"/>
                </a:solidFill>
              </a:rPr>
              <a:t>plusieurs</a:t>
            </a:r>
            <a:r>
              <a:rPr lang="en-IE" sz="1800" dirty="0" smtClean="0">
                <a:solidFill>
                  <a:srgbClr val="000000"/>
                </a:solidFill>
              </a:rPr>
              <a:t> </a:t>
            </a:r>
            <a:r>
              <a:rPr lang="en-IE" sz="1800" dirty="0" err="1" smtClean="0">
                <a:solidFill>
                  <a:srgbClr val="000000"/>
                </a:solidFill>
              </a:rPr>
              <a:t>activités</a:t>
            </a:r>
            <a:r>
              <a:rPr lang="en-IE" sz="1800" dirty="0" smtClean="0">
                <a:solidFill>
                  <a:srgbClr val="000000"/>
                </a:solidFill>
              </a:rPr>
              <a:t> pour </a:t>
            </a:r>
            <a:r>
              <a:rPr lang="en-IE" dirty="0" smtClean="0">
                <a:solidFill>
                  <a:srgbClr val="000000"/>
                </a:solidFill>
              </a:rPr>
              <a:t>se preparer à </a:t>
            </a:r>
            <a:r>
              <a:rPr lang="en-IE" dirty="0" err="1" smtClean="0">
                <a:solidFill>
                  <a:srgbClr val="000000"/>
                </a:solidFill>
              </a:rPr>
              <a:t>l’examen</a:t>
            </a:r>
            <a:endParaRPr lang="en-IE" dirty="0" smtClean="0">
              <a:solidFill>
                <a:srgbClr val="000000"/>
              </a:solidFill>
            </a:endParaRP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IE" b="1" dirty="0" smtClean="0">
                <a:solidFill>
                  <a:srgbClr val="000000"/>
                </a:solidFill>
              </a:rPr>
              <a:t>Des </a:t>
            </a:r>
            <a:r>
              <a:rPr lang="en-IE" b="1" dirty="0" err="1" smtClean="0">
                <a:solidFill>
                  <a:srgbClr val="000000"/>
                </a:solidFill>
              </a:rPr>
              <a:t>informations</a:t>
            </a:r>
            <a:r>
              <a:rPr lang="en-IE" b="1" dirty="0" smtClean="0">
                <a:solidFill>
                  <a:srgbClr val="000000"/>
                </a:solidFill>
              </a:rPr>
              <a:t> </a:t>
            </a:r>
            <a:r>
              <a:rPr lang="en-IE" b="1" dirty="0" err="1" smtClean="0">
                <a:solidFill>
                  <a:srgbClr val="000000"/>
                </a:solidFill>
              </a:rPr>
              <a:t>complètes</a:t>
            </a:r>
            <a:r>
              <a:rPr lang="en-IE" b="1" dirty="0" smtClean="0">
                <a:solidFill>
                  <a:srgbClr val="000000"/>
                </a:solidFill>
              </a:rPr>
              <a:t> </a:t>
            </a:r>
            <a:r>
              <a:rPr lang="en-IE" b="1" dirty="0" err="1" smtClean="0">
                <a:solidFill>
                  <a:srgbClr val="000000"/>
                </a:solidFill>
              </a:rPr>
              <a:t>sont</a:t>
            </a:r>
            <a:r>
              <a:rPr lang="en-IE" b="1" dirty="0" smtClean="0">
                <a:solidFill>
                  <a:srgbClr val="000000"/>
                </a:solidFill>
              </a:rPr>
              <a:t> </a:t>
            </a:r>
            <a:r>
              <a:rPr lang="en-IE" b="1" dirty="0" err="1" smtClean="0">
                <a:solidFill>
                  <a:srgbClr val="000000"/>
                </a:solidFill>
              </a:rPr>
              <a:t>requises</a:t>
            </a:r>
            <a:r>
              <a:rPr lang="en-IE" b="1" dirty="0" smtClean="0">
                <a:solidFill>
                  <a:srgbClr val="000000"/>
                </a:solidFill>
              </a:rPr>
              <a:t> pour </a:t>
            </a:r>
            <a:r>
              <a:rPr lang="en-IE" b="1" dirty="0" err="1" smtClean="0">
                <a:solidFill>
                  <a:srgbClr val="000000"/>
                </a:solidFill>
              </a:rPr>
              <a:t>l’examen</a:t>
            </a:r>
            <a:r>
              <a:rPr lang="en-IE" sz="1800" dirty="0" smtClean="0">
                <a:solidFill>
                  <a:srgbClr val="000000"/>
                </a:solidFill>
              </a:rPr>
              <a:t>– </a:t>
            </a:r>
            <a:r>
              <a:rPr lang="en-IE" sz="1800" dirty="0" err="1" smtClean="0">
                <a:solidFill>
                  <a:srgbClr val="000000"/>
                </a:solidFill>
              </a:rPr>
              <a:t>il</a:t>
            </a:r>
            <a:r>
              <a:rPr lang="en-IE" sz="1800" dirty="0" smtClean="0">
                <a:solidFill>
                  <a:srgbClr val="000000"/>
                </a:solidFill>
              </a:rPr>
              <a:t> </a:t>
            </a:r>
            <a:r>
              <a:rPr lang="en-IE" sz="1800" dirty="0" err="1" smtClean="0">
                <a:solidFill>
                  <a:srgbClr val="000000"/>
                </a:solidFill>
              </a:rPr>
              <a:t>est</a:t>
            </a:r>
            <a:r>
              <a:rPr lang="en-IE" sz="1800" dirty="0" smtClean="0">
                <a:solidFill>
                  <a:srgbClr val="000000"/>
                </a:solidFill>
              </a:rPr>
              <a:t> </a:t>
            </a:r>
            <a:r>
              <a:rPr lang="en-IE" dirty="0" smtClean="0">
                <a:solidFill>
                  <a:srgbClr val="000000"/>
                </a:solidFill>
              </a:rPr>
              <a:t>important que les Parties </a:t>
            </a:r>
            <a:r>
              <a:rPr lang="en-IE" dirty="0" err="1" smtClean="0">
                <a:solidFill>
                  <a:srgbClr val="000000"/>
                </a:solidFill>
              </a:rPr>
              <a:t>complètent</a:t>
            </a:r>
            <a:r>
              <a:rPr lang="en-IE" dirty="0" smtClean="0">
                <a:solidFill>
                  <a:srgbClr val="000000"/>
                </a:solidFill>
              </a:rPr>
              <a:t> le </a:t>
            </a:r>
            <a:r>
              <a:rPr lang="en-IE" sz="1800" b="1" dirty="0" smtClean="0">
                <a:solidFill>
                  <a:schemeClr val="tx2"/>
                </a:solidFill>
              </a:rPr>
              <a:t>questionnaire </a:t>
            </a:r>
            <a:r>
              <a:rPr lang="en-IE" sz="1800" b="1" dirty="0" err="1" smtClean="0">
                <a:solidFill>
                  <a:schemeClr val="tx2"/>
                </a:solidFill>
              </a:rPr>
              <a:t>en</a:t>
            </a:r>
            <a:r>
              <a:rPr lang="en-IE" sz="1800" b="1" dirty="0" smtClean="0">
                <a:solidFill>
                  <a:schemeClr val="tx2"/>
                </a:solidFill>
              </a:rPr>
              <a:t> </a:t>
            </a:r>
            <a:r>
              <a:rPr lang="en-IE" sz="1800" b="1" dirty="0" err="1" smtClean="0">
                <a:solidFill>
                  <a:schemeClr val="tx2"/>
                </a:solidFill>
              </a:rPr>
              <a:t>ligne</a:t>
            </a:r>
            <a:endParaRPr lang="en-IE" sz="1800" b="1" dirty="0">
              <a:solidFill>
                <a:schemeClr val="tx2"/>
              </a:solidFill>
            </a:endParaRPr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IE" dirty="0" err="1" smtClean="0">
                <a:solidFill>
                  <a:srgbClr val="000000"/>
                </a:solidFill>
              </a:rPr>
              <a:t>Agir</a:t>
            </a:r>
            <a:r>
              <a:rPr lang="en-IE" dirty="0" smtClean="0">
                <a:solidFill>
                  <a:srgbClr val="000000"/>
                </a:solidFill>
              </a:rPr>
              <a:t> </a:t>
            </a:r>
            <a:r>
              <a:rPr lang="en-IE" dirty="0" err="1" smtClean="0">
                <a:solidFill>
                  <a:srgbClr val="000000"/>
                </a:solidFill>
              </a:rPr>
              <a:t>selon</a:t>
            </a:r>
            <a:r>
              <a:rPr lang="en-IE" dirty="0" smtClean="0">
                <a:solidFill>
                  <a:srgbClr val="000000"/>
                </a:solidFill>
              </a:rPr>
              <a:t> les </a:t>
            </a:r>
            <a:r>
              <a:rPr lang="en-IE" dirty="0" err="1" smtClean="0">
                <a:solidFill>
                  <a:srgbClr val="000000"/>
                </a:solidFill>
              </a:rPr>
              <a:t>mandats</a:t>
            </a:r>
            <a:r>
              <a:rPr lang="en-IE" dirty="0" smtClean="0">
                <a:solidFill>
                  <a:srgbClr val="000000"/>
                </a:solidFill>
              </a:rPr>
              <a:t> </a:t>
            </a:r>
            <a:r>
              <a:rPr lang="en-IE" dirty="0" err="1" smtClean="0">
                <a:solidFill>
                  <a:srgbClr val="000000"/>
                </a:solidFill>
              </a:rPr>
              <a:t>liés</a:t>
            </a:r>
            <a:r>
              <a:rPr lang="en-IE" dirty="0" smtClean="0">
                <a:solidFill>
                  <a:srgbClr val="000000"/>
                </a:solidFill>
              </a:rPr>
              <a:t> à </a:t>
            </a:r>
            <a:r>
              <a:rPr lang="en-IE" dirty="0" err="1" smtClean="0">
                <a:solidFill>
                  <a:srgbClr val="000000"/>
                </a:solidFill>
              </a:rPr>
              <a:t>l’Accord</a:t>
            </a:r>
            <a:r>
              <a:rPr lang="en-IE" dirty="0" smtClean="0">
                <a:solidFill>
                  <a:srgbClr val="000000"/>
                </a:solidFill>
              </a:rPr>
              <a:t> de Paris, au </a:t>
            </a:r>
            <a:r>
              <a:rPr lang="en-IE" dirty="0" err="1" smtClean="0">
                <a:solidFill>
                  <a:srgbClr val="000000"/>
                </a:solidFill>
              </a:rPr>
              <a:t>Comité</a:t>
            </a:r>
            <a:r>
              <a:rPr lang="en-IE" dirty="0" smtClean="0">
                <a:solidFill>
                  <a:srgbClr val="000000"/>
                </a:solidFill>
              </a:rPr>
              <a:t> de </a:t>
            </a:r>
            <a:r>
              <a:rPr lang="en-IE" dirty="0" err="1" smtClean="0">
                <a:solidFill>
                  <a:srgbClr val="000000"/>
                </a:solidFill>
              </a:rPr>
              <a:t>l’Adaptation</a:t>
            </a:r>
            <a:r>
              <a:rPr lang="en-IE" dirty="0" smtClean="0">
                <a:solidFill>
                  <a:srgbClr val="000000"/>
                </a:solidFill>
              </a:rPr>
              <a:t> et au LEG, de la decision </a:t>
            </a:r>
            <a:r>
              <a:rPr lang="en-IE" sz="1800" dirty="0" smtClean="0">
                <a:solidFill>
                  <a:srgbClr val="000000"/>
                </a:solidFill>
              </a:rPr>
              <a:t>1/CP.21</a:t>
            </a:r>
            <a:r>
              <a:rPr lang="en-IE" sz="1800" dirty="0">
                <a:solidFill>
                  <a:srgbClr val="000000"/>
                </a:solidFill>
              </a:rPr>
              <a:t>, </a:t>
            </a:r>
            <a:r>
              <a:rPr lang="en-IE" sz="1800" dirty="0" smtClean="0">
                <a:solidFill>
                  <a:srgbClr val="000000"/>
                </a:solidFill>
              </a:rPr>
              <a:t>points </a:t>
            </a:r>
            <a:r>
              <a:rPr lang="en-IE" sz="1800" dirty="0">
                <a:solidFill>
                  <a:srgbClr val="000000"/>
                </a:solidFill>
              </a:rPr>
              <a:t>41 </a:t>
            </a:r>
            <a:r>
              <a:rPr lang="en-IE" dirty="0" smtClean="0">
                <a:solidFill>
                  <a:srgbClr val="000000"/>
                </a:solidFill>
              </a:rPr>
              <a:t>et</a:t>
            </a:r>
            <a:r>
              <a:rPr lang="en-IE" sz="1800" dirty="0" smtClean="0">
                <a:solidFill>
                  <a:srgbClr val="000000"/>
                </a:solidFill>
              </a:rPr>
              <a:t> </a:t>
            </a:r>
            <a:r>
              <a:rPr lang="en-IE" sz="1800" dirty="0">
                <a:solidFill>
                  <a:srgbClr val="000000"/>
                </a:solidFill>
              </a:rPr>
              <a:t>45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IE" sz="1800" dirty="0" smtClean="0">
                <a:solidFill>
                  <a:srgbClr val="000000"/>
                </a:solidFill>
              </a:rPr>
              <a:t>Un </a:t>
            </a:r>
            <a:r>
              <a:rPr lang="en-IE" sz="1800" dirty="0" err="1" smtClean="0">
                <a:solidFill>
                  <a:srgbClr val="000000"/>
                </a:solidFill>
              </a:rPr>
              <a:t>événement</a:t>
            </a:r>
            <a:r>
              <a:rPr lang="en-IE" sz="1800" dirty="0" smtClean="0">
                <a:solidFill>
                  <a:srgbClr val="000000"/>
                </a:solidFill>
              </a:rPr>
              <a:t> </a:t>
            </a:r>
            <a:r>
              <a:rPr lang="en-IE" sz="1800" dirty="0" err="1" smtClean="0">
                <a:solidFill>
                  <a:srgbClr val="000000"/>
                </a:solidFill>
              </a:rPr>
              <a:t>spécial</a:t>
            </a:r>
            <a:r>
              <a:rPr lang="en-IE" sz="1800" dirty="0" smtClean="0">
                <a:solidFill>
                  <a:srgbClr val="000000"/>
                </a:solidFill>
              </a:rPr>
              <a:t> </a:t>
            </a:r>
            <a:r>
              <a:rPr lang="en-IE" sz="1800" dirty="0" err="1" smtClean="0">
                <a:solidFill>
                  <a:srgbClr val="000000"/>
                </a:solidFill>
              </a:rPr>
              <a:t>devra</a:t>
            </a:r>
            <a:r>
              <a:rPr lang="en-IE" sz="1800" dirty="0" smtClean="0">
                <a:solidFill>
                  <a:srgbClr val="000000"/>
                </a:solidFill>
              </a:rPr>
              <a:t> </a:t>
            </a:r>
            <a:r>
              <a:rPr lang="en-IE" sz="1800" dirty="0" err="1" smtClean="0">
                <a:solidFill>
                  <a:srgbClr val="000000"/>
                </a:solidFill>
              </a:rPr>
              <a:t>etre</a:t>
            </a:r>
            <a:r>
              <a:rPr lang="en-IE" sz="1800" dirty="0" smtClean="0">
                <a:solidFill>
                  <a:srgbClr val="000000"/>
                </a:solidFill>
              </a:rPr>
              <a:t> </a:t>
            </a:r>
            <a:r>
              <a:rPr lang="en-IE" dirty="0" err="1" smtClean="0">
                <a:solidFill>
                  <a:srgbClr val="000000"/>
                </a:solidFill>
              </a:rPr>
              <a:t>organisé</a:t>
            </a:r>
            <a:r>
              <a:rPr lang="en-IE" sz="1800" dirty="0" smtClean="0">
                <a:solidFill>
                  <a:srgbClr val="000000"/>
                </a:solidFill>
              </a:rPr>
              <a:t> le 12 Mai pour </a:t>
            </a:r>
            <a:r>
              <a:rPr lang="en-IE" sz="1800" dirty="0" err="1" smtClean="0">
                <a:solidFill>
                  <a:srgbClr val="000000"/>
                </a:solidFill>
              </a:rPr>
              <a:t>partager</a:t>
            </a:r>
            <a:r>
              <a:rPr lang="en-IE" sz="1800" dirty="0" smtClean="0">
                <a:solidFill>
                  <a:srgbClr val="000000"/>
                </a:solidFill>
              </a:rPr>
              <a:t> </a:t>
            </a:r>
            <a:r>
              <a:rPr lang="en-IE" sz="1800" dirty="0" err="1" smtClean="0">
                <a:solidFill>
                  <a:srgbClr val="000000"/>
                </a:solidFill>
              </a:rPr>
              <a:t>l’information</a:t>
            </a:r>
            <a:r>
              <a:rPr lang="en-IE" sz="1800" dirty="0" smtClean="0">
                <a:solidFill>
                  <a:srgbClr val="000000"/>
                </a:solidFill>
              </a:rPr>
              <a:t> sur les </a:t>
            </a:r>
            <a:r>
              <a:rPr lang="en-IE" sz="1800" dirty="0" err="1" smtClean="0">
                <a:solidFill>
                  <a:srgbClr val="000000"/>
                </a:solidFill>
              </a:rPr>
              <a:t>progès</a:t>
            </a:r>
            <a:r>
              <a:rPr lang="en-IE" sz="1800" dirty="0" smtClean="0">
                <a:solidFill>
                  <a:srgbClr val="000000"/>
                </a:solidFill>
              </a:rPr>
              <a:t> </a:t>
            </a:r>
            <a:r>
              <a:rPr lang="en-IE" sz="1800" dirty="0" err="1" smtClean="0">
                <a:solidFill>
                  <a:srgbClr val="000000"/>
                </a:solidFill>
              </a:rPr>
              <a:t>effectués</a:t>
            </a:r>
            <a:r>
              <a:rPr lang="en-IE" sz="1800" dirty="0" smtClean="0">
                <a:solidFill>
                  <a:srgbClr val="000000"/>
                </a:solidFill>
              </a:rPr>
              <a:t> et </a:t>
            </a:r>
            <a:r>
              <a:rPr lang="en-IE" sz="1800" dirty="0" err="1" smtClean="0">
                <a:solidFill>
                  <a:srgbClr val="000000"/>
                </a:solidFill>
              </a:rPr>
              <a:t>recueillir</a:t>
            </a:r>
            <a:r>
              <a:rPr lang="en-IE" sz="1800" dirty="0" smtClean="0">
                <a:solidFill>
                  <a:srgbClr val="000000"/>
                </a:solidFill>
              </a:rPr>
              <a:t> des </a:t>
            </a:r>
            <a:r>
              <a:rPr lang="en-IE" sz="1800" dirty="0" err="1" smtClean="0">
                <a:solidFill>
                  <a:srgbClr val="000000"/>
                </a:solidFill>
              </a:rPr>
              <a:t>commentaires</a:t>
            </a:r>
            <a:r>
              <a:rPr lang="en-IE" sz="1800" dirty="0" smtClean="0">
                <a:solidFill>
                  <a:srgbClr val="000000"/>
                </a:solidFill>
              </a:rPr>
              <a:t> des parties et des </a:t>
            </a:r>
            <a:r>
              <a:rPr lang="en-IE" sz="1800" dirty="0" err="1" smtClean="0">
                <a:solidFill>
                  <a:srgbClr val="000000"/>
                </a:solidFill>
              </a:rPr>
              <a:t>acteurs</a:t>
            </a:r>
            <a:r>
              <a:rPr lang="en-IE" sz="1800" dirty="0" smtClean="0">
                <a:solidFill>
                  <a:srgbClr val="000000"/>
                </a:solidFill>
              </a:rPr>
              <a:t> non-</a:t>
            </a:r>
            <a:r>
              <a:rPr lang="en-IE" sz="1800" dirty="0" err="1" smtClean="0">
                <a:solidFill>
                  <a:srgbClr val="000000"/>
                </a:solidFill>
              </a:rPr>
              <a:t>étatiques</a:t>
            </a:r>
            <a:endParaRPr lang="en-IE" sz="1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9346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635001" y="1196752"/>
            <a:ext cx="7897441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marL="457200" indent="-457200" eaLnBrk="0" hangingPunct="0">
              <a:lnSpc>
                <a:spcPts val="2400"/>
              </a:lnSpc>
              <a:spcBef>
                <a:spcPct val="0"/>
              </a:spcBef>
              <a:buClr>
                <a:schemeClr val="tx1"/>
              </a:buClr>
              <a:buChar char="•"/>
              <a:defRPr sz="15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914400" indent="-457200" eaLnBrk="0" hangingPunct="0">
              <a:lnSpc>
                <a:spcPts val="2400"/>
              </a:lnSpc>
              <a:spcBef>
                <a:spcPct val="0"/>
              </a:spcBef>
              <a:buClr>
                <a:schemeClr val="tx1"/>
              </a:buClr>
              <a:buAutoNum type="alphaLcParenR"/>
              <a:defRPr sz="15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lnSpc>
                <a:spcPts val="2400"/>
              </a:lnSpc>
              <a:spcBef>
                <a:spcPct val="0"/>
              </a:spcBef>
              <a:buClr>
                <a:schemeClr val="tx1"/>
              </a:buClr>
              <a:buChar char="•"/>
              <a:defRPr sz="15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lnSpc>
                <a:spcPts val="2400"/>
              </a:lnSpc>
              <a:spcBef>
                <a:spcPct val="0"/>
              </a:spcBef>
              <a:buClr>
                <a:schemeClr val="tx1"/>
              </a:buClr>
              <a:buChar char="•"/>
              <a:defRPr sz="15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lnSpc>
                <a:spcPts val="2400"/>
              </a:lnSpc>
              <a:spcBef>
                <a:spcPct val="0"/>
              </a:spcBef>
              <a:buClr>
                <a:schemeClr val="tx1"/>
              </a:buClr>
              <a:buChar char="•"/>
              <a:defRPr sz="15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•"/>
              <a:defRPr sz="15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•"/>
              <a:defRPr sz="15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•"/>
              <a:defRPr sz="15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•"/>
              <a:defRPr sz="15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indent="0" algn="ctr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None/>
            </a:pPr>
            <a:r>
              <a:rPr lang="en-GB" altLang="en-US" sz="3200" b="1" dirty="0" smtClean="0">
                <a:solidFill>
                  <a:srgbClr val="0070C0"/>
                </a:solidFill>
              </a:rPr>
              <a:t>APPUI DU </a:t>
            </a:r>
            <a:endParaRPr lang="en-GB" altLang="en-US" sz="3200" b="1" dirty="0">
              <a:solidFill>
                <a:srgbClr val="0070C0"/>
              </a:solidFill>
            </a:endParaRPr>
          </a:p>
          <a:p>
            <a:pPr marL="0" indent="0" algn="ctr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None/>
            </a:pPr>
            <a:r>
              <a:rPr lang="en-GB" altLang="en-US" sz="3200" b="1" dirty="0" smtClean="0">
                <a:solidFill>
                  <a:srgbClr val="0070C0"/>
                </a:solidFill>
              </a:rPr>
              <a:t>COMITE DE </a:t>
            </a:r>
            <a:r>
              <a:rPr lang="en-GB" altLang="en-US" sz="3200" b="1" dirty="0" err="1" smtClean="0">
                <a:solidFill>
                  <a:srgbClr val="0070C0"/>
                </a:solidFill>
              </a:rPr>
              <a:t>l’ADAPTATION</a:t>
            </a:r>
            <a:r>
              <a:rPr lang="en-GB" altLang="en-US" sz="3200" b="1" dirty="0" smtClean="0">
                <a:solidFill>
                  <a:srgbClr val="0070C0"/>
                </a:solidFill>
              </a:rPr>
              <a:t> (AC)</a:t>
            </a:r>
            <a:endParaRPr lang="en-GB" altLang="en-US" sz="3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3395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title"/>
          </p:nvPr>
        </p:nvSpPr>
        <p:spPr>
          <a:xfrm>
            <a:off x="635001" y="404665"/>
            <a:ext cx="7869238" cy="31432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r>
              <a:rPr lang="en-US" sz="1600" b="1" dirty="0" smtClean="0"/>
              <a:t>Le </a:t>
            </a:r>
            <a:r>
              <a:rPr lang="en-US" sz="1600" b="1" dirty="0" err="1" smtClean="0"/>
              <a:t>Comité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d’Adaptation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en</a:t>
            </a:r>
            <a:r>
              <a:rPr lang="en-US" sz="1600" b="1" dirty="0" smtClean="0"/>
              <a:t> un coup </a:t>
            </a:r>
            <a:r>
              <a:rPr lang="en-US" sz="1600" b="1" dirty="0" err="1" smtClean="0"/>
              <a:t>d’oeil</a:t>
            </a:r>
            <a:endParaRPr lang="de-DE" sz="1600" b="1" dirty="0"/>
          </a:p>
        </p:txBody>
      </p:sp>
      <p:sp>
        <p:nvSpPr>
          <p:cNvPr id="165892" name="Text Box 4"/>
          <p:cNvSpPr txBox="1">
            <a:spLocks noChangeArrowheads="1"/>
          </p:cNvSpPr>
          <p:nvPr/>
        </p:nvSpPr>
        <p:spPr bwMode="auto">
          <a:xfrm>
            <a:off x="683568" y="1268760"/>
            <a:ext cx="7776864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/>
          <a:lstStyle/>
          <a:p>
            <a:pPr marL="342900" indent="-342900" fontAlgn="base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en-IE" dirty="0" smtClean="0">
                <a:solidFill>
                  <a:srgbClr val="000000"/>
                </a:solidFill>
              </a:rPr>
              <a:t>Le </a:t>
            </a:r>
            <a:r>
              <a:rPr lang="en-IE" dirty="0" err="1" smtClean="0">
                <a:solidFill>
                  <a:srgbClr val="000000"/>
                </a:solidFill>
              </a:rPr>
              <a:t>Comité</a:t>
            </a:r>
            <a:r>
              <a:rPr lang="en-IE" dirty="0" smtClean="0">
                <a:solidFill>
                  <a:srgbClr val="000000"/>
                </a:solidFill>
              </a:rPr>
              <a:t> de </a:t>
            </a:r>
            <a:r>
              <a:rPr lang="en-IE" dirty="0" err="1" smtClean="0">
                <a:solidFill>
                  <a:srgbClr val="000000"/>
                </a:solidFill>
              </a:rPr>
              <a:t>l’Adaptation</a:t>
            </a:r>
            <a:r>
              <a:rPr lang="en-IE" dirty="0" smtClean="0">
                <a:solidFill>
                  <a:srgbClr val="000000"/>
                </a:solidFill>
              </a:rPr>
              <a:t> (The </a:t>
            </a:r>
            <a:r>
              <a:rPr lang="en-IE" dirty="0">
                <a:solidFill>
                  <a:srgbClr val="000000"/>
                </a:solidFill>
              </a:rPr>
              <a:t>Adaptation </a:t>
            </a:r>
            <a:r>
              <a:rPr lang="en-IE" dirty="0" smtClean="0">
                <a:solidFill>
                  <a:srgbClr val="000000"/>
                </a:solidFill>
              </a:rPr>
              <a:t>Committee) </a:t>
            </a:r>
            <a:r>
              <a:rPr lang="en-IE" dirty="0" err="1" smtClean="0">
                <a:solidFill>
                  <a:srgbClr val="000000"/>
                </a:solidFill>
              </a:rPr>
              <a:t>est</a:t>
            </a:r>
            <a:r>
              <a:rPr lang="en-IE" dirty="0" smtClean="0">
                <a:solidFill>
                  <a:srgbClr val="000000"/>
                </a:solidFill>
              </a:rPr>
              <a:t> </a:t>
            </a:r>
            <a:r>
              <a:rPr lang="en-IE" dirty="0" err="1" smtClean="0">
                <a:solidFill>
                  <a:srgbClr val="000000"/>
                </a:solidFill>
              </a:rPr>
              <a:t>l’organe</a:t>
            </a:r>
            <a:r>
              <a:rPr lang="en-IE" dirty="0" smtClean="0">
                <a:solidFill>
                  <a:srgbClr val="000000"/>
                </a:solidFill>
              </a:rPr>
              <a:t> </a:t>
            </a:r>
            <a:r>
              <a:rPr lang="en-IE" dirty="0" err="1" smtClean="0">
                <a:solidFill>
                  <a:srgbClr val="000000"/>
                </a:solidFill>
              </a:rPr>
              <a:t>consultatif</a:t>
            </a:r>
            <a:r>
              <a:rPr lang="en-IE" dirty="0" smtClean="0">
                <a:solidFill>
                  <a:srgbClr val="000000"/>
                </a:solidFill>
              </a:rPr>
              <a:t> general sur </a:t>
            </a:r>
            <a:r>
              <a:rPr lang="en-IE" dirty="0" err="1" smtClean="0">
                <a:solidFill>
                  <a:srgbClr val="000000"/>
                </a:solidFill>
              </a:rPr>
              <a:t>l’adaptation</a:t>
            </a:r>
            <a:r>
              <a:rPr lang="en-IE" dirty="0" smtClean="0">
                <a:solidFill>
                  <a:srgbClr val="000000"/>
                </a:solidFill>
              </a:rPr>
              <a:t> sous la Convention. Il a </a:t>
            </a:r>
            <a:r>
              <a:rPr lang="en-IE" dirty="0" err="1" smtClean="0">
                <a:solidFill>
                  <a:srgbClr val="000000"/>
                </a:solidFill>
              </a:rPr>
              <a:t>été</a:t>
            </a:r>
            <a:r>
              <a:rPr lang="en-IE" dirty="0" smtClean="0">
                <a:solidFill>
                  <a:srgbClr val="000000"/>
                </a:solidFill>
              </a:rPr>
              <a:t> </a:t>
            </a:r>
            <a:r>
              <a:rPr lang="en-IE" dirty="0" err="1" smtClean="0">
                <a:solidFill>
                  <a:srgbClr val="000000"/>
                </a:solidFill>
              </a:rPr>
              <a:t>établi</a:t>
            </a:r>
            <a:r>
              <a:rPr lang="en-IE" dirty="0" smtClean="0">
                <a:solidFill>
                  <a:srgbClr val="000000"/>
                </a:solidFill>
              </a:rPr>
              <a:t> à Cancun à la </a:t>
            </a:r>
            <a:r>
              <a:rPr lang="en-IE" dirty="0">
                <a:solidFill>
                  <a:srgbClr val="000000"/>
                </a:solidFill>
              </a:rPr>
              <a:t>COP </a:t>
            </a:r>
            <a:r>
              <a:rPr lang="en-IE" dirty="0" smtClean="0">
                <a:solidFill>
                  <a:srgbClr val="000000"/>
                </a:solidFill>
              </a:rPr>
              <a:t>16. </a:t>
            </a:r>
            <a:endParaRPr lang="en-IE" dirty="0">
              <a:solidFill>
                <a:srgbClr val="000000"/>
              </a:solidFill>
            </a:endParaRPr>
          </a:p>
          <a:p>
            <a:pPr marL="342900" indent="-342900" fontAlgn="base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en-IE" dirty="0" smtClean="0">
                <a:solidFill>
                  <a:srgbClr val="000000"/>
                </a:solidFill>
              </a:rPr>
              <a:t>Il </a:t>
            </a:r>
            <a:r>
              <a:rPr lang="en-IE" dirty="0" err="1" smtClean="0">
                <a:solidFill>
                  <a:srgbClr val="000000"/>
                </a:solidFill>
              </a:rPr>
              <a:t>vise</a:t>
            </a:r>
            <a:r>
              <a:rPr lang="en-IE" dirty="0" smtClean="0">
                <a:solidFill>
                  <a:srgbClr val="000000"/>
                </a:solidFill>
              </a:rPr>
              <a:t> à </a:t>
            </a:r>
            <a:r>
              <a:rPr lang="en-IE" dirty="0" err="1" smtClean="0">
                <a:solidFill>
                  <a:srgbClr val="000000"/>
                </a:solidFill>
              </a:rPr>
              <a:t>accroitre</a:t>
            </a:r>
            <a:r>
              <a:rPr lang="en-IE" dirty="0" smtClean="0">
                <a:solidFill>
                  <a:srgbClr val="000000"/>
                </a:solidFill>
              </a:rPr>
              <a:t> la </a:t>
            </a:r>
            <a:r>
              <a:rPr lang="en-IE" dirty="0" err="1" smtClean="0">
                <a:solidFill>
                  <a:srgbClr val="000000"/>
                </a:solidFill>
              </a:rPr>
              <a:t>visibilité</a:t>
            </a:r>
            <a:r>
              <a:rPr lang="en-IE" dirty="0" smtClean="0">
                <a:solidFill>
                  <a:srgbClr val="000000"/>
                </a:solidFill>
              </a:rPr>
              <a:t> de </a:t>
            </a:r>
            <a:r>
              <a:rPr lang="en-IE" dirty="0" err="1" smtClean="0">
                <a:solidFill>
                  <a:srgbClr val="000000"/>
                </a:solidFill>
              </a:rPr>
              <a:t>l’adaptation</a:t>
            </a:r>
            <a:r>
              <a:rPr lang="en-IE" dirty="0" smtClean="0">
                <a:solidFill>
                  <a:srgbClr val="000000"/>
                </a:solidFill>
              </a:rPr>
              <a:t> et à </a:t>
            </a:r>
            <a:r>
              <a:rPr lang="en-IE" dirty="0" err="1" smtClean="0">
                <a:solidFill>
                  <a:srgbClr val="000000"/>
                </a:solidFill>
              </a:rPr>
              <a:t>promouvoir</a:t>
            </a:r>
            <a:r>
              <a:rPr lang="en-IE" dirty="0" smtClean="0">
                <a:solidFill>
                  <a:srgbClr val="000000"/>
                </a:solidFill>
              </a:rPr>
              <a:t> </a:t>
            </a:r>
            <a:r>
              <a:rPr lang="en-IE" dirty="0" err="1" smtClean="0">
                <a:solidFill>
                  <a:srgbClr val="000000"/>
                </a:solidFill>
              </a:rPr>
              <a:t>une</a:t>
            </a:r>
            <a:r>
              <a:rPr lang="en-IE" dirty="0" smtClean="0">
                <a:solidFill>
                  <a:srgbClr val="000000"/>
                </a:solidFill>
              </a:rPr>
              <a:t> plus </a:t>
            </a:r>
            <a:r>
              <a:rPr lang="en-IE" dirty="0" err="1" smtClean="0">
                <a:solidFill>
                  <a:srgbClr val="000000"/>
                </a:solidFill>
              </a:rPr>
              <a:t>grande</a:t>
            </a:r>
            <a:r>
              <a:rPr lang="en-IE" dirty="0" smtClean="0">
                <a:solidFill>
                  <a:srgbClr val="000000"/>
                </a:solidFill>
              </a:rPr>
              <a:t> coherence </a:t>
            </a:r>
            <a:r>
              <a:rPr lang="en-IE" dirty="0" err="1" smtClean="0">
                <a:solidFill>
                  <a:srgbClr val="000000"/>
                </a:solidFill>
              </a:rPr>
              <a:t>dans</a:t>
            </a:r>
            <a:r>
              <a:rPr lang="en-IE" dirty="0" smtClean="0">
                <a:solidFill>
                  <a:srgbClr val="000000"/>
                </a:solidFill>
              </a:rPr>
              <a:t> la </a:t>
            </a:r>
            <a:r>
              <a:rPr lang="en-IE" dirty="0" err="1" smtClean="0">
                <a:solidFill>
                  <a:srgbClr val="000000"/>
                </a:solidFill>
              </a:rPr>
              <a:t>facon</a:t>
            </a:r>
            <a:r>
              <a:rPr lang="en-IE" dirty="0" smtClean="0">
                <a:solidFill>
                  <a:srgbClr val="000000"/>
                </a:solidFill>
              </a:rPr>
              <a:t> </a:t>
            </a:r>
            <a:r>
              <a:rPr lang="en-IE" dirty="0" err="1" smtClean="0">
                <a:solidFill>
                  <a:srgbClr val="000000"/>
                </a:solidFill>
              </a:rPr>
              <a:t>dont</a:t>
            </a:r>
            <a:r>
              <a:rPr lang="en-IE" dirty="0" smtClean="0">
                <a:solidFill>
                  <a:srgbClr val="000000"/>
                </a:solidFill>
              </a:rPr>
              <a:t> </a:t>
            </a:r>
            <a:r>
              <a:rPr lang="en-IE" dirty="0" err="1" smtClean="0">
                <a:solidFill>
                  <a:srgbClr val="000000"/>
                </a:solidFill>
              </a:rPr>
              <a:t>l’adaptation</a:t>
            </a:r>
            <a:r>
              <a:rPr lang="en-IE" dirty="0" smtClean="0">
                <a:solidFill>
                  <a:srgbClr val="000000"/>
                </a:solidFill>
              </a:rPr>
              <a:t> </a:t>
            </a:r>
            <a:r>
              <a:rPr lang="en-IE" dirty="0" err="1" smtClean="0">
                <a:solidFill>
                  <a:srgbClr val="000000"/>
                </a:solidFill>
              </a:rPr>
              <a:t>est</a:t>
            </a:r>
            <a:r>
              <a:rPr lang="en-IE" dirty="0" smtClean="0">
                <a:solidFill>
                  <a:srgbClr val="000000"/>
                </a:solidFill>
              </a:rPr>
              <a:t> </a:t>
            </a:r>
            <a:r>
              <a:rPr lang="en-IE" dirty="0" err="1" smtClean="0">
                <a:solidFill>
                  <a:srgbClr val="000000"/>
                </a:solidFill>
              </a:rPr>
              <a:t>abordée</a:t>
            </a:r>
            <a:endParaRPr lang="en-IE" dirty="0">
              <a:solidFill>
                <a:srgbClr val="000000"/>
              </a:solidFill>
            </a:endParaRPr>
          </a:p>
          <a:p>
            <a:pPr marL="342900" indent="-342900" fontAlgn="base">
              <a:lnSpc>
                <a:spcPts val="2400"/>
              </a:lnSpc>
              <a:spcBef>
                <a:spcPct val="50000"/>
              </a:spcBef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i="1" dirty="0">
                <a:solidFill>
                  <a:srgbClr val="000000"/>
                </a:solidFill>
              </a:rPr>
              <a:t> </a:t>
            </a:r>
            <a:r>
              <a:rPr lang="en-US" i="1" dirty="0" err="1" smtClean="0">
                <a:solidFill>
                  <a:srgbClr val="000000"/>
                </a:solidFill>
              </a:rPr>
              <a:t>Voir</a:t>
            </a:r>
            <a:r>
              <a:rPr lang="en-US" i="1" dirty="0" smtClean="0">
                <a:solidFill>
                  <a:srgbClr val="000000"/>
                </a:solidFill>
              </a:rPr>
              <a:t> </a:t>
            </a:r>
            <a:r>
              <a:rPr lang="en-US" i="1" dirty="0">
                <a:solidFill>
                  <a:srgbClr val="000000"/>
                </a:solidFill>
              </a:rPr>
              <a:t>&lt;</a:t>
            </a:r>
            <a:r>
              <a:rPr lang="en-US" b="1" i="1" dirty="0">
                <a:solidFill>
                  <a:srgbClr val="4B93DC"/>
                </a:solidFill>
              </a:rPr>
              <a:t>unfccc.int/6053</a:t>
            </a:r>
            <a:r>
              <a:rPr lang="en-US" i="1" dirty="0">
                <a:solidFill>
                  <a:srgbClr val="000000"/>
                </a:solidFill>
              </a:rPr>
              <a:t>&gt; </a:t>
            </a:r>
            <a:r>
              <a:rPr lang="en-US" i="1" dirty="0" smtClean="0">
                <a:solidFill>
                  <a:srgbClr val="000000"/>
                </a:solidFill>
              </a:rPr>
              <a:t>pour des </a:t>
            </a:r>
            <a:r>
              <a:rPr lang="en-US" i="1" dirty="0" err="1" smtClean="0">
                <a:solidFill>
                  <a:srgbClr val="000000"/>
                </a:solidFill>
              </a:rPr>
              <a:t>informations</a:t>
            </a:r>
            <a:r>
              <a:rPr lang="en-US" i="1" dirty="0" smtClean="0">
                <a:solidFill>
                  <a:srgbClr val="000000"/>
                </a:solidFill>
              </a:rPr>
              <a:t> sur le travail de </a:t>
            </a:r>
            <a:r>
              <a:rPr lang="en-US" i="1" dirty="0" err="1" smtClean="0">
                <a:solidFill>
                  <a:srgbClr val="000000"/>
                </a:solidFill>
              </a:rPr>
              <a:t>l’AC</a:t>
            </a:r>
            <a:endParaRPr lang="en-US" i="1" dirty="0">
              <a:solidFill>
                <a:srgbClr val="000000"/>
              </a:solidFill>
            </a:endParaRPr>
          </a:p>
          <a:p>
            <a:pPr marL="342900" indent="-342900" fontAlgn="base">
              <a:lnSpc>
                <a:spcPts val="3200"/>
              </a:lnSpc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q"/>
            </a:pPr>
            <a:endParaRPr lang="de-D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06117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title"/>
          </p:nvPr>
        </p:nvSpPr>
        <p:spPr>
          <a:xfrm>
            <a:off x="635001" y="378374"/>
            <a:ext cx="7869238" cy="314325"/>
          </a:xfrm>
        </p:spPr>
        <p:txBody>
          <a:bodyPr/>
          <a:lstStyle/>
          <a:p>
            <a:r>
              <a:rPr lang="en-US" sz="1600" b="1" dirty="0" smtClean="0">
                <a:solidFill>
                  <a:schemeClr val="tx2">
                    <a:lumMod val="75000"/>
                  </a:schemeClr>
                </a:solidFill>
              </a:rPr>
              <a:t>Apercu du travail du </a:t>
            </a:r>
            <a:r>
              <a:rPr lang="en-US" sz="1600" b="1" dirty="0" err="1" smtClean="0">
                <a:solidFill>
                  <a:schemeClr val="tx2">
                    <a:lumMod val="75000"/>
                  </a:schemeClr>
                </a:solidFill>
              </a:rPr>
              <a:t>Comité</a:t>
            </a:r>
            <a:r>
              <a:rPr lang="en-US" sz="1600" b="1" dirty="0" smtClean="0">
                <a:solidFill>
                  <a:schemeClr val="tx2">
                    <a:lumMod val="75000"/>
                  </a:schemeClr>
                </a:solidFill>
              </a:rPr>
              <a:t> de </a:t>
            </a:r>
            <a:r>
              <a:rPr lang="en-US" sz="1600" b="1" dirty="0" err="1" smtClean="0">
                <a:solidFill>
                  <a:schemeClr val="tx2">
                    <a:lumMod val="75000"/>
                  </a:schemeClr>
                </a:solidFill>
              </a:rPr>
              <a:t>l’Adaptation</a:t>
            </a:r>
            <a:r>
              <a:rPr lang="en-US" sz="1600" b="1" dirty="0" smtClean="0">
                <a:solidFill>
                  <a:schemeClr val="tx2">
                    <a:lumMod val="75000"/>
                  </a:schemeClr>
                </a:solidFill>
              </a:rPr>
              <a:t> sur les PNA</a:t>
            </a:r>
            <a:endParaRPr lang="de-DE" sz="1600" i="1" dirty="0"/>
          </a:p>
        </p:txBody>
      </p:sp>
      <p:sp>
        <p:nvSpPr>
          <p:cNvPr id="165892" name="Text Box 4"/>
          <p:cNvSpPr txBox="1">
            <a:spLocks noChangeArrowheads="1"/>
          </p:cNvSpPr>
          <p:nvPr/>
        </p:nvSpPr>
        <p:spPr bwMode="auto">
          <a:xfrm>
            <a:off x="635001" y="1268760"/>
            <a:ext cx="7825432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/>
          <a:lstStyle/>
          <a:p>
            <a:pPr marL="342900" indent="-342900" fontAlgn="base">
              <a:lnSpc>
                <a:spcPts val="2400"/>
              </a:lnSpc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en-US" dirty="0" err="1" smtClean="0">
                <a:solidFill>
                  <a:srgbClr val="000000"/>
                </a:solidFill>
              </a:rPr>
              <a:t>Examen</a:t>
            </a:r>
            <a:r>
              <a:rPr lang="en-US" dirty="0" smtClean="0">
                <a:solidFill>
                  <a:srgbClr val="000000"/>
                </a:solidFill>
              </a:rPr>
              <a:t> des directives techniques du LEG pour les PNA </a:t>
            </a:r>
            <a:r>
              <a:rPr lang="en-US" dirty="0" err="1" smtClean="0">
                <a:solidFill>
                  <a:srgbClr val="000000"/>
                </a:solidFill>
              </a:rPr>
              <a:t>en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termes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d’applicabilité</a:t>
            </a:r>
            <a:r>
              <a:rPr lang="en-US" dirty="0" smtClean="0">
                <a:solidFill>
                  <a:srgbClr val="000000"/>
                </a:solidFill>
              </a:rPr>
              <a:t> à des pays </a:t>
            </a:r>
            <a:r>
              <a:rPr lang="en-US" dirty="0" err="1" smtClean="0">
                <a:solidFill>
                  <a:srgbClr val="000000"/>
                </a:solidFill>
              </a:rPr>
              <a:t>en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voie</a:t>
            </a:r>
            <a:r>
              <a:rPr lang="en-US" dirty="0" smtClean="0">
                <a:solidFill>
                  <a:srgbClr val="000000"/>
                </a:solidFill>
              </a:rPr>
              <a:t> de </a:t>
            </a:r>
            <a:r>
              <a:rPr lang="en-US" dirty="0" err="1" smtClean="0">
                <a:solidFill>
                  <a:srgbClr val="000000"/>
                </a:solidFill>
              </a:rPr>
              <a:t>développement</a:t>
            </a:r>
            <a:r>
              <a:rPr lang="en-US" dirty="0" smtClean="0">
                <a:solidFill>
                  <a:srgbClr val="000000"/>
                </a:solidFill>
              </a:rPr>
              <a:t> non-PMA.</a:t>
            </a:r>
          </a:p>
          <a:p>
            <a:pPr marL="342900" indent="-342900" fontAlgn="base">
              <a:lnSpc>
                <a:spcPts val="2400"/>
              </a:lnSpc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en-US" dirty="0" err="1" smtClean="0">
                <a:solidFill>
                  <a:srgbClr val="000000"/>
                </a:solidFill>
              </a:rPr>
              <a:t>Création</a:t>
            </a:r>
            <a:r>
              <a:rPr lang="en-US" dirty="0" smtClean="0">
                <a:solidFill>
                  <a:srgbClr val="000000"/>
                </a:solidFill>
              </a:rPr>
              <a:t> d’un </a:t>
            </a:r>
            <a:r>
              <a:rPr lang="en-US" dirty="0" err="1" smtClean="0">
                <a:solidFill>
                  <a:srgbClr val="000000"/>
                </a:solidFill>
              </a:rPr>
              <a:t>groupe</a:t>
            </a:r>
            <a:r>
              <a:rPr lang="en-US" dirty="0" smtClean="0">
                <a:solidFill>
                  <a:srgbClr val="000000"/>
                </a:solidFill>
              </a:rPr>
              <a:t> de travail sur les PNA </a:t>
            </a:r>
          </a:p>
          <a:p>
            <a:pPr marL="342900" indent="-342900" fontAlgn="base">
              <a:lnSpc>
                <a:spcPts val="2400"/>
              </a:lnSpc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en-US" dirty="0" err="1" smtClean="0">
                <a:solidFill>
                  <a:srgbClr val="000000"/>
                </a:solidFill>
              </a:rPr>
              <a:t>Création</a:t>
            </a:r>
            <a:r>
              <a:rPr lang="en-US" dirty="0" smtClean="0">
                <a:solidFill>
                  <a:srgbClr val="000000"/>
                </a:solidFill>
              </a:rPr>
              <a:t> d’un </a:t>
            </a:r>
            <a:r>
              <a:rPr lang="en-US" dirty="0" err="1" smtClean="0">
                <a:solidFill>
                  <a:srgbClr val="000000"/>
                </a:solidFill>
              </a:rPr>
              <a:t>groupe</a:t>
            </a:r>
            <a:r>
              <a:rPr lang="en-US" dirty="0" smtClean="0">
                <a:solidFill>
                  <a:srgbClr val="000000"/>
                </a:solidFill>
              </a:rPr>
              <a:t> de travail sur </a:t>
            </a:r>
            <a:r>
              <a:rPr lang="en-US" dirty="0" err="1" smtClean="0">
                <a:solidFill>
                  <a:srgbClr val="000000"/>
                </a:solidFill>
              </a:rPr>
              <a:t>l’appui</a:t>
            </a:r>
            <a:r>
              <a:rPr lang="en-US" dirty="0" smtClean="0">
                <a:solidFill>
                  <a:srgbClr val="000000"/>
                </a:solidFill>
              </a:rPr>
              <a:t> technique </a:t>
            </a:r>
          </a:p>
          <a:p>
            <a:pPr marL="342900" indent="-342900" fontAlgn="base">
              <a:lnSpc>
                <a:spcPts val="2400"/>
              </a:lnSpc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en-US" dirty="0" err="1" smtClean="0">
                <a:solidFill>
                  <a:srgbClr val="000000"/>
                </a:solidFill>
              </a:rPr>
              <a:t>Suivi</a:t>
            </a:r>
            <a:r>
              <a:rPr lang="en-US" dirty="0" smtClean="0">
                <a:solidFill>
                  <a:srgbClr val="000000"/>
                </a:solidFill>
              </a:rPr>
              <a:t> et </a:t>
            </a:r>
            <a:r>
              <a:rPr lang="en-US" dirty="0" err="1" smtClean="0">
                <a:solidFill>
                  <a:srgbClr val="000000"/>
                </a:solidFill>
              </a:rPr>
              <a:t>évaluation</a:t>
            </a:r>
            <a:r>
              <a:rPr lang="en-US" dirty="0" smtClean="0">
                <a:solidFill>
                  <a:srgbClr val="000000"/>
                </a:solidFill>
              </a:rPr>
              <a:t> de </a:t>
            </a:r>
            <a:r>
              <a:rPr lang="en-US" dirty="0" err="1" smtClean="0">
                <a:solidFill>
                  <a:srgbClr val="000000"/>
                </a:solidFill>
              </a:rPr>
              <a:t>l’adaptation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endParaRPr lang="en-US" dirty="0">
              <a:solidFill>
                <a:srgbClr val="000000"/>
              </a:solidFill>
            </a:endParaRPr>
          </a:p>
          <a:p>
            <a:pPr marL="342900" indent="-342900" fontAlgn="base">
              <a:lnSpc>
                <a:spcPts val="2400"/>
              </a:lnSpc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rgbClr val="000000"/>
                </a:solidFill>
              </a:rPr>
              <a:t>Atelier sur les </a:t>
            </a:r>
            <a:r>
              <a:rPr lang="en-US" dirty="0" err="1" smtClean="0">
                <a:solidFill>
                  <a:srgbClr val="000000"/>
                </a:solidFill>
              </a:rPr>
              <a:t>moyens</a:t>
            </a:r>
            <a:r>
              <a:rPr lang="en-US" dirty="0" smtClean="0">
                <a:solidFill>
                  <a:srgbClr val="000000"/>
                </a:solidFill>
              </a:rPr>
              <a:t> de </a:t>
            </a:r>
            <a:r>
              <a:rPr lang="en-US" dirty="0" err="1" smtClean="0">
                <a:solidFill>
                  <a:srgbClr val="000000"/>
                </a:solidFill>
              </a:rPr>
              <a:t>mise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en</a:t>
            </a:r>
            <a:r>
              <a:rPr lang="en-US" dirty="0" smtClean="0">
                <a:solidFill>
                  <a:srgbClr val="000000"/>
                </a:solidFill>
              </a:rPr>
              <a:t> oeuvre de </a:t>
            </a:r>
            <a:r>
              <a:rPr lang="en-US" dirty="0" err="1" smtClean="0">
                <a:solidFill>
                  <a:srgbClr val="000000"/>
                </a:solidFill>
              </a:rPr>
              <a:t>l’adaptation</a:t>
            </a:r>
            <a:endParaRPr lang="en-US" dirty="0" smtClean="0">
              <a:solidFill>
                <a:srgbClr val="000000"/>
              </a:solidFill>
            </a:endParaRPr>
          </a:p>
          <a:p>
            <a:pPr marL="342900" indent="-342900" fontAlgn="base">
              <a:lnSpc>
                <a:spcPts val="2400"/>
              </a:lnSpc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rgbClr val="000000"/>
                </a:solidFill>
              </a:rPr>
              <a:t>Collaboration avec le LEG, </a:t>
            </a:r>
            <a:r>
              <a:rPr lang="en-US" dirty="0" err="1" smtClean="0">
                <a:solidFill>
                  <a:srgbClr val="000000"/>
                </a:solidFill>
              </a:rPr>
              <a:t>notamment</a:t>
            </a:r>
            <a:r>
              <a:rPr lang="en-US" dirty="0" smtClean="0">
                <a:solidFill>
                  <a:srgbClr val="000000"/>
                </a:solidFill>
              </a:rPr>
              <a:t> sur le </a:t>
            </a:r>
            <a:r>
              <a:rPr lang="en-US" b="1" i="1" dirty="0" smtClean="0">
                <a:solidFill>
                  <a:srgbClr val="0070C0"/>
                </a:solidFill>
              </a:rPr>
              <a:t>NAP </a:t>
            </a:r>
            <a:r>
              <a:rPr lang="en-US" b="1" i="1" dirty="0">
                <a:solidFill>
                  <a:srgbClr val="0070C0"/>
                </a:solidFill>
              </a:rPr>
              <a:t>Central</a:t>
            </a:r>
          </a:p>
          <a:p>
            <a:pPr marL="285750" indent="-285750" fontAlgn="base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endParaRPr lang="de-DE" sz="1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83015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title"/>
          </p:nvPr>
        </p:nvSpPr>
        <p:spPr>
          <a:xfrm>
            <a:off x="663204" y="378374"/>
            <a:ext cx="7869238" cy="314325"/>
          </a:xfrm>
        </p:spPr>
        <p:txBody>
          <a:bodyPr/>
          <a:lstStyle/>
          <a:p>
            <a:r>
              <a:rPr lang="en-US" sz="1600" b="1" dirty="0" err="1" smtClean="0">
                <a:solidFill>
                  <a:schemeClr val="tx2">
                    <a:lumMod val="75000"/>
                  </a:schemeClr>
                </a:solidFill>
              </a:rPr>
              <a:t>Groupe</a:t>
            </a:r>
            <a:r>
              <a:rPr lang="en-US" sz="1600" b="1" dirty="0" smtClean="0">
                <a:solidFill>
                  <a:schemeClr val="tx2">
                    <a:lumMod val="75000"/>
                  </a:schemeClr>
                </a:solidFill>
              </a:rPr>
              <a:t> de travail de </a:t>
            </a:r>
            <a:r>
              <a:rPr lang="en-US" sz="1600" b="1" dirty="0" err="1" smtClean="0">
                <a:solidFill>
                  <a:schemeClr val="tx2">
                    <a:lumMod val="75000"/>
                  </a:schemeClr>
                </a:solidFill>
              </a:rPr>
              <a:t>l’AC</a:t>
            </a:r>
            <a:r>
              <a:rPr lang="en-US" sz="1600" b="1" dirty="0" smtClean="0">
                <a:solidFill>
                  <a:schemeClr val="tx2">
                    <a:lumMod val="75000"/>
                  </a:schemeClr>
                </a:solidFill>
              </a:rPr>
              <a:t> sur les PNA</a:t>
            </a:r>
            <a:endParaRPr lang="de-DE" sz="1600" i="1" dirty="0"/>
          </a:p>
        </p:txBody>
      </p:sp>
      <p:sp>
        <p:nvSpPr>
          <p:cNvPr id="165892" name="Text Box 4"/>
          <p:cNvSpPr txBox="1">
            <a:spLocks noChangeArrowheads="1"/>
          </p:cNvSpPr>
          <p:nvPr/>
        </p:nvSpPr>
        <p:spPr bwMode="auto">
          <a:xfrm>
            <a:off x="663204" y="908720"/>
            <a:ext cx="7897442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/>
          <a:lstStyle/>
          <a:p>
            <a:pPr fontAlgn="base">
              <a:spcAft>
                <a:spcPts val="1200"/>
              </a:spcAft>
            </a:pPr>
            <a:r>
              <a:rPr lang="en-IE" b="1" dirty="0" smtClean="0">
                <a:solidFill>
                  <a:srgbClr val="000000"/>
                </a:solidFill>
              </a:rPr>
              <a:t>But</a:t>
            </a:r>
            <a:r>
              <a:rPr lang="en-IE" dirty="0" smtClean="0">
                <a:solidFill>
                  <a:srgbClr val="000000"/>
                </a:solidFill>
              </a:rPr>
              <a:t>: </a:t>
            </a:r>
            <a:r>
              <a:rPr lang="en-IE" dirty="0" err="1" smtClean="0">
                <a:solidFill>
                  <a:srgbClr val="000000"/>
                </a:solidFill>
              </a:rPr>
              <a:t>soutenir</a:t>
            </a:r>
            <a:r>
              <a:rPr lang="en-IE" dirty="0" smtClean="0">
                <a:solidFill>
                  <a:srgbClr val="000000"/>
                </a:solidFill>
              </a:rPr>
              <a:t> les pays </a:t>
            </a:r>
            <a:r>
              <a:rPr lang="en-IE" dirty="0" err="1" smtClean="0">
                <a:solidFill>
                  <a:srgbClr val="000000"/>
                </a:solidFill>
              </a:rPr>
              <a:t>en</a:t>
            </a:r>
            <a:r>
              <a:rPr lang="en-IE" dirty="0" smtClean="0">
                <a:solidFill>
                  <a:srgbClr val="000000"/>
                </a:solidFill>
              </a:rPr>
              <a:t> </a:t>
            </a:r>
            <a:r>
              <a:rPr lang="en-IE" dirty="0" err="1" smtClean="0">
                <a:solidFill>
                  <a:srgbClr val="000000"/>
                </a:solidFill>
              </a:rPr>
              <a:t>développement</a:t>
            </a:r>
            <a:r>
              <a:rPr lang="en-IE" dirty="0" smtClean="0">
                <a:solidFill>
                  <a:srgbClr val="000000"/>
                </a:solidFill>
              </a:rPr>
              <a:t> </a:t>
            </a:r>
            <a:r>
              <a:rPr lang="en-IE" dirty="0" err="1" smtClean="0">
                <a:solidFill>
                  <a:srgbClr val="000000"/>
                </a:solidFill>
              </a:rPr>
              <a:t>dans</a:t>
            </a:r>
            <a:r>
              <a:rPr lang="en-IE" dirty="0" smtClean="0">
                <a:solidFill>
                  <a:srgbClr val="000000"/>
                </a:solidFill>
              </a:rPr>
              <a:t> </a:t>
            </a:r>
            <a:r>
              <a:rPr lang="en-IE" dirty="0" err="1" smtClean="0">
                <a:solidFill>
                  <a:srgbClr val="000000"/>
                </a:solidFill>
              </a:rPr>
              <a:t>l’elaboration</a:t>
            </a:r>
            <a:r>
              <a:rPr lang="en-IE" dirty="0" smtClean="0">
                <a:solidFill>
                  <a:srgbClr val="000000"/>
                </a:solidFill>
              </a:rPr>
              <a:t> et la </a:t>
            </a:r>
            <a:r>
              <a:rPr lang="en-IE" dirty="0" err="1" smtClean="0">
                <a:solidFill>
                  <a:srgbClr val="000000"/>
                </a:solidFill>
              </a:rPr>
              <a:t>mise</a:t>
            </a:r>
            <a:r>
              <a:rPr lang="en-IE" dirty="0" smtClean="0">
                <a:solidFill>
                  <a:srgbClr val="000000"/>
                </a:solidFill>
              </a:rPr>
              <a:t> </a:t>
            </a:r>
            <a:r>
              <a:rPr lang="en-IE" dirty="0" err="1" smtClean="0">
                <a:solidFill>
                  <a:srgbClr val="000000"/>
                </a:solidFill>
              </a:rPr>
              <a:t>en</a:t>
            </a:r>
            <a:r>
              <a:rPr lang="en-IE" dirty="0" smtClean="0">
                <a:solidFill>
                  <a:srgbClr val="000000"/>
                </a:solidFill>
              </a:rPr>
              <a:t> oeuvre les PNA</a:t>
            </a:r>
            <a:endParaRPr lang="en-IE" dirty="0">
              <a:solidFill>
                <a:srgbClr val="000000"/>
              </a:solidFill>
            </a:endParaRPr>
          </a:p>
          <a:p>
            <a:pPr fontAlgn="base">
              <a:spcAft>
                <a:spcPts val="1200"/>
              </a:spcAft>
              <a:tabLst>
                <a:tab pos="1439863" algn="l"/>
              </a:tabLst>
            </a:pPr>
            <a:r>
              <a:rPr lang="en-IE" b="1" dirty="0" err="1" smtClean="0">
                <a:solidFill>
                  <a:srgbClr val="000000"/>
                </a:solidFill>
              </a:rPr>
              <a:t>Objectifs</a:t>
            </a:r>
            <a:r>
              <a:rPr lang="en-IE" dirty="0" smtClean="0">
                <a:solidFill>
                  <a:srgbClr val="000000"/>
                </a:solidFill>
              </a:rPr>
              <a:t>:</a:t>
            </a:r>
            <a:endParaRPr lang="en-IE" dirty="0">
              <a:solidFill>
                <a:srgbClr val="000000"/>
              </a:solidFill>
            </a:endParaRPr>
          </a:p>
          <a:p>
            <a:pPr marL="342900" indent="-342900" fontAlgn="base">
              <a:spcAft>
                <a:spcPts val="1200"/>
              </a:spcAft>
              <a:buFont typeface="Wingdings" panose="05000000000000000000" pitchFamily="2" charset="2"/>
              <a:buChar char="q"/>
              <a:tabLst>
                <a:tab pos="1439863" algn="l"/>
              </a:tabLst>
            </a:pPr>
            <a:r>
              <a:rPr lang="en-IE" dirty="0" err="1" smtClean="0">
                <a:solidFill>
                  <a:srgbClr val="000000"/>
                </a:solidFill>
              </a:rPr>
              <a:t>Servir</a:t>
            </a:r>
            <a:r>
              <a:rPr lang="en-IE" dirty="0" smtClean="0">
                <a:solidFill>
                  <a:srgbClr val="000000"/>
                </a:solidFill>
              </a:rPr>
              <a:t> de panel au sein de </a:t>
            </a:r>
            <a:r>
              <a:rPr lang="en-IE" dirty="0" err="1" smtClean="0">
                <a:solidFill>
                  <a:srgbClr val="000000"/>
                </a:solidFill>
              </a:rPr>
              <a:t>l’AC</a:t>
            </a:r>
            <a:r>
              <a:rPr lang="en-IE" dirty="0">
                <a:solidFill>
                  <a:srgbClr val="000000"/>
                </a:solidFill>
              </a:rPr>
              <a:t> </a:t>
            </a:r>
            <a:r>
              <a:rPr lang="en-IE" dirty="0" smtClean="0">
                <a:solidFill>
                  <a:srgbClr val="000000"/>
                </a:solidFill>
              </a:rPr>
              <a:t>pour assurer un </a:t>
            </a:r>
            <a:r>
              <a:rPr lang="en-IE" dirty="0" err="1" smtClean="0">
                <a:solidFill>
                  <a:srgbClr val="000000"/>
                </a:solidFill>
              </a:rPr>
              <a:t>suivi</a:t>
            </a:r>
            <a:r>
              <a:rPr lang="en-IE" dirty="0" smtClean="0">
                <a:solidFill>
                  <a:srgbClr val="000000"/>
                </a:solidFill>
              </a:rPr>
              <a:t> </a:t>
            </a:r>
            <a:r>
              <a:rPr lang="en-IE" dirty="0" err="1" smtClean="0">
                <a:solidFill>
                  <a:srgbClr val="000000"/>
                </a:solidFill>
              </a:rPr>
              <a:t>continu</a:t>
            </a:r>
            <a:r>
              <a:rPr lang="en-IE" dirty="0" smtClean="0">
                <a:solidFill>
                  <a:srgbClr val="000000"/>
                </a:solidFill>
              </a:rPr>
              <a:t> des </a:t>
            </a:r>
            <a:r>
              <a:rPr lang="en-IE" dirty="0" err="1" smtClean="0">
                <a:solidFill>
                  <a:srgbClr val="000000"/>
                </a:solidFill>
              </a:rPr>
              <a:t>enjeux</a:t>
            </a:r>
            <a:r>
              <a:rPr lang="en-IE" dirty="0" smtClean="0">
                <a:solidFill>
                  <a:srgbClr val="000000"/>
                </a:solidFill>
              </a:rPr>
              <a:t> </a:t>
            </a:r>
            <a:r>
              <a:rPr lang="en-IE" dirty="0" err="1" smtClean="0">
                <a:solidFill>
                  <a:srgbClr val="000000"/>
                </a:solidFill>
              </a:rPr>
              <a:t>reliés</a:t>
            </a:r>
            <a:r>
              <a:rPr lang="en-IE" dirty="0" smtClean="0">
                <a:solidFill>
                  <a:srgbClr val="000000"/>
                </a:solidFill>
              </a:rPr>
              <a:t> aux PNA </a:t>
            </a:r>
          </a:p>
          <a:p>
            <a:pPr marL="342900" indent="-342900" fontAlgn="base">
              <a:spcAft>
                <a:spcPts val="1200"/>
              </a:spcAft>
              <a:buFont typeface="Wingdings" panose="05000000000000000000" pitchFamily="2" charset="2"/>
              <a:buChar char="q"/>
              <a:tabLst>
                <a:tab pos="1439863" algn="l"/>
              </a:tabLst>
            </a:pPr>
            <a:r>
              <a:rPr lang="en-IE" dirty="0" smtClean="0">
                <a:solidFill>
                  <a:srgbClr val="000000"/>
                </a:solidFill>
              </a:rPr>
              <a:t>Faire la liaison avec le LEG, à </a:t>
            </a:r>
            <a:r>
              <a:rPr lang="en-IE" dirty="0" err="1" smtClean="0">
                <a:solidFill>
                  <a:srgbClr val="000000"/>
                </a:solidFill>
              </a:rPr>
              <a:t>sa</a:t>
            </a:r>
            <a:r>
              <a:rPr lang="en-IE" dirty="0" smtClean="0">
                <a:solidFill>
                  <a:srgbClr val="000000"/>
                </a:solidFill>
              </a:rPr>
              <a:t> </a:t>
            </a:r>
            <a:r>
              <a:rPr lang="en-IE" dirty="0" err="1" smtClean="0">
                <a:solidFill>
                  <a:srgbClr val="000000"/>
                </a:solidFill>
              </a:rPr>
              <a:t>demande</a:t>
            </a:r>
            <a:r>
              <a:rPr lang="en-IE" dirty="0" smtClean="0">
                <a:solidFill>
                  <a:srgbClr val="000000"/>
                </a:solidFill>
              </a:rPr>
              <a:t>, pour </a:t>
            </a:r>
            <a:r>
              <a:rPr lang="en-IE" dirty="0" err="1" smtClean="0">
                <a:solidFill>
                  <a:srgbClr val="000000"/>
                </a:solidFill>
              </a:rPr>
              <a:t>soutenir</a:t>
            </a:r>
            <a:r>
              <a:rPr lang="en-IE" dirty="0" smtClean="0">
                <a:solidFill>
                  <a:srgbClr val="000000"/>
                </a:solidFill>
              </a:rPr>
              <a:t> son travail </a:t>
            </a:r>
            <a:r>
              <a:rPr lang="en-IE" dirty="0" err="1" smtClean="0">
                <a:solidFill>
                  <a:srgbClr val="000000"/>
                </a:solidFill>
              </a:rPr>
              <a:t>concernant</a:t>
            </a:r>
            <a:r>
              <a:rPr lang="en-IE" dirty="0" smtClean="0">
                <a:solidFill>
                  <a:srgbClr val="000000"/>
                </a:solidFill>
              </a:rPr>
              <a:t> les PNA des PMA, </a:t>
            </a:r>
            <a:r>
              <a:rPr lang="en-IE" dirty="0" err="1" smtClean="0">
                <a:solidFill>
                  <a:srgbClr val="000000"/>
                </a:solidFill>
              </a:rPr>
              <a:t>s’assurant</a:t>
            </a:r>
            <a:r>
              <a:rPr lang="en-IE" dirty="0" smtClean="0">
                <a:solidFill>
                  <a:srgbClr val="000000"/>
                </a:solidFill>
              </a:rPr>
              <a:t> de la </a:t>
            </a:r>
            <a:r>
              <a:rPr lang="en-IE" dirty="0" err="1" smtClean="0">
                <a:solidFill>
                  <a:srgbClr val="000000"/>
                </a:solidFill>
              </a:rPr>
              <a:t>cohérence</a:t>
            </a:r>
            <a:r>
              <a:rPr lang="en-IE" dirty="0" smtClean="0">
                <a:solidFill>
                  <a:srgbClr val="000000"/>
                </a:solidFill>
              </a:rPr>
              <a:t> et de la </a:t>
            </a:r>
            <a:r>
              <a:rPr lang="en-IE" dirty="0" err="1" smtClean="0">
                <a:solidFill>
                  <a:srgbClr val="000000"/>
                </a:solidFill>
              </a:rPr>
              <a:t>complémentarité</a:t>
            </a:r>
            <a:r>
              <a:rPr lang="en-IE" dirty="0" smtClean="0">
                <a:solidFill>
                  <a:srgbClr val="000000"/>
                </a:solidFill>
              </a:rPr>
              <a:t> de </a:t>
            </a:r>
            <a:r>
              <a:rPr lang="en-IE" dirty="0" err="1" smtClean="0">
                <a:solidFill>
                  <a:srgbClr val="000000"/>
                </a:solidFill>
              </a:rPr>
              <a:t>ses</a:t>
            </a:r>
            <a:r>
              <a:rPr lang="en-IE" dirty="0" smtClean="0">
                <a:solidFill>
                  <a:srgbClr val="000000"/>
                </a:solidFill>
              </a:rPr>
              <a:t> </a:t>
            </a:r>
            <a:r>
              <a:rPr lang="en-IE" dirty="0" err="1" smtClean="0">
                <a:solidFill>
                  <a:srgbClr val="000000"/>
                </a:solidFill>
              </a:rPr>
              <a:t>mandats</a:t>
            </a:r>
            <a:endParaRPr lang="en-IE" dirty="0">
              <a:solidFill>
                <a:srgbClr val="000000"/>
              </a:solidFill>
            </a:endParaRPr>
          </a:p>
          <a:p>
            <a:pPr marL="342900" indent="-342900" fontAlgn="base">
              <a:spcAft>
                <a:spcPts val="1200"/>
              </a:spcAft>
              <a:buFont typeface="Wingdings" panose="05000000000000000000" pitchFamily="2" charset="2"/>
              <a:buChar char="q"/>
              <a:tabLst>
                <a:tab pos="1439863" algn="l"/>
              </a:tabLst>
            </a:pPr>
            <a:r>
              <a:rPr lang="en-IE" dirty="0" smtClean="0">
                <a:solidFill>
                  <a:srgbClr val="000000"/>
                </a:solidFill>
              </a:rPr>
              <a:t>Identifier des </a:t>
            </a:r>
            <a:r>
              <a:rPr lang="en-IE" dirty="0" err="1" smtClean="0">
                <a:solidFill>
                  <a:srgbClr val="000000"/>
                </a:solidFill>
              </a:rPr>
              <a:t>opportunités</a:t>
            </a:r>
            <a:r>
              <a:rPr lang="en-IE" dirty="0" smtClean="0">
                <a:solidFill>
                  <a:srgbClr val="000000"/>
                </a:solidFill>
              </a:rPr>
              <a:t> pour les pays non PMA </a:t>
            </a:r>
            <a:r>
              <a:rPr lang="en-IE" dirty="0" err="1" smtClean="0">
                <a:solidFill>
                  <a:srgbClr val="000000"/>
                </a:solidFill>
              </a:rPr>
              <a:t>en</a:t>
            </a:r>
            <a:r>
              <a:rPr lang="en-IE" dirty="0" smtClean="0">
                <a:solidFill>
                  <a:srgbClr val="000000"/>
                </a:solidFill>
              </a:rPr>
              <a:t> </a:t>
            </a:r>
            <a:r>
              <a:rPr lang="en-IE" dirty="0" err="1" smtClean="0">
                <a:solidFill>
                  <a:srgbClr val="000000"/>
                </a:solidFill>
              </a:rPr>
              <a:t>termes</a:t>
            </a:r>
            <a:r>
              <a:rPr lang="en-IE" dirty="0" smtClean="0">
                <a:solidFill>
                  <a:srgbClr val="000000"/>
                </a:solidFill>
              </a:rPr>
              <a:t> </a:t>
            </a:r>
            <a:r>
              <a:rPr lang="en-IE" dirty="0" err="1" smtClean="0">
                <a:solidFill>
                  <a:srgbClr val="000000"/>
                </a:solidFill>
              </a:rPr>
              <a:t>d’activités</a:t>
            </a:r>
            <a:endParaRPr lang="en-IE" dirty="0">
              <a:solidFill>
                <a:srgbClr val="000000"/>
              </a:solidFill>
            </a:endParaRPr>
          </a:p>
          <a:p>
            <a:pPr marL="342900" indent="-342900" fontAlgn="base">
              <a:spcAft>
                <a:spcPts val="1200"/>
              </a:spcAft>
              <a:buFont typeface="Wingdings" panose="05000000000000000000" pitchFamily="2" charset="2"/>
              <a:buChar char="q"/>
              <a:tabLst>
                <a:tab pos="1439863" algn="l"/>
              </a:tabLst>
            </a:pPr>
            <a:r>
              <a:rPr lang="en-IE" dirty="0" err="1" smtClean="0">
                <a:solidFill>
                  <a:srgbClr val="000000"/>
                </a:solidFill>
              </a:rPr>
              <a:t>Suivre</a:t>
            </a:r>
            <a:r>
              <a:rPr lang="en-IE" dirty="0" smtClean="0">
                <a:solidFill>
                  <a:srgbClr val="000000"/>
                </a:solidFill>
              </a:rPr>
              <a:t> </a:t>
            </a:r>
            <a:r>
              <a:rPr lang="en-IE" dirty="0" err="1" smtClean="0">
                <a:solidFill>
                  <a:srgbClr val="000000"/>
                </a:solidFill>
              </a:rPr>
              <a:t>l’opérationnalisation</a:t>
            </a:r>
            <a:r>
              <a:rPr lang="en-IE" dirty="0" smtClean="0">
                <a:solidFill>
                  <a:srgbClr val="000000"/>
                </a:solidFill>
              </a:rPr>
              <a:t> des </a:t>
            </a:r>
            <a:r>
              <a:rPr lang="en-IE" dirty="0" err="1" smtClean="0">
                <a:solidFill>
                  <a:srgbClr val="000000"/>
                </a:solidFill>
              </a:rPr>
              <a:t>modalités</a:t>
            </a:r>
            <a:r>
              <a:rPr lang="en-IE" dirty="0" smtClean="0">
                <a:solidFill>
                  <a:srgbClr val="000000"/>
                </a:solidFill>
              </a:rPr>
              <a:t> </a:t>
            </a:r>
            <a:r>
              <a:rPr lang="en-IE" dirty="0" err="1" smtClean="0">
                <a:solidFill>
                  <a:srgbClr val="000000"/>
                </a:solidFill>
              </a:rPr>
              <a:t>identifiées</a:t>
            </a:r>
            <a:r>
              <a:rPr lang="en-IE" dirty="0" smtClean="0">
                <a:solidFill>
                  <a:srgbClr val="000000"/>
                </a:solidFill>
              </a:rPr>
              <a:t> pour le </a:t>
            </a:r>
            <a:r>
              <a:rPr lang="en-IE" dirty="0" err="1" smtClean="0">
                <a:solidFill>
                  <a:srgbClr val="000000"/>
                </a:solidFill>
              </a:rPr>
              <a:t>soutien</a:t>
            </a:r>
            <a:r>
              <a:rPr lang="en-IE" dirty="0" smtClean="0">
                <a:solidFill>
                  <a:srgbClr val="000000"/>
                </a:solidFill>
              </a:rPr>
              <a:t> aux PNA des pays non PMA</a:t>
            </a:r>
          </a:p>
          <a:p>
            <a:pPr marL="342900" indent="-342900" fontAlgn="base">
              <a:spcAft>
                <a:spcPts val="1200"/>
              </a:spcAft>
              <a:buFont typeface="Wingdings" panose="05000000000000000000" pitchFamily="2" charset="2"/>
              <a:buChar char="q"/>
              <a:tabLst>
                <a:tab pos="1439863" algn="l"/>
              </a:tabLst>
            </a:pPr>
            <a:r>
              <a:rPr lang="en-IE" dirty="0" err="1" smtClean="0">
                <a:solidFill>
                  <a:srgbClr val="000000"/>
                </a:solidFill>
              </a:rPr>
              <a:t>Rendre</a:t>
            </a:r>
            <a:r>
              <a:rPr lang="en-IE" dirty="0" smtClean="0">
                <a:solidFill>
                  <a:srgbClr val="000000"/>
                </a:solidFill>
              </a:rPr>
              <a:t> </a:t>
            </a:r>
            <a:r>
              <a:rPr lang="en-IE" dirty="0" err="1" smtClean="0">
                <a:solidFill>
                  <a:srgbClr val="000000"/>
                </a:solidFill>
              </a:rPr>
              <a:t>compte</a:t>
            </a:r>
            <a:r>
              <a:rPr lang="en-IE" dirty="0" smtClean="0">
                <a:solidFill>
                  <a:srgbClr val="000000"/>
                </a:solidFill>
              </a:rPr>
              <a:t> à </a:t>
            </a:r>
            <a:r>
              <a:rPr lang="en-IE" dirty="0" err="1" smtClean="0">
                <a:solidFill>
                  <a:srgbClr val="000000"/>
                </a:solidFill>
              </a:rPr>
              <a:t>l’AC</a:t>
            </a:r>
            <a:r>
              <a:rPr lang="en-IE" dirty="0" smtClean="0">
                <a:solidFill>
                  <a:srgbClr val="000000"/>
                </a:solidFill>
              </a:rPr>
              <a:t>, à </a:t>
            </a:r>
            <a:r>
              <a:rPr lang="en-IE" dirty="0" err="1" smtClean="0">
                <a:solidFill>
                  <a:srgbClr val="000000"/>
                </a:solidFill>
              </a:rPr>
              <a:t>chacune</a:t>
            </a:r>
            <a:r>
              <a:rPr lang="en-IE" dirty="0" smtClean="0">
                <a:solidFill>
                  <a:srgbClr val="000000"/>
                </a:solidFill>
              </a:rPr>
              <a:t> des </a:t>
            </a:r>
            <a:r>
              <a:rPr lang="en-IE" dirty="0" err="1" smtClean="0">
                <a:solidFill>
                  <a:srgbClr val="000000"/>
                </a:solidFill>
              </a:rPr>
              <a:t>ses</a:t>
            </a:r>
            <a:r>
              <a:rPr lang="en-IE" dirty="0" smtClean="0">
                <a:solidFill>
                  <a:srgbClr val="000000"/>
                </a:solidFill>
              </a:rPr>
              <a:t> </a:t>
            </a:r>
            <a:r>
              <a:rPr lang="en-IE" dirty="0" err="1" smtClean="0">
                <a:solidFill>
                  <a:srgbClr val="000000"/>
                </a:solidFill>
              </a:rPr>
              <a:t>réunions</a:t>
            </a:r>
            <a:r>
              <a:rPr lang="en-IE" dirty="0" smtClean="0">
                <a:solidFill>
                  <a:srgbClr val="000000"/>
                </a:solidFill>
              </a:rPr>
              <a:t>, des </a:t>
            </a:r>
            <a:r>
              <a:rPr lang="en-IE" dirty="0" err="1" smtClean="0">
                <a:solidFill>
                  <a:srgbClr val="000000"/>
                </a:solidFill>
              </a:rPr>
              <a:t>enjeux</a:t>
            </a:r>
            <a:r>
              <a:rPr lang="en-IE" dirty="0" smtClean="0">
                <a:solidFill>
                  <a:srgbClr val="000000"/>
                </a:solidFill>
              </a:rPr>
              <a:t> </a:t>
            </a:r>
            <a:r>
              <a:rPr lang="en-IE" dirty="0" err="1" smtClean="0">
                <a:solidFill>
                  <a:srgbClr val="000000"/>
                </a:solidFill>
              </a:rPr>
              <a:t>identifiés</a:t>
            </a:r>
            <a:r>
              <a:rPr lang="en-IE" dirty="0" smtClean="0">
                <a:solidFill>
                  <a:srgbClr val="000000"/>
                </a:solidFill>
              </a:rPr>
              <a:t> et des </a:t>
            </a:r>
            <a:r>
              <a:rPr lang="en-IE" dirty="0" err="1" smtClean="0">
                <a:solidFill>
                  <a:srgbClr val="000000"/>
                </a:solidFill>
              </a:rPr>
              <a:t>activités</a:t>
            </a:r>
            <a:r>
              <a:rPr lang="en-IE" dirty="0" smtClean="0">
                <a:solidFill>
                  <a:srgbClr val="000000"/>
                </a:solidFill>
              </a:rPr>
              <a:t> </a:t>
            </a:r>
            <a:r>
              <a:rPr lang="en-IE" dirty="0" err="1" smtClean="0">
                <a:solidFill>
                  <a:srgbClr val="000000"/>
                </a:solidFill>
              </a:rPr>
              <a:t>proposées</a:t>
            </a:r>
            <a:r>
              <a:rPr lang="en-IE" dirty="0" smtClean="0">
                <a:solidFill>
                  <a:srgbClr val="000000"/>
                </a:solidFill>
              </a:rPr>
              <a:t> pour </a:t>
            </a:r>
            <a:r>
              <a:rPr lang="en-IE" dirty="0" err="1" smtClean="0">
                <a:solidFill>
                  <a:srgbClr val="000000"/>
                </a:solidFill>
              </a:rPr>
              <a:t>soutenir</a:t>
            </a:r>
            <a:r>
              <a:rPr lang="en-IE" dirty="0" smtClean="0">
                <a:solidFill>
                  <a:srgbClr val="000000"/>
                </a:solidFill>
              </a:rPr>
              <a:t> le </a:t>
            </a:r>
            <a:r>
              <a:rPr lang="en-IE" dirty="0" err="1" smtClean="0">
                <a:solidFill>
                  <a:srgbClr val="000000"/>
                </a:solidFill>
              </a:rPr>
              <a:t>processus</a:t>
            </a:r>
            <a:r>
              <a:rPr lang="en-IE" dirty="0" smtClean="0">
                <a:solidFill>
                  <a:srgbClr val="000000"/>
                </a:solidFill>
              </a:rPr>
              <a:t> des PNA pour </a:t>
            </a:r>
            <a:r>
              <a:rPr lang="en-IE" dirty="0" err="1" smtClean="0">
                <a:solidFill>
                  <a:srgbClr val="000000"/>
                </a:solidFill>
              </a:rPr>
              <a:t>tous</a:t>
            </a:r>
            <a:r>
              <a:rPr lang="en-IE" dirty="0" smtClean="0">
                <a:solidFill>
                  <a:srgbClr val="000000"/>
                </a:solidFill>
              </a:rPr>
              <a:t> les pays </a:t>
            </a:r>
            <a:r>
              <a:rPr lang="en-IE" dirty="0" err="1" smtClean="0">
                <a:solidFill>
                  <a:srgbClr val="000000"/>
                </a:solidFill>
              </a:rPr>
              <a:t>en</a:t>
            </a:r>
            <a:r>
              <a:rPr lang="en-IE" dirty="0" smtClean="0">
                <a:solidFill>
                  <a:srgbClr val="000000"/>
                </a:solidFill>
              </a:rPr>
              <a:t> </a:t>
            </a:r>
            <a:r>
              <a:rPr lang="en-IE" dirty="0" err="1" smtClean="0">
                <a:solidFill>
                  <a:srgbClr val="000000"/>
                </a:solidFill>
              </a:rPr>
              <a:t>développement</a:t>
            </a:r>
            <a:r>
              <a:rPr lang="en-IE" dirty="0" smtClean="0">
                <a:solidFill>
                  <a:srgbClr val="000000"/>
                </a:solidFill>
              </a:rPr>
              <a:t> </a:t>
            </a:r>
            <a:r>
              <a:rPr lang="en-IE" dirty="0" err="1" smtClean="0">
                <a:solidFill>
                  <a:srgbClr val="000000"/>
                </a:solidFill>
              </a:rPr>
              <a:t>éligibles</a:t>
            </a:r>
            <a:r>
              <a:rPr lang="en-IE" dirty="0" smtClean="0">
                <a:solidFill>
                  <a:srgbClr val="000000"/>
                </a:solidFill>
              </a:rPr>
              <a:t>. </a:t>
            </a:r>
            <a:endParaRPr lang="en-I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41332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Marcador de contenido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16632"/>
            <a:ext cx="8820472" cy="590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59281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635001" y="1196752"/>
            <a:ext cx="7897441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marL="457200" indent="-457200" eaLnBrk="0" hangingPunct="0">
              <a:lnSpc>
                <a:spcPts val="2400"/>
              </a:lnSpc>
              <a:spcBef>
                <a:spcPct val="0"/>
              </a:spcBef>
              <a:buClr>
                <a:schemeClr val="tx1"/>
              </a:buClr>
              <a:buChar char="•"/>
              <a:defRPr sz="15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914400" indent="-457200" eaLnBrk="0" hangingPunct="0">
              <a:lnSpc>
                <a:spcPts val="2400"/>
              </a:lnSpc>
              <a:spcBef>
                <a:spcPct val="0"/>
              </a:spcBef>
              <a:buClr>
                <a:schemeClr val="tx1"/>
              </a:buClr>
              <a:buAutoNum type="alphaLcParenR"/>
              <a:defRPr sz="15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lnSpc>
                <a:spcPts val="2400"/>
              </a:lnSpc>
              <a:spcBef>
                <a:spcPct val="0"/>
              </a:spcBef>
              <a:buClr>
                <a:schemeClr val="tx1"/>
              </a:buClr>
              <a:buChar char="•"/>
              <a:defRPr sz="15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lnSpc>
                <a:spcPts val="2400"/>
              </a:lnSpc>
              <a:spcBef>
                <a:spcPct val="0"/>
              </a:spcBef>
              <a:buClr>
                <a:schemeClr val="tx1"/>
              </a:buClr>
              <a:buChar char="•"/>
              <a:defRPr sz="15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lnSpc>
                <a:spcPts val="2400"/>
              </a:lnSpc>
              <a:spcBef>
                <a:spcPct val="0"/>
              </a:spcBef>
              <a:buClr>
                <a:schemeClr val="tx1"/>
              </a:buClr>
              <a:buChar char="•"/>
              <a:defRPr sz="15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•"/>
              <a:defRPr sz="15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•"/>
              <a:defRPr sz="15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•"/>
              <a:defRPr sz="15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•"/>
              <a:defRPr sz="15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indent="0" algn="ctr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None/>
            </a:pPr>
            <a:r>
              <a:rPr lang="en-GB" altLang="en-US" sz="3200" b="1" dirty="0" smtClean="0">
                <a:solidFill>
                  <a:srgbClr val="0070C0"/>
                </a:solidFill>
              </a:rPr>
              <a:t>APPUI PAR LE PROGRAMME DE TRAVAIL NAIROBI SUR LES IMPACTS, LA VULNERABILITE ET L’ADAPTATION AU CHANGEMENT CLIMATIQUE (NWP)</a:t>
            </a:r>
            <a:endParaRPr lang="en-GB" altLang="en-US" sz="3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96574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6" name="Rectangle 6"/>
          <p:cNvSpPr>
            <a:spLocks noChangeArrowheads="1"/>
          </p:cNvSpPr>
          <p:nvPr/>
        </p:nvSpPr>
        <p:spPr bwMode="auto">
          <a:xfrm>
            <a:off x="663203" y="332656"/>
            <a:ext cx="7869237" cy="341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ts val="1500"/>
              </a:lnSpc>
            </a:pPr>
            <a:r>
              <a:rPr lang="en-US" sz="1600" b="1" dirty="0" smtClean="0">
                <a:solidFill>
                  <a:schemeClr val="tx2"/>
                </a:solidFill>
                <a:latin typeface="+mj-lt"/>
                <a:ea typeface="Arial" pitchFamily="-108" charset="0"/>
                <a:cs typeface="+mj-cs"/>
              </a:rPr>
              <a:t>Apercu du NWP et des </a:t>
            </a:r>
            <a:r>
              <a:rPr lang="en-US" sz="1600" b="1" dirty="0" err="1" smtClean="0">
                <a:solidFill>
                  <a:schemeClr val="tx2"/>
                </a:solidFill>
                <a:latin typeface="+mj-lt"/>
                <a:ea typeface="Arial" pitchFamily="-108" charset="0"/>
                <a:cs typeface="+mj-cs"/>
              </a:rPr>
              <a:t>activités</a:t>
            </a:r>
            <a:r>
              <a:rPr lang="en-US" sz="1600" b="1" dirty="0" smtClean="0">
                <a:solidFill>
                  <a:schemeClr val="tx2"/>
                </a:solidFill>
                <a:latin typeface="+mj-lt"/>
                <a:ea typeface="Arial" pitchFamily="-108" charset="0"/>
                <a:cs typeface="+mj-cs"/>
              </a:rPr>
              <a:t> </a:t>
            </a:r>
            <a:r>
              <a:rPr lang="en-US" sz="1600" b="1" dirty="0" err="1" smtClean="0">
                <a:solidFill>
                  <a:schemeClr val="tx2"/>
                </a:solidFill>
                <a:latin typeface="+mj-lt"/>
                <a:ea typeface="Arial" pitchFamily="-108" charset="0"/>
                <a:cs typeface="+mj-cs"/>
              </a:rPr>
              <a:t>liées</a:t>
            </a:r>
            <a:r>
              <a:rPr lang="en-US" sz="1600" b="1" dirty="0" smtClean="0">
                <a:solidFill>
                  <a:schemeClr val="tx2"/>
                </a:solidFill>
                <a:latin typeface="+mj-lt"/>
                <a:ea typeface="Arial" pitchFamily="-108" charset="0"/>
                <a:cs typeface="+mj-cs"/>
              </a:rPr>
              <a:t> aux PNA</a:t>
            </a:r>
            <a:endParaRPr lang="de-DE" sz="1600" b="1" dirty="0">
              <a:solidFill>
                <a:schemeClr val="tx2"/>
              </a:solidFill>
              <a:latin typeface="+mj-lt"/>
              <a:ea typeface="Arial" pitchFamily="-108" charset="0"/>
              <a:cs typeface="+mj-cs"/>
            </a:endParaRPr>
          </a:p>
        </p:txBody>
      </p:sp>
      <p:sp>
        <p:nvSpPr>
          <p:cNvPr id="230407" name="Rectangle 7"/>
          <p:cNvSpPr>
            <a:spLocks noChangeArrowheads="1"/>
          </p:cNvSpPr>
          <p:nvPr/>
        </p:nvSpPr>
        <p:spPr bwMode="auto">
          <a:xfrm>
            <a:off x="642937" y="1275144"/>
            <a:ext cx="7488237" cy="449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360000" lvl="1" indent="-285750" eaLnBrk="1" hangingPunct="1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IE" b="1" dirty="0" err="1" smtClean="0">
                <a:cs typeface="Angsana New" pitchFamily="18" charset="-34"/>
              </a:rPr>
              <a:t>Crée</a:t>
            </a:r>
            <a:r>
              <a:rPr lang="en-IE" b="1" dirty="0" smtClean="0">
                <a:cs typeface="Angsana New" pitchFamily="18" charset="-34"/>
              </a:rPr>
              <a:t> </a:t>
            </a:r>
            <a:r>
              <a:rPr lang="en-IE" b="1" dirty="0" err="1" smtClean="0">
                <a:cs typeface="Angsana New" pitchFamily="18" charset="-34"/>
              </a:rPr>
              <a:t>en</a:t>
            </a:r>
            <a:r>
              <a:rPr lang="en-IE" b="1" dirty="0" smtClean="0">
                <a:cs typeface="Angsana New" pitchFamily="18" charset="-34"/>
              </a:rPr>
              <a:t> </a:t>
            </a:r>
            <a:r>
              <a:rPr lang="en-IE" sz="1800" b="1" dirty="0" smtClean="0">
                <a:latin typeface="+mn-lt"/>
                <a:cs typeface="Angsana New" pitchFamily="18" charset="-34"/>
              </a:rPr>
              <a:t>2005</a:t>
            </a:r>
            <a:r>
              <a:rPr lang="en-IE" sz="1800" dirty="0">
                <a:latin typeface="+mn-lt"/>
                <a:cs typeface="Angsana New" pitchFamily="18" charset="-34"/>
              </a:rPr>
              <a:t>, </a:t>
            </a:r>
            <a:r>
              <a:rPr lang="en-IE" sz="1800" dirty="0" err="1" smtClean="0">
                <a:latin typeface="+mn-lt"/>
                <a:cs typeface="Angsana New" pitchFamily="18" charset="-34"/>
              </a:rPr>
              <a:t>en</a:t>
            </a:r>
            <a:r>
              <a:rPr lang="en-IE" sz="1800" dirty="0" smtClean="0">
                <a:latin typeface="+mn-lt"/>
                <a:cs typeface="Angsana New" pitchFamily="18" charset="-34"/>
              </a:rPr>
              <a:t> </a:t>
            </a:r>
            <a:r>
              <a:rPr lang="en-IE" sz="1800" dirty="0" err="1" smtClean="0">
                <a:latin typeface="+mn-lt"/>
                <a:cs typeface="Angsana New" pitchFamily="18" charset="-34"/>
              </a:rPr>
              <a:t>tant</a:t>
            </a:r>
            <a:r>
              <a:rPr lang="en-IE" sz="1800" dirty="0" smtClean="0">
                <a:latin typeface="+mn-lt"/>
                <a:cs typeface="Angsana New" pitchFamily="18" charset="-34"/>
              </a:rPr>
              <a:t> que </a:t>
            </a:r>
            <a:r>
              <a:rPr lang="en-IE" sz="1800" dirty="0" err="1" smtClean="0">
                <a:latin typeface="+mn-lt"/>
                <a:cs typeface="Angsana New" pitchFamily="18" charset="-34"/>
              </a:rPr>
              <a:t>mé</a:t>
            </a:r>
            <a:r>
              <a:rPr lang="en-IE" dirty="0" err="1" smtClean="0">
                <a:cs typeface="Angsana New" pitchFamily="18" charset="-34"/>
              </a:rPr>
              <a:t>canisme</a:t>
            </a:r>
            <a:r>
              <a:rPr lang="en-IE" dirty="0" smtClean="0">
                <a:cs typeface="Angsana New" pitchFamily="18" charset="-34"/>
              </a:rPr>
              <a:t> sous la Convention pour </a:t>
            </a:r>
            <a:r>
              <a:rPr lang="en-IE" dirty="0" err="1" smtClean="0">
                <a:cs typeface="Angsana New" pitchFamily="18" charset="-34"/>
              </a:rPr>
              <a:t>faciliter</a:t>
            </a:r>
            <a:r>
              <a:rPr lang="en-IE" dirty="0" smtClean="0">
                <a:cs typeface="Angsana New" pitchFamily="18" charset="-34"/>
              </a:rPr>
              <a:t> et catalyser le </a:t>
            </a:r>
            <a:r>
              <a:rPr lang="en-IE" dirty="0" err="1" smtClean="0">
                <a:cs typeface="Angsana New" pitchFamily="18" charset="-34"/>
              </a:rPr>
              <a:t>développement</a:t>
            </a:r>
            <a:r>
              <a:rPr lang="en-IE" dirty="0" smtClean="0">
                <a:cs typeface="Angsana New" pitchFamily="18" charset="-34"/>
              </a:rPr>
              <a:t> et la </a:t>
            </a:r>
            <a:r>
              <a:rPr lang="en-IE" dirty="0" err="1" smtClean="0">
                <a:cs typeface="Angsana New" pitchFamily="18" charset="-34"/>
              </a:rPr>
              <a:t>dissémination</a:t>
            </a:r>
            <a:r>
              <a:rPr lang="en-IE" dirty="0" smtClean="0">
                <a:cs typeface="Angsana New" pitchFamily="18" charset="-34"/>
              </a:rPr>
              <a:t> des </a:t>
            </a:r>
            <a:r>
              <a:rPr lang="en-IE" dirty="0" err="1" smtClean="0">
                <a:cs typeface="Angsana New" pitchFamily="18" charset="-34"/>
              </a:rPr>
              <a:t>informations</a:t>
            </a:r>
            <a:r>
              <a:rPr lang="en-IE" dirty="0" smtClean="0">
                <a:cs typeface="Angsana New" pitchFamily="18" charset="-34"/>
              </a:rPr>
              <a:t> et des </a:t>
            </a:r>
            <a:r>
              <a:rPr lang="en-IE" dirty="0" err="1" smtClean="0">
                <a:cs typeface="Angsana New" pitchFamily="18" charset="-34"/>
              </a:rPr>
              <a:t>connaissances</a:t>
            </a:r>
            <a:r>
              <a:rPr lang="en-IE" dirty="0" smtClean="0">
                <a:cs typeface="Angsana New" pitchFamily="18" charset="-34"/>
              </a:rPr>
              <a:t> pour informer et </a:t>
            </a:r>
            <a:r>
              <a:rPr lang="en-IE" dirty="0" err="1" smtClean="0">
                <a:cs typeface="Angsana New" pitchFamily="18" charset="-34"/>
              </a:rPr>
              <a:t>appuyer</a:t>
            </a:r>
            <a:r>
              <a:rPr lang="en-IE" dirty="0" smtClean="0">
                <a:cs typeface="Angsana New" pitchFamily="18" charset="-34"/>
              </a:rPr>
              <a:t> les </a:t>
            </a:r>
            <a:r>
              <a:rPr lang="en-IE" dirty="0" err="1" smtClean="0">
                <a:cs typeface="Angsana New" pitchFamily="18" charset="-34"/>
              </a:rPr>
              <a:t>politiques</a:t>
            </a:r>
            <a:r>
              <a:rPr lang="en-IE" dirty="0" smtClean="0">
                <a:cs typeface="Angsana New" pitchFamily="18" charset="-34"/>
              </a:rPr>
              <a:t> et </a:t>
            </a:r>
            <a:r>
              <a:rPr lang="en-IE" dirty="0" err="1" smtClean="0">
                <a:cs typeface="Angsana New" pitchFamily="18" charset="-34"/>
              </a:rPr>
              <a:t>pratiques</a:t>
            </a:r>
            <a:r>
              <a:rPr lang="en-IE" dirty="0" smtClean="0">
                <a:cs typeface="Angsana New" pitchFamily="18" charset="-34"/>
              </a:rPr>
              <a:t> </a:t>
            </a:r>
            <a:r>
              <a:rPr lang="en-IE" dirty="0" err="1" smtClean="0">
                <a:cs typeface="Angsana New" pitchFamily="18" charset="-34"/>
              </a:rPr>
              <a:t>d’adaptation</a:t>
            </a:r>
            <a:r>
              <a:rPr lang="en-IE" dirty="0" smtClean="0">
                <a:cs typeface="Angsana New" pitchFamily="18" charset="-34"/>
              </a:rPr>
              <a:t> </a:t>
            </a:r>
          </a:p>
          <a:p>
            <a:pPr marL="360000" lvl="1" indent="-285750" eaLnBrk="1" hangingPunct="1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IE" b="1" dirty="0" err="1" smtClean="0">
                <a:cs typeface="Angsana New" pitchFamily="18" charset="-34"/>
              </a:rPr>
              <a:t>Relie</a:t>
            </a:r>
            <a:r>
              <a:rPr lang="en-IE" b="1" dirty="0" smtClean="0">
                <a:cs typeface="Angsana New" pitchFamily="18" charset="-34"/>
              </a:rPr>
              <a:t> </a:t>
            </a:r>
            <a:r>
              <a:rPr lang="en-IE" dirty="0" smtClean="0">
                <a:cs typeface="Angsana New" pitchFamily="18" charset="-34"/>
              </a:rPr>
              <a:t>les institutions </a:t>
            </a:r>
            <a:r>
              <a:rPr lang="en-IE" dirty="0" err="1" smtClean="0">
                <a:cs typeface="Angsana New" pitchFamily="18" charset="-34"/>
              </a:rPr>
              <a:t>pertinentes</a:t>
            </a:r>
            <a:r>
              <a:rPr lang="en-IE" dirty="0" smtClean="0">
                <a:cs typeface="Angsana New" pitchFamily="18" charset="-34"/>
              </a:rPr>
              <a:t>, les </a:t>
            </a:r>
            <a:r>
              <a:rPr lang="en-IE" dirty="0" err="1" smtClean="0">
                <a:cs typeface="Angsana New" pitchFamily="18" charset="-34"/>
              </a:rPr>
              <a:t>processus</a:t>
            </a:r>
            <a:r>
              <a:rPr lang="en-IE" dirty="0" smtClean="0">
                <a:cs typeface="Angsana New" pitchFamily="18" charset="-34"/>
              </a:rPr>
              <a:t>, les </a:t>
            </a:r>
            <a:r>
              <a:rPr lang="en-IE" dirty="0" err="1" smtClean="0">
                <a:cs typeface="Angsana New" pitchFamily="18" charset="-34"/>
              </a:rPr>
              <a:t>ressources</a:t>
            </a:r>
            <a:r>
              <a:rPr lang="en-IE" dirty="0" smtClean="0">
                <a:cs typeface="Angsana New" pitchFamily="18" charset="-34"/>
              </a:rPr>
              <a:t> et </a:t>
            </a:r>
            <a:r>
              <a:rPr lang="en-IE" dirty="0" err="1" smtClean="0">
                <a:cs typeface="Angsana New" pitchFamily="18" charset="-34"/>
              </a:rPr>
              <a:t>l’expertise</a:t>
            </a:r>
            <a:r>
              <a:rPr lang="en-IE" dirty="0" smtClean="0">
                <a:cs typeface="Angsana New" pitchFamily="18" charset="-34"/>
              </a:rPr>
              <a:t> </a:t>
            </a:r>
            <a:r>
              <a:rPr lang="en-IE" dirty="0" err="1" smtClean="0">
                <a:cs typeface="Angsana New" pitchFamily="18" charset="-34"/>
              </a:rPr>
              <a:t>en</a:t>
            </a:r>
            <a:r>
              <a:rPr lang="en-IE" dirty="0" smtClean="0">
                <a:cs typeface="Angsana New" pitchFamily="18" charset="-34"/>
              </a:rPr>
              <a:t> </a:t>
            </a:r>
            <a:r>
              <a:rPr lang="en-IE" dirty="0" err="1" smtClean="0">
                <a:cs typeface="Angsana New" pitchFamily="18" charset="-34"/>
              </a:rPr>
              <a:t>dehors</a:t>
            </a:r>
            <a:r>
              <a:rPr lang="en-IE" dirty="0" smtClean="0">
                <a:cs typeface="Angsana New" pitchFamily="18" charset="-34"/>
              </a:rPr>
              <a:t> de la Convention pour </a:t>
            </a:r>
            <a:r>
              <a:rPr lang="en-IE" dirty="0" err="1" smtClean="0">
                <a:cs typeface="Angsana New" pitchFamily="18" charset="-34"/>
              </a:rPr>
              <a:t>répondre</a:t>
            </a:r>
            <a:r>
              <a:rPr lang="en-IE" dirty="0" smtClean="0">
                <a:cs typeface="Angsana New" pitchFamily="18" charset="-34"/>
              </a:rPr>
              <a:t> aux </a:t>
            </a:r>
            <a:r>
              <a:rPr lang="en-IE" dirty="0" err="1" smtClean="0">
                <a:cs typeface="Angsana New" pitchFamily="18" charset="-34"/>
              </a:rPr>
              <a:t>besoins</a:t>
            </a:r>
            <a:r>
              <a:rPr lang="en-IE" dirty="0" smtClean="0">
                <a:cs typeface="Angsana New" pitchFamily="18" charset="-34"/>
              </a:rPr>
              <a:t> </a:t>
            </a:r>
            <a:r>
              <a:rPr lang="en-IE" dirty="0" err="1" smtClean="0">
                <a:cs typeface="Angsana New" pitchFamily="18" charset="-34"/>
              </a:rPr>
              <a:t>identifiés</a:t>
            </a:r>
            <a:r>
              <a:rPr lang="en-IE" dirty="0" smtClean="0">
                <a:cs typeface="Angsana New" pitchFamily="18" charset="-34"/>
              </a:rPr>
              <a:t> par les Parties </a:t>
            </a:r>
            <a:r>
              <a:rPr lang="en-IE" dirty="0" err="1" smtClean="0">
                <a:cs typeface="Angsana New" pitchFamily="18" charset="-34"/>
              </a:rPr>
              <a:t>en</a:t>
            </a:r>
            <a:r>
              <a:rPr lang="en-IE" dirty="0" smtClean="0">
                <a:cs typeface="Angsana New" pitchFamily="18" charset="-34"/>
              </a:rPr>
              <a:t> </a:t>
            </a:r>
            <a:r>
              <a:rPr lang="en-IE" dirty="0" err="1" smtClean="0">
                <a:cs typeface="Angsana New" pitchFamily="18" charset="-34"/>
              </a:rPr>
              <a:t>termes</a:t>
            </a:r>
            <a:r>
              <a:rPr lang="en-IE" dirty="0" smtClean="0">
                <a:cs typeface="Angsana New" pitchFamily="18" charset="-34"/>
              </a:rPr>
              <a:t> de </a:t>
            </a:r>
            <a:r>
              <a:rPr lang="en-IE" dirty="0" err="1" smtClean="0">
                <a:cs typeface="Angsana New" pitchFamily="18" charset="-34"/>
              </a:rPr>
              <a:t>connaissances</a:t>
            </a:r>
            <a:r>
              <a:rPr lang="en-IE" dirty="0" smtClean="0">
                <a:cs typeface="Angsana New" pitchFamily="18" charset="-34"/>
              </a:rPr>
              <a:t> </a:t>
            </a:r>
            <a:r>
              <a:rPr lang="en-IE" dirty="0" err="1" smtClean="0">
                <a:cs typeface="Angsana New" pitchFamily="18" charset="-34"/>
              </a:rPr>
              <a:t>liées</a:t>
            </a:r>
            <a:r>
              <a:rPr lang="en-IE" dirty="0" smtClean="0">
                <a:cs typeface="Angsana New" pitchFamily="18" charset="-34"/>
              </a:rPr>
              <a:t> sur </a:t>
            </a:r>
            <a:r>
              <a:rPr lang="en-IE" dirty="0" err="1" smtClean="0">
                <a:cs typeface="Angsana New" pitchFamily="18" charset="-34"/>
              </a:rPr>
              <a:t>l’adaptation</a:t>
            </a:r>
            <a:r>
              <a:rPr lang="en-IE" dirty="0" smtClean="0">
                <a:cs typeface="Angsana New" pitchFamily="18" charset="-34"/>
              </a:rPr>
              <a:t>, et </a:t>
            </a:r>
            <a:r>
              <a:rPr lang="en-IE" dirty="0" err="1" smtClean="0">
                <a:cs typeface="Angsana New" pitchFamily="18" charset="-34"/>
              </a:rPr>
              <a:t>découlant</a:t>
            </a:r>
            <a:r>
              <a:rPr lang="en-IE" dirty="0" smtClean="0">
                <a:cs typeface="Angsana New" pitchFamily="18" charset="-34"/>
              </a:rPr>
              <a:t> de la </a:t>
            </a:r>
            <a:r>
              <a:rPr lang="en-IE" dirty="0" err="1" smtClean="0">
                <a:cs typeface="Angsana New" pitchFamily="18" charset="-34"/>
              </a:rPr>
              <a:t>mise</a:t>
            </a:r>
            <a:r>
              <a:rPr lang="en-IE" dirty="0" smtClean="0">
                <a:cs typeface="Angsana New" pitchFamily="18" charset="-34"/>
              </a:rPr>
              <a:t> </a:t>
            </a:r>
            <a:r>
              <a:rPr lang="en-IE" dirty="0" err="1" smtClean="0">
                <a:cs typeface="Angsana New" pitchFamily="18" charset="-34"/>
              </a:rPr>
              <a:t>en</a:t>
            </a:r>
            <a:r>
              <a:rPr lang="en-IE" dirty="0" smtClean="0">
                <a:cs typeface="Angsana New" pitchFamily="18" charset="-34"/>
              </a:rPr>
              <a:t> oeuvre de </a:t>
            </a:r>
            <a:r>
              <a:rPr lang="en-IE" dirty="0" err="1" smtClean="0">
                <a:cs typeface="Angsana New" pitchFamily="18" charset="-34"/>
              </a:rPr>
              <a:t>différents</a:t>
            </a:r>
            <a:r>
              <a:rPr lang="en-IE" dirty="0" smtClean="0">
                <a:cs typeface="Angsana New" pitchFamily="18" charset="-34"/>
              </a:rPr>
              <a:t> flux </a:t>
            </a:r>
            <a:r>
              <a:rPr lang="en-IE" dirty="0" err="1" smtClean="0">
                <a:cs typeface="Angsana New" pitchFamily="18" charset="-34"/>
              </a:rPr>
              <a:t>d’activité</a:t>
            </a:r>
            <a:r>
              <a:rPr lang="en-IE" dirty="0" smtClean="0">
                <a:cs typeface="Angsana New" pitchFamily="18" charset="-34"/>
              </a:rPr>
              <a:t> </a:t>
            </a:r>
            <a:r>
              <a:rPr lang="en-IE" dirty="0" err="1" smtClean="0">
                <a:cs typeface="Angsana New" pitchFamily="18" charset="-34"/>
              </a:rPr>
              <a:t>auprès</a:t>
            </a:r>
            <a:r>
              <a:rPr lang="en-IE" dirty="0" smtClean="0">
                <a:cs typeface="Angsana New" pitchFamily="18" charset="-34"/>
              </a:rPr>
              <a:t> de la Convention</a:t>
            </a:r>
          </a:p>
          <a:p>
            <a:pPr marL="360000" lvl="1" indent="-285750" eaLnBrk="1" hangingPunct="1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GB" sz="1800" dirty="0" smtClean="0">
                <a:cs typeface="Angsana New" pitchFamily="18" charset="-34"/>
              </a:rPr>
              <a:t>Le NWP, </a:t>
            </a:r>
            <a:r>
              <a:rPr lang="en-GB" sz="1800" dirty="0" err="1" smtClean="0">
                <a:cs typeface="Angsana New" pitchFamily="18" charset="-34"/>
              </a:rPr>
              <a:t>partenaire</a:t>
            </a:r>
            <a:r>
              <a:rPr lang="en-GB" sz="1800" dirty="0" smtClean="0">
                <a:cs typeface="Angsana New" pitchFamily="18" charset="-34"/>
              </a:rPr>
              <a:t> </a:t>
            </a:r>
            <a:r>
              <a:rPr lang="en-GB" sz="1800" dirty="0" err="1" smtClean="0">
                <a:cs typeface="Angsana New" pitchFamily="18" charset="-34"/>
              </a:rPr>
              <a:t>institutionnalisé</a:t>
            </a:r>
            <a:r>
              <a:rPr lang="en-GB" sz="1800" dirty="0" smtClean="0">
                <a:cs typeface="Angsana New" pitchFamily="18" charset="-34"/>
              </a:rPr>
              <a:t>, </a:t>
            </a:r>
            <a:r>
              <a:rPr lang="en-GB" sz="1800" dirty="0" err="1" smtClean="0">
                <a:cs typeface="Angsana New" pitchFamily="18" charset="-34"/>
              </a:rPr>
              <a:t>est</a:t>
            </a:r>
            <a:r>
              <a:rPr lang="en-GB" sz="1800" dirty="0" smtClean="0">
                <a:cs typeface="Angsana New" pitchFamily="18" charset="-34"/>
              </a:rPr>
              <a:t> </a:t>
            </a:r>
            <a:r>
              <a:rPr lang="en-GB" sz="1800" dirty="0" err="1" smtClean="0">
                <a:cs typeface="Angsana New" pitchFamily="18" charset="-34"/>
              </a:rPr>
              <a:t>mobilisé</a:t>
            </a:r>
            <a:r>
              <a:rPr lang="en-GB" sz="1800" dirty="0" smtClean="0">
                <a:cs typeface="Angsana New" pitchFamily="18" charset="-34"/>
              </a:rPr>
              <a:t> pour </a:t>
            </a:r>
            <a:r>
              <a:rPr lang="en-GB" sz="1800" dirty="0" err="1" smtClean="0">
                <a:cs typeface="Angsana New" pitchFamily="18" charset="-34"/>
              </a:rPr>
              <a:t>fournir</a:t>
            </a:r>
            <a:r>
              <a:rPr lang="en-GB" sz="1800" dirty="0" smtClean="0">
                <a:cs typeface="Angsana New" pitchFamily="18" charset="-34"/>
              </a:rPr>
              <a:t> un </a:t>
            </a:r>
            <a:r>
              <a:rPr lang="en-GB" sz="1800" dirty="0" err="1" smtClean="0">
                <a:cs typeface="Angsana New" pitchFamily="18" charset="-34"/>
              </a:rPr>
              <a:t>appui</a:t>
            </a:r>
            <a:r>
              <a:rPr lang="en-GB" sz="1800" dirty="0" smtClean="0">
                <a:cs typeface="Angsana New" pitchFamily="18" charset="-34"/>
              </a:rPr>
              <a:t> sur </a:t>
            </a:r>
            <a:r>
              <a:rPr lang="en-GB" sz="1800" dirty="0" err="1" smtClean="0">
                <a:cs typeface="Angsana New" pitchFamily="18" charset="-34"/>
              </a:rPr>
              <a:t>différents</a:t>
            </a:r>
            <a:r>
              <a:rPr lang="en-GB" sz="1800" dirty="0" smtClean="0">
                <a:cs typeface="Angsana New" pitchFamily="18" charset="-34"/>
              </a:rPr>
              <a:t> aspects </a:t>
            </a:r>
            <a:r>
              <a:rPr lang="en-GB" sz="1800" dirty="0" err="1" smtClean="0">
                <a:cs typeface="Angsana New" pitchFamily="18" charset="-34"/>
              </a:rPr>
              <a:t>liés</a:t>
            </a:r>
            <a:r>
              <a:rPr lang="en-GB" sz="1800" dirty="0" smtClean="0">
                <a:cs typeface="Angsana New" pitchFamily="18" charset="-34"/>
              </a:rPr>
              <a:t> aux PNA, </a:t>
            </a:r>
            <a:r>
              <a:rPr lang="en-GB" sz="1800" dirty="0" err="1" smtClean="0">
                <a:cs typeface="Angsana New" pitchFamily="18" charset="-34"/>
              </a:rPr>
              <a:t>comme</a:t>
            </a:r>
            <a:r>
              <a:rPr lang="en-GB" sz="1800" dirty="0" smtClean="0">
                <a:cs typeface="Angsana New" pitchFamily="18" charset="-34"/>
              </a:rPr>
              <a:t>:</a:t>
            </a:r>
            <a:endParaRPr lang="en-GB" sz="1800" dirty="0">
              <a:cs typeface="Angsana New" pitchFamily="18" charset="-34"/>
            </a:endParaRPr>
          </a:p>
          <a:p>
            <a:pPr marL="817200" lvl="2" indent="-285750"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IE" dirty="0" smtClean="0">
                <a:cs typeface="Angsana New" pitchFamily="18" charset="-34"/>
              </a:rPr>
              <a:t>Des </a:t>
            </a:r>
            <a:r>
              <a:rPr lang="en-IE" dirty="0" err="1" smtClean="0">
                <a:cs typeface="Angsana New" pitchFamily="18" charset="-34"/>
              </a:rPr>
              <a:t>recherches</a:t>
            </a:r>
            <a:r>
              <a:rPr lang="en-IE" dirty="0" smtClean="0">
                <a:cs typeface="Angsana New" pitchFamily="18" charset="-34"/>
              </a:rPr>
              <a:t> sur des aspects </a:t>
            </a:r>
            <a:r>
              <a:rPr lang="en-IE" dirty="0" err="1" smtClean="0">
                <a:cs typeface="Angsana New" pitchFamily="18" charset="-34"/>
              </a:rPr>
              <a:t>touchant</a:t>
            </a:r>
            <a:r>
              <a:rPr lang="en-IE" dirty="0" smtClean="0">
                <a:cs typeface="Angsana New" pitchFamily="18" charset="-34"/>
              </a:rPr>
              <a:t> les </a:t>
            </a:r>
            <a:r>
              <a:rPr lang="en-IE" dirty="0" err="1" smtClean="0">
                <a:cs typeface="Angsana New" pitchFamily="18" charset="-34"/>
              </a:rPr>
              <a:t>communautés</a:t>
            </a:r>
            <a:r>
              <a:rPr lang="en-IE" dirty="0" smtClean="0">
                <a:cs typeface="Angsana New" pitchFamily="18" charset="-34"/>
              </a:rPr>
              <a:t> et groups </a:t>
            </a:r>
            <a:r>
              <a:rPr lang="en-IE" dirty="0" err="1" smtClean="0">
                <a:cs typeface="Angsana New" pitchFamily="18" charset="-34"/>
              </a:rPr>
              <a:t>vulnérables</a:t>
            </a:r>
            <a:r>
              <a:rPr lang="en-IE" dirty="0" smtClean="0">
                <a:cs typeface="Angsana New" pitchFamily="18" charset="-34"/>
              </a:rPr>
              <a:t>, et les </a:t>
            </a:r>
            <a:r>
              <a:rPr lang="en-IE" dirty="0" err="1" smtClean="0">
                <a:cs typeface="Angsana New" pitchFamily="18" charset="-34"/>
              </a:rPr>
              <a:t>écosystèmes</a:t>
            </a:r>
            <a:endParaRPr lang="en-IE" dirty="0">
              <a:cs typeface="Angsana New" pitchFamily="18" charset="-34"/>
            </a:endParaRPr>
          </a:p>
          <a:p>
            <a:pPr marL="817200" lvl="2" indent="-285750"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IE" dirty="0" smtClean="0">
                <a:cs typeface="Angsana New" pitchFamily="18" charset="-34"/>
              </a:rPr>
              <a:t>Les NAP </a:t>
            </a:r>
            <a:r>
              <a:rPr lang="en-IE" dirty="0">
                <a:cs typeface="Angsana New" pitchFamily="18" charset="-34"/>
              </a:rPr>
              <a:t>Expos</a:t>
            </a:r>
            <a:r>
              <a:rPr lang="en-IE" dirty="0" smtClean="0">
                <a:cs typeface="Angsana New" pitchFamily="18" charset="-34"/>
              </a:rPr>
              <a:t>, des </a:t>
            </a:r>
            <a:r>
              <a:rPr lang="en-IE" dirty="0" err="1" smtClean="0">
                <a:cs typeface="Angsana New" pitchFamily="18" charset="-34"/>
              </a:rPr>
              <a:t>études</a:t>
            </a:r>
            <a:r>
              <a:rPr lang="en-IE" dirty="0" smtClean="0">
                <a:cs typeface="Angsana New" pitchFamily="18" charset="-34"/>
              </a:rPr>
              <a:t> de </a:t>
            </a:r>
            <a:r>
              <a:rPr lang="en-IE" dirty="0" err="1" smtClean="0">
                <a:cs typeface="Angsana New" pitchFamily="18" charset="-34"/>
              </a:rPr>
              <a:t>cas</a:t>
            </a:r>
            <a:r>
              <a:rPr lang="en-IE" dirty="0" smtClean="0">
                <a:cs typeface="Angsana New" pitchFamily="18" charset="-34"/>
              </a:rPr>
              <a:t> et formations sur des PNA.</a:t>
            </a:r>
            <a:endParaRPr lang="en-GB" dirty="0">
              <a:cs typeface="Angsana New" pitchFamily="18" charset="-3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604448" y="6274187"/>
            <a:ext cx="399468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32</a:t>
            </a:r>
          </a:p>
        </p:txBody>
      </p:sp>
    </p:spTree>
    <p:extLst>
      <p:ext uri="{BB962C8B-B14F-4D97-AF65-F5344CB8AC3E}">
        <p14:creationId xmlns:p14="http://schemas.microsoft.com/office/powerpoint/2010/main" val="3759863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35001" y="377828"/>
            <a:ext cx="7869238" cy="314325"/>
          </a:xfrm>
        </p:spPr>
        <p:txBody>
          <a:bodyPr/>
          <a:lstStyle/>
          <a:p>
            <a:pPr eaLnBrk="1" hangingPunct="1"/>
            <a:r>
              <a:rPr lang="en-IE" altLang="en-US" sz="1600" b="1" dirty="0" smtClean="0"/>
              <a:t>Les </a:t>
            </a:r>
            <a:r>
              <a:rPr lang="en-IE" altLang="en-US" sz="1600" b="1" dirty="0" err="1" smtClean="0"/>
              <a:t>grandes</a:t>
            </a:r>
            <a:r>
              <a:rPr lang="en-IE" altLang="en-US" sz="1600" b="1" dirty="0" smtClean="0"/>
              <a:t> </a:t>
            </a:r>
            <a:r>
              <a:rPr lang="en-IE" altLang="en-US" sz="1600" b="1" dirty="0" err="1" smtClean="0"/>
              <a:t>lignes</a:t>
            </a:r>
            <a:endParaRPr lang="de-DE" altLang="en-US" sz="1600" b="1" dirty="0"/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635001" y="1196752"/>
            <a:ext cx="7897441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457200" indent="-457200" eaLnBrk="0" hangingPunct="0">
              <a:lnSpc>
                <a:spcPts val="2400"/>
              </a:lnSpc>
              <a:spcBef>
                <a:spcPct val="0"/>
              </a:spcBef>
              <a:buClr>
                <a:schemeClr val="tx1"/>
              </a:buClr>
              <a:buChar char="•"/>
              <a:defRPr sz="15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914400" indent="-457200" eaLnBrk="0" hangingPunct="0">
              <a:lnSpc>
                <a:spcPts val="2400"/>
              </a:lnSpc>
              <a:spcBef>
                <a:spcPct val="0"/>
              </a:spcBef>
              <a:buClr>
                <a:schemeClr val="tx1"/>
              </a:buClr>
              <a:buAutoNum type="alphaLcParenR"/>
              <a:defRPr sz="15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lnSpc>
                <a:spcPts val="2400"/>
              </a:lnSpc>
              <a:spcBef>
                <a:spcPct val="0"/>
              </a:spcBef>
              <a:buClr>
                <a:schemeClr val="tx1"/>
              </a:buClr>
              <a:buChar char="•"/>
              <a:defRPr sz="15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lnSpc>
                <a:spcPts val="2400"/>
              </a:lnSpc>
              <a:spcBef>
                <a:spcPct val="0"/>
              </a:spcBef>
              <a:buClr>
                <a:schemeClr val="tx1"/>
              </a:buClr>
              <a:buChar char="•"/>
              <a:defRPr sz="15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lnSpc>
                <a:spcPts val="2400"/>
              </a:lnSpc>
              <a:spcBef>
                <a:spcPct val="0"/>
              </a:spcBef>
              <a:buClr>
                <a:schemeClr val="tx1"/>
              </a:buClr>
              <a:buChar char="•"/>
              <a:defRPr sz="15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•"/>
              <a:defRPr sz="15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•"/>
              <a:defRPr sz="15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•"/>
              <a:defRPr sz="15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•"/>
              <a:defRPr sz="15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Font typeface="Wingdings" panose="05000000000000000000" pitchFamily="2" charset="2"/>
              <a:buChar char="q"/>
            </a:pPr>
            <a:r>
              <a:rPr lang="en-GB" altLang="en-US" sz="1800" dirty="0" smtClean="0">
                <a:solidFill>
                  <a:srgbClr val="000000"/>
                </a:solidFill>
              </a:rPr>
              <a:t>Apercu de </a:t>
            </a:r>
            <a:r>
              <a:rPr lang="en-GB" altLang="en-US" sz="1800" dirty="0" err="1" smtClean="0">
                <a:solidFill>
                  <a:srgbClr val="000000"/>
                </a:solidFill>
              </a:rPr>
              <a:t>l’appui</a:t>
            </a:r>
            <a:r>
              <a:rPr lang="en-GB" altLang="en-US" sz="1800" dirty="0" smtClean="0">
                <a:solidFill>
                  <a:srgbClr val="000000"/>
                </a:solidFill>
              </a:rPr>
              <a:t> </a:t>
            </a:r>
            <a:r>
              <a:rPr lang="en-GB" altLang="en-US" sz="1800" dirty="0" err="1" smtClean="0">
                <a:solidFill>
                  <a:srgbClr val="000000"/>
                </a:solidFill>
              </a:rPr>
              <a:t>fourni</a:t>
            </a:r>
            <a:r>
              <a:rPr lang="en-GB" altLang="en-US" sz="1800" dirty="0" smtClean="0">
                <a:solidFill>
                  <a:srgbClr val="000000"/>
                </a:solidFill>
              </a:rPr>
              <a:t> sur la base des decisions de la COP </a:t>
            </a:r>
          </a:p>
          <a:p>
            <a:pPr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Font typeface="Wingdings" panose="05000000000000000000" pitchFamily="2" charset="2"/>
              <a:buChar char="q"/>
            </a:pPr>
            <a:r>
              <a:rPr lang="en-GB" altLang="en-US" sz="1800" dirty="0" smtClean="0">
                <a:solidFill>
                  <a:srgbClr val="000000"/>
                </a:solidFill>
              </a:rPr>
              <a:t>Support par le </a:t>
            </a:r>
            <a:r>
              <a:rPr lang="en-GB" altLang="en-US" sz="1800" dirty="0" err="1" smtClean="0">
                <a:solidFill>
                  <a:srgbClr val="000000"/>
                </a:solidFill>
              </a:rPr>
              <a:t>Groupe</a:t>
            </a:r>
            <a:r>
              <a:rPr lang="en-GB" altLang="en-US" sz="1800" dirty="0" smtClean="0">
                <a:solidFill>
                  <a:srgbClr val="000000"/>
                </a:solidFill>
              </a:rPr>
              <a:t> </a:t>
            </a:r>
            <a:r>
              <a:rPr lang="en-GB" altLang="en-US" sz="1800" dirty="0" err="1" smtClean="0">
                <a:solidFill>
                  <a:srgbClr val="000000"/>
                </a:solidFill>
              </a:rPr>
              <a:t>d’experts</a:t>
            </a:r>
            <a:r>
              <a:rPr lang="en-GB" altLang="en-US" sz="1800" dirty="0" smtClean="0">
                <a:solidFill>
                  <a:srgbClr val="000000"/>
                </a:solidFill>
              </a:rPr>
              <a:t> des pays les </a:t>
            </a:r>
            <a:r>
              <a:rPr lang="en-GB" altLang="en-US" sz="1800" dirty="0" err="1">
                <a:solidFill>
                  <a:srgbClr val="000000"/>
                </a:solidFill>
              </a:rPr>
              <a:t>m</a:t>
            </a:r>
            <a:r>
              <a:rPr lang="en-GB" altLang="en-US" sz="1800" dirty="0" err="1" smtClean="0">
                <a:solidFill>
                  <a:srgbClr val="000000"/>
                </a:solidFill>
              </a:rPr>
              <a:t>oins</a:t>
            </a:r>
            <a:r>
              <a:rPr lang="en-GB" altLang="en-US" sz="1800" dirty="0" smtClean="0">
                <a:solidFill>
                  <a:srgbClr val="000000"/>
                </a:solidFill>
              </a:rPr>
              <a:t> </a:t>
            </a:r>
            <a:r>
              <a:rPr lang="en-GB" altLang="en-US" sz="1800" dirty="0" err="1">
                <a:solidFill>
                  <a:srgbClr val="000000"/>
                </a:solidFill>
              </a:rPr>
              <a:t>a</a:t>
            </a:r>
            <a:r>
              <a:rPr lang="en-GB" altLang="en-US" sz="1800" dirty="0" err="1" smtClean="0">
                <a:solidFill>
                  <a:srgbClr val="000000"/>
                </a:solidFill>
              </a:rPr>
              <a:t>vancés</a:t>
            </a:r>
            <a:r>
              <a:rPr lang="en-GB" altLang="en-US" sz="1800" dirty="0" smtClean="0">
                <a:solidFill>
                  <a:srgbClr val="000000"/>
                </a:solidFill>
              </a:rPr>
              <a:t> (LEG)</a:t>
            </a:r>
            <a:endParaRPr lang="en-GB" altLang="en-US" sz="1800" dirty="0">
              <a:solidFill>
                <a:srgbClr val="000000"/>
              </a:solidFill>
            </a:endParaRPr>
          </a:p>
          <a:p>
            <a:pPr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Font typeface="Wingdings" panose="05000000000000000000" pitchFamily="2" charset="2"/>
              <a:buChar char="q"/>
            </a:pPr>
            <a:r>
              <a:rPr lang="en-GB" altLang="en-US" sz="1800" dirty="0">
                <a:solidFill>
                  <a:srgbClr val="000000"/>
                </a:solidFill>
              </a:rPr>
              <a:t>Support </a:t>
            </a:r>
            <a:r>
              <a:rPr lang="en-GB" altLang="en-US" sz="1800" dirty="0" smtClean="0">
                <a:solidFill>
                  <a:srgbClr val="000000"/>
                </a:solidFill>
              </a:rPr>
              <a:t>du </a:t>
            </a:r>
            <a:r>
              <a:rPr lang="en-GB" altLang="en-US" sz="1800" dirty="0" err="1" smtClean="0">
                <a:solidFill>
                  <a:srgbClr val="000000"/>
                </a:solidFill>
              </a:rPr>
              <a:t>Comité</a:t>
            </a:r>
            <a:r>
              <a:rPr lang="en-GB" altLang="en-US" sz="1800" dirty="0" smtClean="0">
                <a:solidFill>
                  <a:srgbClr val="000000"/>
                </a:solidFill>
              </a:rPr>
              <a:t> de </a:t>
            </a:r>
            <a:r>
              <a:rPr lang="en-GB" altLang="en-US" sz="1800" dirty="0" err="1" smtClean="0">
                <a:solidFill>
                  <a:srgbClr val="000000"/>
                </a:solidFill>
              </a:rPr>
              <a:t>l’Adaptation</a:t>
            </a:r>
            <a:r>
              <a:rPr lang="en-GB" altLang="en-US" sz="1800" dirty="0" smtClean="0">
                <a:solidFill>
                  <a:srgbClr val="000000"/>
                </a:solidFill>
              </a:rPr>
              <a:t> (AC)</a:t>
            </a:r>
            <a:endParaRPr lang="en-GB" altLang="en-US" sz="1800" dirty="0">
              <a:solidFill>
                <a:srgbClr val="000000"/>
              </a:solidFill>
            </a:endParaRPr>
          </a:p>
          <a:p>
            <a:pPr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Font typeface="Wingdings" panose="05000000000000000000" pitchFamily="2" charset="2"/>
              <a:buChar char="q"/>
            </a:pPr>
            <a:r>
              <a:rPr lang="en-GB" altLang="en-US" sz="1800" dirty="0" smtClean="0">
                <a:solidFill>
                  <a:srgbClr val="000000"/>
                </a:solidFill>
              </a:rPr>
              <a:t>Support à travers le programme de travail de Nairobi sur les impacts, la </a:t>
            </a:r>
            <a:r>
              <a:rPr lang="en-GB" altLang="en-US" sz="1800" dirty="0" err="1" smtClean="0">
                <a:solidFill>
                  <a:srgbClr val="000000"/>
                </a:solidFill>
              </a:rPr>
              <a:t>vulnérabilité</a:t>
            </a:r>
            <a:r>
              <a:rPr lang="en-GB" altLang="en-US" sz="1800" dirty="0" smtClean="0">
                <a:solidFill>
                  <a:srgbClr val="000000"/>
                </a:solidFill>
              </a:rPr>
              <a:t> et </a:t>
            </a:r>
            <a:r>
              <a:rPr lang="en-GB" altLang="en-US" sz="1800" dirty="0" err="1" smtClean="0">
                <a:solidFill>
                  <a:srgbClr val="000000"/>
                </a:solidFill>
              </a:rPr>
              <a:t>l’adaptation</a:t>
            </a:r>
            <a:r>
              <a:rPr lang="en-GB" altLang="en-US" sz="1800" dirty="0" smtClean="0">
                <a:solidFill>
                  <a:srgbClr val="000000"/>
                </a:solidFill>
              </a:rPr>
              <a:t> au </a:t>
            </a:r>
            <a:r>
              <a:rPr lang="en-GB" altLang="en-US" sz="1800" dirty="0" err="1" smtClean="0">
                <a:solidFill>
                  <a:srgbClr val="000000"/>
                </a:solidFill>
              </a:rPr>
              <a:t>changement</a:t>
            </a:r>
            <a:r>
              <a:rPr lang="en-GB" altLang="en-US" sz="1800" dirty="0" smtClean="0">
                <a:solidFill>
                  <a:srgbClr val="000000"/>
                </a:solidFill>
              </a:rPr>
              <a:t> </a:t>
            </a:r>
            <a:r>
              <a:rPr lang="en-GB" altLang="en-US" sz="1800" dirty="0" err="1" smtClean="0">
                <a:solidFill>
                  <a:srgbClr val="000000"/>
                </a:solidFill>
              </a:rPr>
              <a:t>climatique</a:t>
            </a:r>
            <a:r>
              <a:rPr lang="en-GB" altLang="en-US" sz="1800" dirty="0">
                <a:solidFill>
                  <a:srgbClr val="000000"/>
                </a:solidFill>
              </a:rPr>
              <a:t> (NWP</a:t>
            </a:r>
            <a:r>
              <a:rPr lang="en-GB" altLang="en-US" sz="1800" dirty="0" smtClean="0">
                <a:solidFill>
                  <a:srgbClr val="000000"/>
                </a:solidFill>
              </a:rPr>
              <a:t>). </a:t>
            </a:r>
            <a:endParaRPr lang="en-GB" altLang="en-US" sz="1800" dirty="0">
              <a:solidFill>
                <a:srgbClr val="000000"/>
              </a:solidFill>
            </a:endParaRPr>
          </a:p>
          <a:p>
            <a:pPr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Font typeface="Wingdings" panose="05000000000000000000" pitchFamily="2" charset="2"/>
              <a:buChar char="q"/>
            </a:pPr>
            <a:endParaRPr lang="en-GB" altLang="en-US" sz="1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97235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8497" y="2493194"/>
            <a:ext cx="7881937" cy="143986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1600" dirty="0"/>
              <a:t>Contact:</a:t>
            </a:r>
            <a:br>
              <a:rPr lang="en-US" sz="1600" dirty="0"/>
            </a:br>
            <a:r>
              <a:rPr lang="en-US" sz="1600" dirty="0"/>
              <a:t/>
            </a:r>
            <a:br>
              <a:rPr lang="en-US" sz="1600" dirty="0"/>
            </a:br>
            <a:r>
              <a:rPr lang="en-US" sz="1600" b="1" dirty="0" err="1" smtClean="0"/>
              <a:t>Présidence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 err="1" smtClean="0"/>
              <a:t>Groupe</a:t>
            </a:r>
            <a:r>
              <a:rPr lang="en-US" sz="1600" dirty="0" smtClean="0"/>
              <a:t> </a:t>
            </a:r>
            <a:r>
              <a:rPr lang="en-US" sz="1600" dirty="0" err="1" smtClean="0"/>
              <a:t>d’experts</a:t>
            </a:r>
            <a:r>
              <a:rPr lang="en-US" sz="1600" dirty="0" smtClean="0"/>
              <a:t> des pays les </a:t>
            </a:r>
            <a:r>
              <a:rPr lang="en-US" sz="1600" dirty="0" err="1"/>
              <a:t>m</a:t>
            </a:r>
            <a:r>
              <a:rPr lang="en-US" sz="1600" dirty="0" err="1" smtClean="0"/>
              <a:t>oins</a:t>
            </a:r>
            <a:r>
              <a:rPr lang="en-US" sz="1600" dirty="0" smtClean="0"/>
              <a:t> </a:t>
            </a:r>
            <a:r>
              <a:rPr lang="en-US" sz="1600" dirty="0" err="1"/>
              <a:t>a</a:t>
            </a:r>
            <a:r>
              <a:rPr lang="en-US" sz="1600" dirty="0" err="1" smtClean="0"/>
              <a:t>vancés</a:t>
            </a:r>
            <a:r>
              <a:rPr lang="en-US" sz="1600" dirty="0" smtClean="0"/>
              <a:t> (LEG)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/>
              <a:t>leghelp@unfccc.int</a:t>
            </a:r>
          </a:p>
        </p:txBody>
      </p:sp>
    </p:spTree>
    <p:extLst>
      <p:ext uri="{BB962C8B-B14F-4D97-AF65-F5344CB8AC3E}">
        <p14:creationId xmlns:p14="http://schemas.microsoft.com/office/powerpoint/2010/main" val="18192927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35001" y="377828"/>
            <a:ext cx="7869238" cy="314325"/>
          </a:xfrm>
        </p:spPr>
        <p:txBody>
          <a:bodyPr/>
          <a:lstStyle/>
          <a:p>
            <a:pPr eaLnBrk="1" hangingPunct="1"/>
            <a:r>
              <a:rPr lang="en-IE" altLang="en-US" sz="1600" b="1" dirty="0" err="1" smtClean="0"/>
              <a:t>Vue</a:t>
            </a:r>
            <a:r>
              <a:rPr lang="en-IE" altLang="en-US" sz="1600" b="1" dirty="0" smtClean="0"/>
              <a:t> </a:t>
            </a:r>
            <a:r>
              <a:rPr lang="en-IE" altLang="en-US" sz="1600" b="1" dirty="0" err="1" smtClean="0"/>
              <a:t>d’ensemble</a:t>
            </a:r>
            <a:r>
              <a:rPr lang="en-IE" altLang="en-US" sz="1600" b="1" dirty="0" smtClean="0"/>
              <a:t> du support </a:t>
            </a:r>
            <a:r>
              <a:rPr lang="en-IE" altLang="en-US" sz="1600" b="1" dirty="0" err="1" smtClean="0"/>
              <a:t>basé</a:t>
            </a:r>
            <a:r>
              <a:rPr lang="en-IE" altLang="en-US" sz="1600" b="1" dirty="0" smtClean="0"/>
              <a:t> sur les </a:t>
            </a:r>
            <a:r>
              <a:rPr lang="en-IE" altLang="en-US" sz="1600" b="1" dirty="0" err="1" smtClean="0"/>
              <a:t>décisions</a:t>
            </a:r>
            <a:r>
              <a:rPr lang="en-IE" altLang="en-US" sz="1600" b="1" dirty="0" smtClean="0"/>
              <a:t> de la COP   </a:t>
            </a:r>
            <a:endParaRPr lang="de-DE" altLang="en-US" sz="1600" b="1" dirty="0"/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635001" y="1268760"/>
            <a:ext cx="7897441" cy="446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457200" indent="-457200" eaLnBrk="0" hangingPunct="0">
              <a:lnSpc>
                <a:spcPts val="2400"/>
              </a:lnSpc>
              <a:spcBef>
                <a:spcPct val="0"/>
              </a:spcBef>
              <a:buClr>
                <a:schemeClr val="tx1"/>
              </a:buClr>
              <a:buChar char="•"/>
              <a:defRPr sz="15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914400" indent="-457200" eaLnBrk="0" hangingPunct="0">
              <a:lnSpc>
                <a:spcPts val="2400"/>
              </a:lnSpc>
              <a:spcBef>
                <a:spcPct val="0"/>
              </a:spcBef>
              <a:buClr>
                <a:schemeClr val="tx1"/>
              </a:buClr>
              <a:buAutoNum type="alphaLcParenR"/>
              <a:defRPr sz="15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lnSpc>
                <a:spcPts val="2400"/>
              </a:lnSpc>
              <a:spcBef>
                <a:spcPct val="0"/>
              </a:spcBef>
              <a:buClr>
                <a:schemeClr val="tx1"/>
              </a:buClr>
              <a:buChar char="•"/>
              <a:defRPr sz="15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lnSpc>
                <a:spcPts val="2400"/>
              </a:lnSpc>
              <a:spcBef>
                <a:spcPct val="0"/>
              </a:spcBef>
              <a:buClr>
                <a:schemeClr val="tx1"/>
              </a:buClr>
              <a:buChar char="•"/>
              <a:defRPr sz="15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lnSpc>
                <a:spcPts val="2400"/>
              </a:lnSpc>
              <a:spcBef>
                <a:spcPct val="0"/>
              </a:spcBef>
              <a:buClr>
                <a:schemeClr val="tx1"/>
              </a:buClr>
              <a:buChar char="•"/>
              <a:defRPr sz="15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•"/>
              <a:defRPr sz="15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•"/>
              <a:defRPr sz="15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•"/>
              <a:defRPr sz="15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•"/>
              <a:defRPr sz="15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Font typeface="Wingdings" panose="05000000000000000000" pitchFamily="2" charset="2"/>
              <a:buChar char="q"/>
            </a:pPr>
            <a:r>
              <a:rPr lang="en-GB" altLang="en-US" sz="1800" b="1" dirty="0" err="1" smtClean="0">
                <a:solidFill>
                  <a:srgbClr val="000000"/>
                </a:solidFill>
              </a:rPr>
              <a:t>Appui</a:t>
            </a:r>
            <a:r>
              <a:rPr lang="en-GB" altLang="en-US" sz="1800" b="1" dirty="0" smtClean="0">
                <a:solidFill>
                  <a:srgbClr val="000000"/>
                </a:solidFill>
              </a:rPr>
              <a:t> technique</a:t>
            </a:r>
            <a:endParaRPr lang="en-GB" altLang="en-US" sz="1800" b="1" dirty="0">
              <a:solidFill>
                <a:srgbClr val="000000"/>
              </a:solidFill>
            </a:endParaRPr>
          </a:p>
          <a:p>
            <a:pPr lvl="1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Font typeface="Wingdings" panose="05000000000000000000" pitchFamily="2" charset="2"/>
              <a:buChar char="v"/>
            </a:pPr>
            <a:r>
              <a:rPr lang="en-GB" altLang="en-US" sz="1800" b="1" dirty="0" smtClean="0">
                <a:solidFill>
                  <a:srgbClr val="0070C0"/>
                </a:solidFill>
              </a:rPr>
              <a:t>Les </a:t>
            </a:r>
            <a:r>
              <a:rPr lang="en-GB" altLang="en-US" sz="1800" b="1" dirty="0" err="1" smtClean="0">
                <a:solidFill>
                  <a:srgbClr val="0070C0"/>
                </a:solidFill>
              </a:rPr>
              <a:t>organes</a:t>
            </a:r>
            <a:r>
              <a:rPr lang="en-GB" altLang="en-US" sz="1800" b="1" dirty="0" smtClean="0">
                <a:solidFill>
                  <a:srgbClr val="0070C0"/>
                </a:solidFill>
              </a:rPr>
              <a:t> et programmes de la Convention </a:t>
            </a:r>
            <a:r>
              <a:rPr lang="en-GB" altLang="en-US" sz="1800" dirty="0" smtClean="0">
                <a:solidFill>
                  <a:srgbClr val="000000"/>
                </a:solidFill>
              </a:rPr>
              <a:t>: le </a:t>
            </a:r>
            <a:r>
              <a:rPr lang="en-GB" altLang="en-US" sz="1800" dirty="0">
                <a:solidFill>
                  <a:srgbClr val="000000"/>
                </a:solidFill>
              </a:rPr>
              <a:t>LEG, </a:t>
            </a:r>
            <a:r>
              <a:rPr lang="en-GB" altLang="en-US" sz="1800" dirty="0" smtClean="0">
                <a:solidFill>
                  <a:srgbClr val="000000"/>
                </a:solidFill>
              </a:rPr>
              <a:t>le </a:t>
            </a:r>
            <a:r>
              <a:rPr lang="en-GB" altLang="en-US" sz="1800" dirty="0" err="1" smtClean="0">
                <a:solidFill>
                  <a:srgbClr val="000000"/>
                </a:solidFill>
              </a:rPr>
              <a:t>Comité</a:t>
            </a:r>
            <a:r>
              <a:rPr lang="en-GB" altLang="en-US" sz="1800" dirty="0" smtClean="0">
                <a:solidFill>
                  <a:srgbClr val="000000"/>
                </a:solidFill>
              </a:rPr>
              <a:t> de </a:t>
            </a:r>
            <a:r>
              <a:rPr lang="en-GB" altLang="en-US" sz="1800" dirty="0" err="1" smtClean="0">
                <a:solidFill>
                  <a:srgbClr val="000000"/>
                </a:solidFill>
              </a:rPr>
              <a:t>l’Adaptation</a:t>
            </a:r>
            <a:r>
              <a:rPr lang="en-GB" altLang="en-US" sz="1800" dirty="0" smtClean="0">
                <a:solidFill>
                  <a:srgbClr val="000000"/>
                </a:solidFill>
              </a:rPr>
              <a:t>, le NWP et </a:t>
            </a:r>
            <a:r>
              <a:rPr lang="en-GB" altLang="en-US" sz="1800" dirty="0" err="1" smtClean="0">
                <a:solidFill>
                  <a:srgbClr val="000000"/>
                </a:solidFill>
              </a:rPr>
              <a:t>autres</a:t>
            </a:r>
            <a:endParaRPr lang="en-GB" altLang="en-US" sz="1800" dirty="0">
              <a:solidFill>
                <a:srgbClr val="000000"/>
              </a:solidFill>
            </a:endParaRPr>
          </a:p>
          <a:p>
            <a:pPr lvl="1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Font typeface="Wingdings" panose="05000000000000000000" pitchFamily="2" charset="2"/>
              <a:buChar char="v"/>
            </a:pPr>
            <a:r>
              <a:rPr lang="en-GB" altLang="en-US" sz="1800" dirty="0" smtClean="0">
                <a:solidFill>
                  <a:srgbClr val="000000"/>
                </a:solidFill>
              </a:rPr>
              <a:t>Les organisations de </a:t>
            </a:r>
            <a:r>
              <a:rPr lang="en-GB" altLang="en-US" sz="1800" dirty="0" err="1" smtClean="0">
                <a:solidFill>
                  <a:srgbClr val="000000"/>
                </a:solidFill>
              </a:rPr>
              <a:t>l’ONU</a:t>
            </a:r>
            <a:r>
              <a:rPr lang="en-GB" altLang="en-US" sz="1800" dirty="0" smtClean="0">
                <a:solidFill>
                  <a:srgbClr val="000000"/>
                </a:solidFill>
              </a:rPr>
              <a:t> et </a:t>
            </a:r>
            <a:r>
              <a:rPr lang="en-GB" altLang="en-US" sz="1800" dirty="0" err="1" smtClean="0">
                <a:solidFill>
                  <a:srgbClr val="000000"/>
                </a:solidFill>
              </a:rPr>
              <a:t>agences</a:t>
            </a:r>
            <a:r>
              <a:rPr lang="en-GB" altLang="en-US" sz="1800" dirty="0" smtClean="0">
                <a:solidFill>
                  <a:srgbClr val="000000"/>
                </a:solidFill>
              </a:rPr>
              <a:t> </a:t>
            </a:r>
            <a:r>
              <a:rPr lang="en-GB" altLang="en-US" sz="1800" dirty="0" err="1" smtClean="0">
                <a:solidFill>
                  <a:srgbClr val="000000"/>
                </a:solidFill>
              </a:rPr>
              <a:t>spécialisés</a:t>
            </a:r>
            <a:r>
              <a:rPr lang="en-GB" altLang="en-US" sz="1800" dirty="0" smtClean="0">
                <a:solidFill>
                  <a:srgbClr val="000000"/>
                </a:solidFill>
              </a:rPr>
              <a:t>, </a:t>
            </a:r>
            <a:r>
              <a:rPr lang="en-GB" altLang="en-US" sz="1800" dirty="0" err="1" smtClean="0">
                <a:solidFill>
                  <a:srgbClr val="000000"/>
                </a:solidFill>
              </a:rPr>
              <a:t>agences</a:t>
            </a:r>
            <a:r>
              <a:rPr lang="en-GB" altLang="en-US" sz="1800" dirty="0" smtClean="0">
                <a:solidFill>
                  <a:srgbClr val="000000"/>
                </a:solidFill>
              </a:rPr>
              <a:t> </a:t>
            </a:r>
            <a:r>
              <a:rPr lang="en-GB" altLang="en-US" sz="1800" dirty="0" err="1" smtClean="0">
                <a:solidFill>
                  <a:srgbClr val="000000"/>
                </a:solidFill>
              </a:rPr>
              <a:t>bilatérales</a:t>
            </a:r>
            <a:r>
              <a:rPr lang="en-GB" altLang="en-US" sz="1800" dirty="0" smtClean="0">
                <a:solidFill>
                  <a:srgbClr val="000000"/>
                </a:solidFill>
              </a:rPr>
              <a:t> et </a:t>
            </a:r>
            <a:r>
              <a:rPr lang="en-GB" altLang="en-US" sz="1800" dirty="0" err="1" smtClean="0">
                <a:solidFill>
                  <a:srgbClr val="000000"/>
                </a:solidFill>
              </a:rPr>
              <a:t>multilatérales</a:t>
            </a:r>
            <a:r>
              <a:rPr lang="en-GB" altLang="en-US" sz="1800" dirty="0" smtClean="0">
                <a:solidFill>
                  <a:srgbClr val="000000"/>
                </a:solidFill>
              </a:rPr>
              <a:t>, les centres et </a:t>
            </a:r>
            <a:r>
              <a:rPr lang="en-GB" altLang="en-US" sz="1800" dirty="0" err="1" smtClean="0">
                <a:solidFill>
                  <a:srgbClr val="000000"/>
                </a:solidFill>
              </a:rPr>
              <a:t>réseaux</a:t>
            </a:r>
            <a:r>
              <a:rPr lang="en-GB" altLang="en-US" sz="1800" dirty="0" smtClean="0">
                <a:solidFill>
                  <a:srgbClr val="000000"/>
                </a:solidFill>
              </a:rPr>
              <a:t> </a:t>
            </a:r>
            <a:r>
              <a:rPr lang="en-GB" altLang="en-US" sz="1800" dirty="0" err="1" smtClean="0">
                <a:solidFill>
                  <a:srgbClr val="000000"/>
                </a:solidFill>
              </a:rPr>
              <a:t>régionaux</a:t>
            </a:r>
            <a:r>
              <a:rPr lang="en-GB" altLang="en-US" sz="1800" dirty="0" smtClean="0">
                <a:solidFill>
                  <a:srgbClr val="000000"/>
                </a:solidFill>
              </a:rPr>
              <a:t>, les programmes </a:t>
            </a:r>
            <a:r>
              <a:rPr lang="en-GB" altLang="en-US" sz="1800" dirty="0" err="1" smtClean="0">
                <a:solidFill>
                  <a:srgbClr val="000000"/>
                </a:solidFill>
              </a:rPr>
              <a:t>d’appui</a:t>
            </a:r>
            <a:r>
              <a:rPr lang="en-GB" altLang="en-US" sz="1800" dirty="0" smtClean="0">
                <a:solidFill>
                  <a:srgbClr val="000000"/>
                </a:solidFill>
              </a:rPr>
              <a:t> aux PNA, et </a:t>
            </a:r>
            <a:r>
              <a:rPr lang="en-GB" altLang="en-US" sz="1800" dirty="0" err="1" smtClean="0">
                <a:solidFill>
                  <a:srgbClr val="000000"/>
                </a:solidFill>
              </a:rPr>
              <a:t>d’autres</a:t>
            </a:r>
            <a:r>
              <a:rPr lang="en-GB" altLang="en-US" sz="1800" dirty="0" smtClean="0">
                <a:solidFill>
                  <a:srgbClr val="000000"/>
                </a:solidFill>
              </a:rPr>
              <a:t> programmes </a:t>
            </a:r>
          </a:p>
          <a:p>
            <a:pPr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Font typeface="Wingdings" panose="05000000000000000000" pitchFamily="2" charset="2"/>
              <a:buChar char="q"/>
            </a:pPr>
            <a:r>
              <a:rPr lang="en-GB" altLang="en-US" sz="1800" b="1" dirty="0" err="1" smtClean="0">
                <a:solidFill>
                  <a:srgbClr val="000000"/>
                </a:solidFill>
              </a:rPr>
              <a:t>Appui</a:t>
            </a:r>
            <a:r>
              <a:rPr lang="en-GB" altLang="en-US" sz="1800" b="1" dirty="0" smtClean="0">
                <a:solidFill>
                  <a:srgbClr val="000000"/>
                </a:solidFill>
              </a:rPr>
              <a:t> financier</a:t>
            </a:r>
          </a:p>
          <a:p>
            <a:pPr lvl="1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Font typeface="Wingdings" panose="05000000000000000000" pitchFamily="2" charset="2"/>
              <a:buChar char="v"/>
            </a:pPr>
            <a:r>
              <a:rPr lang="en-GB" altLang="en-US" sz="1800" b="1" dirty="0" smtClean="0">
                <a:solidFill>
                  <a:srgbClr val="0070C0"/>
                </a:solidFill>
              </a:rPr>
              <a:t>Les </a:t>
            </a:r>
            <a:r>
              <a:rPr lang="en-GB" altLang="en-US" sz="1800" b="1" dirty="0" err="1" smtClean="0">
                <a:solidFill>
                  <a:srgbClr val="0070C0"/>
                </a:solidFill>
              </a:rPr>
              <a:t>fonds</a:t>
            </a:r>
            <a:r>
              <a:rPr lang="en-GB" altLang="en-US" sz="1800" b="1" dirty="0" smtClean="0">
                <a:solidFill>
                  <a:srgbClr val="0070C0"/>
                </a:solidFill>
              </a:rPr>
              <a:t> de la convention</a:t>
            </a:r>
            <a:r>
              <a:rPr lang="en-GB" altLang="en-US" sz="1800" dirty="0" smtClean="0">
                <a:solidFill>
                  <a:srgbClr val="000000"/>
                </a:solidFill>
              </a:rPr>
              <a:t>: GCF (</a:t>
            </a:r>
            <a:r>
              <a:rPr lang="en-GB" altLang="en-US" sz="1800" dirty="0" err="1" smtClean="0">
                <a:solidFill>
                  <a:srgbClr val="000000"/>
                </a:solidFill>
              </a:rPr>
              <a:t>Fonds</a:t>
            </a:r>
            <a:r>
              <a:rPr lang="en-GB" altLang="en-US" sz="1800" dirty="0" smtClean="0">
                <a:solidFill>
                  <a:srgbClr val="000000"/>
                </a:solidFill>
              </a:rPr>
              <a:t> </a:t>
            </a:r>
            <a:r>
              <a:rPr lang="en-GB" altLang="en-US" sz="1800" dirty="0" err="1">
                <a:solidFill>
                  <a:srgbClr val="000000"/>
                </a:solidFill>
              </a:rPr>
              <a:t>v</a:t>
            </a:r>
            <a:r>
              <a:rPr lang="en-GB" altLang="en-US" sz="1800" dirty="0" err="1" smtClean="0">
                <a:solidFill>
                  <a:srgbClr val="000000"/>
                </a:solidFill>
              </a:rPr>
              <a:t>ert</a:t>
            </a:r>
            <a:r>
              <a:rPr lang="en-GB" altLang="en-US" sz="1800" dirty="0" smtClean="0">
                <a:solidFill>
                  <a:srgbClr val="000000"/>
                </a:solidFill>
              </a:rPr>
              <a:t> pour le </a:t>
            </a:r>
            <a:r>
              <a:rPr lang="en-GB" altLang="en-US" sz="1800" dirty="0" err="1">
                <a:solidFill>
                  <a:srgbClr val="000000"/>
                </a:solidFill>
              </a:rPr>
              <a:t>c</a:t>
            </a:r>
            <a:r>
              <a:rPr lang="en-GB" altLang="en-US" sz="1800" dirty="0" err="1" smtClean="0">
                <a:solidFill>
                  <a:srgbClr val="000000"/>
                </a:solidFill>
              </a:rPr>
              <a:t>limat</a:t>
            </a:r>
            <a:r>
              <a:rPr lang="en-GB" altLang="en-US" sz="1800" dirty="0" smtClean="0">
                <a:solidFill>
                  <a:srgbClr val="000000"/>
                </a:solidFill>
              </a:rPr>
              <a:t>), LDCF (</a:t>
            </a:r>
            <a:r>
              <a:rPr lang="en-GB" altLang="en-US" sz="1800" dirty="0" err="1" smtClean="0">
                <a:solidFill>
                  <a:srgbClr val="000000"/>
                </a:solidFill>
              </a:rPr>
              <a:t>Fonds</a:t>
            </a:r>
            <a:r>
              <a:rPr lang="en-GB" altLang="en-US" sz="1800" dirty="0" smtClean="0">
                <a:solidFill>
                  <a:srgbClr val="000000"/>
                </a:solidFill>
              </a:rPr>
              <a:t> pour les Pays les </a:t>
            </a:r>
            <a:r>
              <a:rPr lang="en-GB" altLang="en-US" sz="1800" dirty="0" err="1" smtClean="0">
                <a:solidFill>
                  <a:srgbClr val="000000"/>
                </a:solidFill>
              </a:rPr>
              <a:t>Moins</a:t>
            </a:r>
            <a:r>
              <a:rPr lang="en-GB" altLang="en-US" sz="1800" dirty="0" smtClean="0">
                <a:solidFill>
                  <a:srgbClr val="000000"/>
                </a:solidFill>
              </a:rPr>
              <a:t> </a:t>
            </a:r>
            <a:r>
              <a:rPr lang="en-GB" altLang="en-US" sz="1800" dirty="0" err="1" smtClean="0">
                <a:solidFill>
                  <a:srgbClr val="000000"/>
                </a:solidFill>
              </a:rPr>
              <a:t>Avancés</a:t>
            </a:r>
            <a:r>
              <a:rPr lang="en-GB" altLang="en-US" sz="1800" dirty="0">
                <a:solidFill>
                  <a:srgbClr val="000000"/>
                </a:solidFill>
              </a:rPr>
              <a:t>)</a:t>
            </a:r>
            <a:r>
              <a:rPr lang="en-GB" altLang="en-US" sz="1800" dirty="0" smtClean="0">
                <a:solidFill>
                  <a:srgbClr val="000000"/>
                </a:solidFill>
              </a:rPr>
              <a:t>, SCCF (</a:t>
            </a:r>
            <a:r>
              <a:rPr lang="en-GB" altLang="en-US" sz="1800" dirty="0" err="1" smtClean="0">
                <a:solidFill>
                  <a:srgbClr val="000000"/>
                </a:solidFill>
              </a:rPr>
              <a:t>Fonds</a:t>
            </a:r>
            <a:r>
              <a:rPr lang="en-GB" altLang="en-US" sz="1800" dirty="0" smtClean="0">
                <a:solidFill>
                  <a:srgbClr val="000000"/>
                </a:solidFill>
              </a:rPr>
              <a:t> Special sur le </a:t>
            </a:r>
            <a:r>
              <a:rPr lang="en-GB" altLang="en-US" sz="1800" dirty="0" err="1">
                <a:solidFill>
                  <a:srgbClr val="000000"/>
                </a:solidFill>
              </a:rPr>
              <a:t>C</a:t>
            </a:r>
            <a:r>
              <a:rPr lang="en-GB" altLang="en-US" sz="1800" dirty="0" err="1" smtClean="0">
                <a:solidFill>
                  <a:srgbClr val="000000"/>
                </a:solidFill>
              </a:rPr>
              <a:t>hangement</a:t>
            </a:r>
            <a:r>
              <a:rPr lang="en-GB" altLang="en-US" sz="1800" dirty="0" smtClean="0">
                <a:solidFill>
                  <a:srgbClr val="000000"/>
                </a:solidFill>
              </a:rPr>
              <a:t> </a:t>
            </a:r>
            <a:r>
              <a:rPr lang="en-GB" altLang="en-US" sz="1800" dirty="0" err="1" smtClean="0">
                <a:solidFill>
                  <a:srgbClr val="000000"/>
                </a:solidFill>
              </a:rPr>
              <a:t>Climatique</a:t>
            </a:r>
            <a:r>
              <a:rPr lang="en-GB" altLang="en-US" sz="1800" dirty="0" smtClean="0">
                <a:solidFill>
                  <a:srgbClr val="000000"/>
                </a:solidFill>
              </a:rPr>
              <a:t>), AF (</a:t>
            </a:r>
            <a:r>
              <a:rPr lang="en-GB" altLang="en-US" sz="1800" dirty="0" err="1" smtClean="0">
                <a:solidFill>
                  <a:srgbClr val="000000"/>
                </a:solidFill>
              </a:rPr>
              <a:t>Fonds</a:t>
            </a:r>
            <a:r>
              <a:rPr lang="en-GB" altLang="en-US" sz="1800" dirty="0" smtClean="0">
                <a:solidFill>
                  <a:srgbClr val="000000"/>
                </a:solidFill>
              </a:rPr>
              <a:t> </a:t>
            </a:r>
            <a:r>
              <a:rPr lang="en-GB" altLang="en-US" sz="1800" dirty="0" err="1" smtClean="0">
                <a:solidFill>
                  <a:srgbClr val="000000"/>
                </a:solidFill>
              </a:rPr>
              <a:t>d’adaptation</a:t>
            </a:r>
            <a:r>
              <a:rPr lang="en-GB" altLang="en-US" sz="1800" dirty="0" smtClean="0">
                <a:solidFill>
                  <a:srgbClr val="000000"/>
                </a:solidFill>
              </a:rPr>
              <a:t>)</a:t>
            </a:r>
            <a:endParaRPr lang="en-GB" altLang="en-US" sz="1800" dirty="0">
              <a:solidFill>
                <a:srgbClr val="000000"/>
              </a:solidFill>
            </a:endParaRPr>
          </a:p>
          <a:p>
            <a:pPr lvl="1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Font typeface="Wingdings" panose="05000000000000000000" pitchFamily="2" charset="2"/>
              <a:buChar char="v"/>
            </a:pPr>
            <a:r>
              <a:rPr lang="en-GB" altLang="en-US" sz="1800" dirty="0" smtClean="0">
                <a:solidFill>
                  <a:srgbClr val="000000"/>
                </a:solidFill>
              </a:rPr>
              <a:t>Organisations de </a:t>
            </a:r>
            <a:r>
              <a:rPr lang="en-GB" altLang="en-US" sz="1800" dirty="0" err="1" smtClean="0">
                <a:solidFill>
                  <a:srgbClr val="000000"/>
                </a:solidFill>
              </a:rPr>
              <a:t>l’ONU</a:t>
            </a:r>
            <a:r>
              <a:rPr lang="en-GB" altLang="en-US" sz="1800" dirty="0" smtClean="0">
                <a:solidFill>
                  <a:srgbClr val="000000"/>
                </a:solidFill>
              </a:rPr>
              <a:t> et </a:t>
            </a:r>
            <a:r>
              <a:rPr lang="en-GB" altLang="en-US" sz="1800" dirty="0" err="1" smtClean="0">
                <a:solidFill>
                  <a:srgbClr val="000000"/>
                </a:solidFill>
              </a:rPr>
              <a:t>agences</a:t>
            </a:r>
            <a:r>
              <a:rPr lang="en-GB" altLang="en-US" sz="1800" dirty="0" smtClean="0">
                <a:solidFill>
                  <a:srgbClr val="000000"/>
                </a:solidFill>
              </a:rPr>
              <a:t> </a:t>
            </a:r>
            <a:r>
              <a:rPr lang="en-GB" altLang="en-US" sz="1800" dirty="0" err="1" smtClean="0">
                <a:solidFill>
                  <a:srgbClr val="000000"/>
                </a:solidFill>
              </a:rPr>
              <a:t>spécialisées</a:t>
            </a:r>
            <a:r>
              <a:rPr lang="en-GB" altLang="en-US" sz="1800" dirty="0" smtClean="0">
                <a:solidFill>
                  <a:srgbClr val="000000"/>
                </a:solidFill>
              </a:rPr>
              <a:t>, </a:t>
            </a:r>
            <a:r>
              <a:rPr lang="en-GB" altLang="en-US" sz="1800" dirty="0" err="1" smtClean="0">
                <a:solidFill>
                  <a:srgbClr val="000000"/>
                </a:solidFill>
              </a:rPr>
              <a:t>agences</a:t>
            </a:r>
            <a:r>
              <a:rPr lang="en-GB" altLang="en-US" sz="1800" dirty="0" smtClean="0">
                <a:solidFill>
                  <a:srgbClr val="000000"/>
                </a:solidFill>
              </a:rPr>
              <a:t> </a:t>
            </a:r>
            <a:r>
              <a:rPr lang="en-GB" altLang="en-US" sz="1800" dirty="0" err="1" smtClean="0">
                <a:solidFill>
                  <a:srgbClr val="000000"/>
                </a:solidFill>
              </a:rPr>
              <a:t>bilatérales</a:t>
            </a:r>
            <a:r>
              <a:rPr lang="en-GB" altLang="en-US" sz="1800" dirty="0" smtClean="0">
                <a:solidFill>
                  <a:srgbClr val="000000"/>
                </a:solidFill>
              </a:rPr>
              <a:t> et multilaterals, centres et </a:t>
            </a:r>
            <a:r>
              <a:rPr lang="en-GB" altLang="en-US" sz="1800" dirty="0" err="1" smtClean="0">
                <a:solidFill>
                  <a:srgbClr val="000000"/>
                </a:solidFill>
              </a:rPr>
              <a:t>réseaux</a:t>
            </a:r>
            <a:r>
              <a:rPr lang="en-GB" altLang="en-US" sz="1800" dirty="0" smtClean="0">
                <a:solidFill>
                  <a:srgbClr val="000000"/>
                </a:solidFill>
              </a:rPr>
              <a:t> </a:t>
            </a:r>
            <a:r>
              <a:rPr lang="en-GB" altLang="en-US" sz="1800" dirty="0" err="1" smtClean="0">
                <a:solidFill>
                  <a:srgbClr val="000000"/>
                </a:solidFill>
              </a:rPr>
              <a:t>régionaux</a:t>
            </a:r>
            <a:endParaRPr lang="en-GB" altLang="en-US" sz="1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353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635001" y="1196752"/>
            <a:ext cx="7897441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marL="457200" indent="-457200" eaLnBrk="0" hangingPunct="0">
              <a:lnSpc>
                <a:spcPts val="2400"/>
              </a:lnSpc>
              <a:spcBef>
                <a:spcPct val="0"/>
              </a:spcBef>
              <a:buClr>
                <a:schemeClr val="tx1"/>
              </a:buClr>
              <a:buChar char="•"/>
              <a:defRPr sz="15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914400" indent="-457200" eaLnBrk="0" hangingPunct="0">
              <a:lnSpc>
                <a:spcPts val="2400"/>
              </a:lnSpc>
              <a:spcBef>
                <a:spcPct val="0"/>
              </a:spcBef>
              <a:buClr>
                <a:schemeClr val="tx1"/>
              </a:buClr>
              <a:buAutoNum type="alphaLcParenR"/>
              <a:defRPr sz="15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lnSpc>
                <a:spcPts val="2400"/>
              </a:lnSpc>
              <a:spcBef>
                <a:spcPct val="0"/>
              </a:spcBef>
              <a:buClr>
                <a:schemeClr val="tx1"/>
              </a:buClr>
              <a:buChar char="•"/>
              <a:defRPr sz="15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lnSpc>
                <a:spcPts val="2400"/>
              </a:lnSpc>
              <a:spcBef>
                <a:spcPct val="0"/>
              </a:spcBef>
              <a:buClr>
                <a:schemeClr val="tx1"/>
              </a:buClr>
              <a:buChar char="•"/>
              <a:defRPr sz="15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lnSpc>
                <a:spcPts val="2400"/>
              </a:lnSpc>
              <a:spcBef>
                <a:spcPct val="0"/>
              </a:spcBef>
              <a:buClr>
                <a:schemeClr val="tx1"/>
              </a:buClr>
              <a:buChar char="•"/>
              <a:defRPr sz="15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•"/>
              <a:defRPr sz="15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•"/>
              <a:defRPr sz="15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•"/>
              <a:defRPr sz="15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•"/>
              <a:defRPr sz="15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indent="0" algn="ctr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None/>
            </a:pPr>
            <a:r>
              <a:rPr lang="en-GB" altLang="en-US" sz="3200" b="1" dirty="0" smtClean="0">
                <a:solidFill>
                  <a:srgbClr val="0070C0"/>
                </a:solidFill>
              </a:rPr>
              <a:t>APPUI PAR LE GROUPE D’EXPERTS DES PAYS LES MOINS AVANCÉS </a:t>
            </a:r>
            <a:r>
              <a:rPr lang="en-GB" altLang="en-US" sz="3200" b="1" dirty="0">
                <a:solidFill>
                  <a:srgbClr val="0070C0"/>
                </a:solidFill>
              </a:rPr>
              <a:t>(LEG)</a:t>
            </a:r>
            <a:endParaRPr lang="en-GB" altLang="en-US" sz="3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76996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35001" y="377828"/>
            <a:ext cx="7869238" cy="314325"/>
          </a:xfrm>
        </p:spPr>
        <p:txBody>
          <a:bodyPr/>
          <a:lstStyle/>
          <a:p>
            <a:pPr eaLnBrk="1" hangingPunct="1"/>
            <a:r>
              <a:rPr lang="en-IE" altLang="en-US" sz="1600" b="1" dirty="0"/>
              <a:t>Support </a:t>
            </a:r>
            <a:r>
              <a:rPr lang="en-IE" altLang="en-US" sz="1600" b="1" dirty="0" smtClean="0"/>
              <a:t>par le </a:t>
            </a:r>
            <a:r>
              <a:rPr lang="en-IE" altLang="en-US" sz="1600" b="1" dirty="0"/>
              <a:t>LEG</a:t>
            </a:r>
            <a:endParaRPr lang="de-DE" altLang="en-US" sz="1600" b="1" dirty="0"/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663204" y="1268760"/>
            <a:ext cx="7869238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457200" indent="-457200" eaLnBrk="0" hangingPunct="0">
              <a:lnSpc>
                <a:spcPts val="2400"/>
              </a:lnSpc>
              <a:spcBef>
                <a:spcPct val="0"/>
              </a:spcBef>
              <a:buClr>
                <a:schemeClr val="tx1"/>
              </a:buClr>
              <a:buChar char="•"/>
              <a:defRPr sz="15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914400" indent="-457200" eaLnBrk="0" hangingPunct="0">
              <a:lnSpc>
                <a:spcPts val="2400"/>
              </a:lnSpc>
              <a:spcBef>
                <a:spcPct val="0"/>
              </a:spcBef>
              <a:buClr>
                <a:schemeClr val="tx1"/>
              </a:buClr>
              <a:buAutoNum type="alphaLcParenR"/>
              <a:defRPr sz="15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lnSpc>
                <a:spcPts val="2400"/>
              </a:lnSpc>
              <a:spcBef>
                <a:spcPct val="0"/>
              </a:spcBef>
              <a:buClr>
                <a:schemeClr val="tx1"/>
              </a:buClr>
              <a:buChar char="•"/>
              <a:defRPr sz="15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lnSpc>
                <a:spcPts val="2400"/>
              </a:lnSpc>
              <a:spcBef>
                <a:spcPct val="0"/>
              </a:spcBef>
              <a:buClr>
                <a:schemeClr val="tx1"/>
              </a:buClr>
              <a:buChar char="•"/>
              <a:defRPr sz="15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lnSpc>
                <a:spcPts val="2400"/>
              </a:lnSpc>
              <a:spcBef>
                <a:spcPct val="0"/>
              </a:spcBef>
              <a:buClr>
                <a:schemeClr val="tx1"/>
              </a:buClr>
              <a:buChar char="•"/>
              <a:defRPr sz="15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•"/>
              <a:defRPr sz="15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•"/>
              <a:defRPr sz="15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•"/>
              <a:defRPr sz="15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•"/>
              <a:defRPr sz="15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Font typeface="Wingdings" panose="05000000000000000000" pitchFamily="2" charset="2"/>
              <a:buChar char="q"/>
            </a:pPr>
            <a:r>
              <a:rPr lang="en-GB" altLang="en-US" sz="1800" b="1" dirty="0" smtClean="0">
                <a:solidFill>
                  <a:srgbClr val="000000"/>
                </a:solidFill>
              </a:rPr>
              <a:t>Directives</a:t>
            </a:r>
            <a:r>
              <a:rPr lang="en-GB" altLang="en-US" sz="1800" dirty="0" smtClean="0">
                <a:solidFill>
                  <a:srgbClr val="000000"/>
                </a:solidFill>
              </a:rPr>
              <a:t> techniques, </a:t>
            </a:r>
            <a:r>
              <a:rPr lang="en-GB" altLang="en-US" sz="1800" dirty="0" err="1" smtClean="0">
                <a:solidFill>
                  <a:srgbClr val="000000"/>
                </a:solidFill>
              </a:rPr>
              <a:t>disponibles</a:t>
            </a:r>
            <a:r>
              <a:rPr lang="en-GB" altLang="en-US" sz="1800" dirty="0" smtClean="0">
                <a:solidFill>
                  <a:srgbClr val="000000"/>
                </a:solidFill>
              </a:rPr>
              <a:t> </a:t>
            </a:r>
            <a:r>
              <a:rPr lang="en-GB" altLang="en-US" sz="1800" dirty="0" err="1" smtClean="0">
                <a:solidFill>
                  <a:srgbClr val="000000"/>
                </a:solidFill>
              </a:rPr>
              <a:t>dans</a:t>
            </a:r>
            <a:r>
              <a:rPr lang="en-GB" altLang="en-US" sz="1800" dirty="0" smtClean="0">
                <a:solidFill>
                  <a:srgbClr val="000000"/>
                </a:solidFill>
              </a:rPr>
              <a:t> </a:t>
            </a:r>
            <a:r>
              <a:rPr lang="en-GB" altLang="en-US" sz="1800" dirty="0" err="1" smtClean="0">
                <a:solidFill>
                  <a:srgbClr val="000000"/>
                </a:solidFill>
              </a:rPr>
              <a:t>plusieurs</a:t>
            </a:r>
            <a:r>
              <a:rPr lang="en-GB" altLang="en-US" sz="1800" dirty="0" smtClean="0">
                <a:solidFill>
                  <a:srgbClr val="000000"/>
                </a:solidFill>
              </a:rPr>
              <a:t> </a:t>
            </a:r>
            <a:r>
              <a:rPr lang="en-GB" altLang="en-US" sz="1800" dirty="0" err="1" smtClean="0">
                <a:solidFill>
                  <a:srgbClr val="000000"/>
                </a:solidFill>
              </a:rPr>
              <a:t>langues</a:t>
            </a:r>
            <a:endParaRPr lang="en-GB" altLang="en-US" sz="1800" dirty="0">
              <a:solidFill>
                <a:srgbClr val="000000"/>
              </a:solidFill>
            </a:endParaRPr>
          </a:p>
          <a:p>
            <a:pPr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Font typeface="Wingdings" panose="05000000000000000000" pitchFamily="2" charset="2"/>
              <a:buChar char="q"/>
            </a:pPr>
            <a:r>
              <a:rPr lang="en-GB" altLang="en-US" sz="1800" dirty="0">
                <a:solidFill>
                  <a:srgbClr val="000000"/>
                </a:solidFill>
              </a:rPr>
              <a:t>Information </a:t>
            </a:r>
            <a:r>
              <a:rPr lang="en-GB" altLang="en-US" sz="1800" dirty="0" smtClean="0">
                <a:solidFill>
                  <a:srgbClr val="000000"/>
                </a:solidFill>
              </a:rPr>
              <a:t>et </a:t>
            </a:r>
            <a:r>
              <a:rPr lang="en-GB" altLang="en-US" sz="1800" dirty="0" err="1" smtClean="0">
                <a:solidFill>
                  <a:srgbClr val="000000"/>
                </a:solidFill>
              </a:rPr>
              <a:t>ressources</a:t>
            </a:r>
            <a:r>
              <a:rPr lang="en-GB" altLang="en-US" sz="1800" dirty="0" smtClean="0">
                <a:solidFill>
                  <a:srgbClr val="000000"/>
                </a:solidFill>
              </a:rPr>
              <a:t> techniques pour </a:t>
            </a:r>
            <a:r>
              <a:rPr lang="en-GB" altLang="en-US" sz="1800" dirty="0" err="1" smtClean="0">
                <a:solidFill>
                  <a:srgbClr val="000000"/>
                </a:solidFill>
              </a:rPr>
              <a:t>appuyer</a:t>
            </a:r>
            <a:r>
              <a:rPr lang="en-GB" altLang="en-US" sz="1800" dirty="0" smtClean="0">
                <a:solidFill>
                  <a:srgbClr val="000000"/>
                </a:solidFill>
              </a:rPr>
              <a:t> les pays </a:t>
            </a:r>
            <a:r>
              <a:rPr lang="en-GB" altLang="en-US" sz="1800" dirty="0" err="1" smtClean="0">
                <a:solidFill>
                  <a:srgbClr val="000000"/>
                </a:solidFill>
              </a:rPr>
              <a:t>dans</a:t>
            </a:r>
            <a:r>
              <a:rPr lang="en-GB" altLang="en-US" sz="1800" dirty="0" smtClean="0">
                <a:solidFill>
                  <a:srgbClr val="000000"/>
                </a:solidFill>
              </a:rPr>
              <a:t> la formulation et la </a:t>
            </a:r>
            <a:r>
              <a:rPr lang="en-GB" altLang="en-US" sz="1800" dirty="0" err="1" smtClean="0">
                <a:solidFill>
                  <a:srgbClr val="000000"/>
                </a:solidFill>
              </a:rPr>
              <a:t>mise</a:t>
            </a:r>
            <a:r>
              <a:rPr lang="en-GB" altLang="en-US" sz="1800" dirty="0" smtClean="0">
                <a:solidFill>
                  <a:srgbClr val="000000"/>
                </a:solidFill>
              </a:rPr>
              <a:t> </a:t>
            </a:r>
            <a:r>
              <a:rPr lang="en-GB" altLang="en-US" sz="1800" dirty="0" err="1" smtClean="0">
                <a:solidFill>
                  <a:srgbClr val="000000"/>
                </a:solidFill>
              </a:rPr>
              <a:t>en</a:t>
            </a:r>
            <a:r>
              <a:rPr lang="en-GB" altLang="en-US" sz="1800" dirty="0" smtClean="0">
                <a:solidFill>
                  <a:srgbClr val="000000"/>
                </a:solidFill>
              </a:rPr>
              <a:t> oeuvre des PNA</a:t>
            </a:r>
          </a:p>
          <a:p>
            <a:pPr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Font typeface="Wingdings" panose="05000000000000000000" pitchFamily="2" charset="2"/>
              <a:buChar char="q"/>
            </a:pPr>
            <a:r>
              <a:rPr lang="en-GB" altLang="en-US" sz="1800" b="1" dirty="0" smtClean="0">
                <a:solidFill>
                  <a:srgbClr val="000000"/>
                </a:solidFill>
              </a:rPr>
              <a:t>Cadres</a:t>
            </a:r>
            <a:r>
              <a:rPr lang="en-GB" altLang="en-US" sz="1800" dirty="0" smtClean="0">
                <a:solidFill>
                  <a:srgbClr val="000000"/>
                </a:solidFill>
              </a:rPr>
              <a:t> (par ex. l’</a:t>
            </a:r>
            <a:r>
              <a:rPr lang="en-GB" altLang="en-US" sz="1800" dirty="0">
                <a:solidFill>
                  <a:srgbClr val="000000"/>
                </a:solidFill>
              </a:rPr>
              <a:t> </a:t>
            </a:r>
            <a:r>
              <a:rPr lang="en-GB" altLang="en-US" sz="1800" dirty="0" err="1" smtClean="0">
                <a:solidFill>
                  <a:srgbClr val="000000"/>
                </a:solidFill>
              </a:rPr>
              <a:t>i</a:t>
            </a:r>
            <a:r>
              <a:rPr lang="en-GB" altLang="en-US" sz="1800" dirty="0" smtClean="0">
                <a:solidFill>
                  <a:srgbClr val="000000"/>
                </a:solidFill>
              </a:rPr>
              <a:t>-Frame </a:t>
            </a:r>
            <a:r>
              <a:rPr lang="en-GB" altLang="en-US" sz="1800" dirty="0">
                <a:solidFill>
                  <a:srgbClr val="000000"/>
                </a:solidFill>
              </a:rPr>
              <a:t>NAP-SDG) </a:t>
            </a:r>
            <a:r>
              <a:rPr lang="en-GB" altLang="en-US" sz="1800" dirty="0" smtClean="0">
                <a:solidFill>
                  <a:srgbClr val="000000"/>
                </a:solidFill>
              </a:rPr>
              <a:t>et </a:t>
            </a:r>
            <a:r>
              <a:rPr lang="en-GB" altLang="en-US" sz="1800" b="1" dirty="0" err="1" smtClean="0">
                <a:solidFill>
                  <a:srgbClr val="000000"/>
                </a:solidFill>
              </a:rPr>
              <a:t>outils</a:t>
            </a:r>
            <a:r>
              <a:rPr lang="en-GB" altLang="en-US" sz="1800" dirty="0" smtClean="0">
                <a:solidFill>
                  <a:srgbClr val="000000"/>
                </a:solidFill>
              </a:rPr>
              <a:t> (ex. </a:t>
            </a:r>
            <a:r>
              <a:rPr lang="en-GB" altLang="en-US" sz="1800" dirty="0" err="1" smtClean="0">
                <a:solidFill>
                  <a:srgbClr val="000000"/>
                </a:solidFill>
              </a:rPr>
              <a:t>l’outil</a:t>
            </a:r>
            <a:r>
              <a:rPr lang="en-GB" altLang="en-US" sz="1800" dirty="0" smtClean="0">
                <a:solidFill>
                  <a:srgbClr val="000000"/>
                </a:solidFill>
              </a:rPr>
              <a:t> </a:t>
            </a:r>
            <a:r>
              <a:rPr lang="en-GB" altLang="en-US" sz="1800" dirty="0">
                <a:solidFill>
                  <a:srgbClr val="000000"/>
                </a:solidFill>
              </a:rPr>
              <a:t>PEG </a:t>
            </a:r>
            <a:r>
              <a:rPr lang="en-GB" altLang="en-US" sz="1800" dirty="0" smtClean="0">
                <a:solidFill>
                  <a:srgbClr val="000000"/>
                </a:solidFill>
              </a:rPr>
              <a:t>M&amp;E)</a:t>
            </a:r>
            <a:endParaRPr lang="en-GB" altLang="en-US" sz="1800" dirty="0">
              <a:solidFill>
                <a:srgbClr val="000000"/>
              </a:solidFill>
            </a:endParaRPr>
          </a:p>
          <a:p>
            <a:pPr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Font typeface="Wingdings" panose="05000000000000000000" pitchFamily="2" charset="2"/>
              <a:buChar char="q"/>
            </a:pPr>
            <a:r>
              <a:rPr lang="en-GB" altLang="en-US" sz="1800" dirty="0" err="1">
                <a:solidFill>
                  <a:srgbClr val="000000"/>
                </a:solidFill>
              </a:rPr>
              <a:t>P</a:t>
            </a:r>
            <a:r>
              <a:rPr lang="en-GB" altLang="en-US" sz="1800" dirty="0" err="1" smtClean="0">
                <a:solidFill>
                  <a:srgbClr val="000000"/>
                </a:solidFill>
              </a:rPr>
              <a:t>artage</a:t>
            </a:r>
            <a:r>
              <a:rPr lang="en-GB" altLang="en-US" sz="1800" dirty="0" smtClean="0">
                <a:solidFill>
                  <a:srgbClr val="000000"/>
                </a:solidFill>
              </a:rPr>
              <a:t> </a:t>
            </a:r>
            <a:r>
              <a:rPr lang="en-GB" altLang="en-US" sz="1800" dirty="0" err="1" smtClean="0">
                <a:solidFill>
                  <a:srgbClr val="000000"/>
                </a:solidFill>
              </a:rPr>
              <a:t>d’</a:t>
            </a:r>
            <a:r>
              <a:rPr lang="en-GB" altLang="en-US" sz="1800" b="1" dirty="0" err="1">
                <a:solidFill>
                  <a:srgbClr val="000000"/>
                </a:solidFill>
              </a:rPr>
              <a:t>e</a:t>
            </a:r>
            <a:r>
              <a:rPr lang="en-GB" altLang="en-US" sz="1800" b="1" dirty="0" err="1" smtClean="0">
                <a:solidFill>
                  <a:srgbClr val="000000"/>
                </a:solidFill>
              </a:rPr>
              <a:t>xperiences</a:t>
            </a:r>
            <a:r>
              <a:rPr lang="en-GB" altLang="en-US" sz="1800" b="1" dirty="0">
                <a:solidFill>
                  <a:srgbClr val="000000"/>
                </a:solidFill>
              </a:rPr>
              <a:t>, </a:t>
            </a:r>
            <a:r>
              <a:rPr lang="en-GB" altLang="en-US" sz="1800" b="1" dirty="0" err="1" smtClean="0">
                <a:solidFill>
                  <a:srgbClr val="000000"/>
                </a:solidFill>
              </a:rPr>
              <a:t>meilleurs</a:t>
            </a:r>
            <a:r>
              <a:rPr lang="en-GB" altLang="en-US" sz="1800" b="1" dirty="0" smtClean="0">
                <a:solidFill>
                  <a:srgbClr val="000000"/>
                </a:solidFill>
              </a:rPr>
              <a:t> </a:t>
            </a:r>
            <a:r>
              <a:rPr lang="en-GB" altLang="en-US" sz="1800" b="1" dirty="0" err="1" smtClean="0">
                <a:solidFill>
                  <a:srgbClr val="000000"/>
                </a:solidFill>
              </a:rPr>
              <a:t>pratiques</a:t>
            </a:r>
            <a:r>
              <a:rPr lang="en-GB" altLang="en-US" sz="1800" b="1" dirty="0" smtClean="0">
                <a:solidFill>
                  <a:srgbClr val="000000"/>
                </a:solidFill>
              </a:rPr>
              <a:t> et </a:t>
            </a:r>
            <a:r>
              <a:rPr lang="en-GB" altLang="en-US" sz="1800" b="1" dirty="0" err="1" smtClean="0">
                <a:solidFill>
                  <a:srgbClr val="000000"/>
                </a:solidFill>
              </a:rPr>
              <a:t>leçons</a:t>
            </a:r>
            <a:r>
              <a:rPr lang="en-GB" altLang="en-US" sz="1800" b="1" dirty="0" smtClean="0">
                <a:solidFill>
                  <a:srgbClr val="000000"/>
                </a:solidFill>
              </a:rPr>
              <a:t> </a:t>
            </a:r>
            <a:r>
              <a:rPr lang="en-GB" altLang="en-US" sz="1800" dirty="0" err="1" smtClean="0">
                <a:solidFill>
                  <a:srgbClr val="000000"/>
                </a:solidFill>
              </a:rPr>
              <a:t>en</a:t>
            </a:r>
            <a:r>
              <a:rPr lang="en-GB" altLang="en-US" sz="1800" dirty="0" smtClean="0">
                <a:solidFill>
                  <a:srgbClr val="000000"/>
                </a:solidFill>
              </a:rPr>
              <a:t> </a:t>
            </a:r>
            <a:r>
              <a:rPr lang="en-GB" altLang="en-US" sz="1800" dirty="0" err="1" smtClean="0">
                <a:solidFill>
                  <a:srgbClr val="000000"/>
                </a:solidFill>
              </a:rPr>
              <a:t>matière</a:t>
            </a:r>
            <a:r>
              <a:rPr lang="en-GB" altLang="en-US" sz="1800" dirty="0" smtClean="0">
                <a:solidFill>
                  <a:srgbClr val="000000"/>
                </a:solidFill>
              </a:rPr>
              <a:t> </a:t>
            </a:r>
            <a:r>
              <a:rPr lang="en-GB" altLang="en-US" sz="1800" dirty="0" err="1" smtClean="0">
                <a:solidFill>
                  <a:srgbClr val="000000"/>
                </a:solidFill>
              </a:rPr>
              <a:t>d’adaptation</a:t>
            </a:r>
            <a:r>
              <a:rPr lang="en-GB" altLang="en-US" sz="1800" dirty="0" smtClean="0">
                <a:solidFill>
                  <a:srgbClr val="000000"/>
                </a:solidFill>
              </a:rPr>
              <a:t> par les PMA</a:t>
            </a:r>
          </a:p>
          <a:p>
            <a:pPr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Font typeface="Wingdings" panose="05000000000000000000" pitchFamily="2" charset="2"/>
              <a:buChar char="q"/>
            </a:pPr>
            <a:r>
              <a:rPr lang="en-GB" altLang="en-US" sz="1800" dirty="0" err="1" smtClean="0">
                <a:solidFill>
                  <a:srgbClr val="000000"/>
                </a:solidFill>
              </a:rPr>
              <a:t>Collecte</a:t>
            </a:r>
            <a:r>
              <a:rPr lang="en-GB" altLang="en-US" sz="1800" dirty="0" smtClean="0">
                <a:solidFill>
                  <a:srgbClr val="000000"/>
                </a:solidFill>
              </a:rPr>
              <a:t> et </a:t>
            </a:r>
            <a:r>
              <a:rPr lang="en-GB" altLang="en-US" sz="1800" dirty="0" err="1">
                <a:solidFill>
                  <a:srgbClr val="000000"/>
                </a:solidFill>
              </a:rPr>
              <a:t>s</a:t>
            </a:r>
            <a:r>
              <a:rPr lang="en-GB" altLang="en-US" sz="1800" dirty="0" err="1" smtClean="0">
                <a:solidFill>
                  <a:srgbClr val="000000"/>
                </a:solidFill>
              </a:rPr>
              <a:t>ynthèse</a:t>
            </a:r>
            <a:r>
              <a:rPr lang="en-GB" altLang="en-US" sz="1800" dirty="0" smtClean="0">
                <a:solidFill>
                  <a:srgbClr val="000000"/>
                </a:solidFill>
              </a:rPr>
              <a:t> </a:t>
            </a:r>
            <a:r>
              <a:rPr lang="en-GB" altLang="en-US" sz="1800" b="1" dirty="0" smtClean="0">
                <a:solidFill>
                  <a:srgbClr val="000000"/>
                </a:solidFill>
              </a:rPr>
              <a:t>des </a:t>
            </a:r>
            <a:r>
              <a:rPr lang="en-GB" altLang="en-US" sz="1800" b="1" dirty="0" err="1" smtClean="0">
                <a:solidFill>
                  <a:srgbClr val="000000"/>
                </a:solidFill>
              </a:rPr>
              <a:t>lacunes</a:t>
            </a:r>
            <a:r>
              <a:rPr lang="en-GB" altLang="en-US" sz="1800" b="1" dirty="0" smtClean="0">
                <a:solidFill>
                  <a:srgbClr val="000000"/>
                </a:solidFill>
              </a:rPr>
              <a:t> et des </a:t>
            </a:r>
            <a:r>
              <a:rPr lang="en-GB" altLang="en-US" sz="1800" b="1" dirty="0" err="1" smtClean="0">
                <a:solidFill>
                  <a:srgbClr val="000000"/>
                </a:solidFill>
              </a:rPr>
              <a:t>besoins</a:t>
            </a:r>
            <a:r>
              <a:rPr lang="en-GB" altLang="en-US" sz="1800" b="1" dirty="0" smtClean="0">
                <a:solidFill>
                  <a:srgbClr val="000000"/>
                </a:solidFill>
              </a:rPr>
              <a:t> </a:t>
            </a:r>
            <a:r>
              <a:rPr lang="en-GB" altLang="en-US" sz="1800" dirty="0" smtClean="0">
                <a:solidFill>
                  <a:srgbClr val="000000"/>
                </a:solidFill>
              </a:rPr>
              <a:t>pour les PMA pour la </a:t>
            </a:r>
            <a:r>
              <a:rPr lang="en-GB" altLang="en-US" sz="1800" dirty="0" err="1" smtClean="0">
                <a:solidFill>
                  <a:srgbClr val="000000"/>
                </a:solidFill>
              </a:rPr>
              <a:t>mise</a:t>
            </a:r>
            <a:r>
              <a:rPr lang="en-GB" altLang="en-US" sz="1800" dirty="0" smtClean="0">
                <a:solidFill>
                  <a:srgbClr val="000000"/>
                </a:solidFill>
              </a:rPr>
              <a:t> </a:t>
            </a:r>
            <a:r>
              <a:rPr lang="en-GB" altLang="en-US" sz="1800" dirty="0" err="1" smtClean="0">
                <a:solidFill>
                  <a:srgbClr val="000000"/>
                </a:solidFill>
              </a:rPr>
              <a:t>en</a:t>
            </a:r>
            <a:r>
              <a:rPr lang="en-GB" altLang="en-US" sz="1800" dirty="0" smtClean="0">
                <a:solidFill>
                  <a:srgbClr val="000000"/>
                </a:solidFill>
              </a:rPr>
              <a:t> oeuvre du </a:t>
            </a:r>
            <a:r>
              <a:rPr lang="en-GB" altLang="en-US" sz="1800" dirty="0" err="1" smtClean="0">
                <a:solidFill>
                  <a:srgbClr val="000000"/>
                </a:solidFill>
              </a:rPr>
              <a:t>processus</a:t>
            </a:r>
            <a:endParaRPr lang="en-GB" altLang="en-US" sz="1800" dirty="0" smtClean="0">
              <a:solidFill>
                <a:srgbClr val="000000"/>
              </a:solidFill>
            </a:endParaRPr>
          </a:p>
          <a:p>
            <a:pPr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Font typeface="Wingdings" panose="05000000000000000000" pitchFamily="2" charset="2"/>
              <a:buChar char="q"/>
            </a:pPr>
            <a:r>
              <a:rPr lang="en-GB" altLang="en-US" sz="1800" b="1" dirty="0" smtClean="0">
                <a:solidFill>
                  <a:srgbClr val="000000"/>
                </a:solidFill>
              </a:rPr>
              <a:t>Ateliers PNA, NAP Expo, Open NAPs, NAP Central </a:t>
            </a:r>
          </a:p>
          <a:p>
            <a:pPr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Font typeface="Wingdings" panose="05000000000000000000" pitchFamily="2" charset="2"/>
              <a:buChar char="q"/>
            </a:pPr>
            <a:r>
              <a:rPr lang="en-GB" altLang="en-US" sz="1800" b="1" dirty="0" smtClean="0">
                <a:solidFill>
                  <a:srgbClr val="000000"/>
                </a:solidFill>
              </a:rPr>
              <a:t>Collaboration et engagement </a:t>
            </a:r>
            <a:r>
              <a:rPr lang="en-GB" altLang="en-US" sz="1800" dirty="0" smtClean="0">
                <a:solidFill>
                  <a:srgbClr val="000000"/>
                </a:solidFill>
              </a:rPr>
              <a:t>d’un large </a:t>
            </a:r>
            <a:r>
              <a:rPr lang="en-GB" altLang="en-US" sz="1800" dirty="0" err="1" smtClean="0">
                <a:solidFill>
                  <a:srgbClr val="000000"/>
                </a:solidFill>
              </a:rPr>
              <a:t>éventail</a:t>
            </a:r>
            <a:r>
              <a:rPr lang="en-GB" altLang="en-US" sz="1800" dirty="0" smtClean="0">
                <a:solidFill>
                  <a:srgbClr val="000000"/>
                </a:solidFill>
              </a:rPr>
              <a:t> </a:t>
            </a:r>
            <a:r>
              <a:rPr lang="en-GB" altLang="en-US" sz="1800" dirty="0" err="1" smtClean="0">
                <a:solidFill>
                  <a:srgbClr val="000000"/>
                </a:solidFill>
              </a:rPr>
              <a:t>d’organisations</a:t>
            </a:r>
            <a:endParaRPr lang="en-GB" altLang="en-US" sz="1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85274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35001" y="377828"/>
            <a:ext cx="7869238" cy="314325"/>
          </a:xfrm>
        </p:spPr>
        <p:txBody>
          <a:bodyPr/>
          <a:lstStyle/>
          <a:p>
            <a:r>
              <a:rPr lang="en-US" altLang="en-US" sz="1600" b="1" dirty="0" smtClean="0"/>
              <a:t>Directives</a:t>
            </a:r>
            <a:endParaRPr lang="en-US" altLang="en-US" sz="1600" b="1" dirty="0"/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611560" y="1268760"/>
            <a:ext cx="5089128" cy="3168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ctr" eaLnBrk="0" hangingPunct="0">
              <a:lnSpc>
                <a:spcPts val="2900"/>
              </a:lnSpc>
              <a:spcBef>
                <a:spcPct val="0"/>
              </a:spcBef>
              <a:buChar char="•"/>
              <a:defRPr sz="2400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19138" indent="-261938" algn="ct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ct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ct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ct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285750" indent="-285750" algn="l">
              <a:lnSpc>
                <a:spcPts val="2000"/>
              </a:lnSpc>
              <a:buFont typeface="Wingdings" panose="05000000000000000000" pitchFamily="2" charset="2"/>
              <a:buChar char="q"/>
            </a:pPr>
            <a:r>
              <a:rPr lang="en-IE" altLang="en-US" sz="1800" i="0" dirty="0" smtClean="0">
                <a:latin typeface="+mj-lt"/>
              </a:rPr>
              <a:t>Les directives </a:t>
            </a:r>
            <a:r>
              <a:rPr lang="en-IE" altLang="en-US" sz="1800" i="0" dirty="0" err="1" smtClean="0">
                <a:latin typeface="+mj-lt"/>
              </a:rPr>
              <a:t>initiales</a:t>
            </a:r>
            <a:r>
              <a:rPr lang="en-IE" altLang="en-US" sz="1800" i="0" dirty="0" smtClean="0">
                <a:latin typeface="+mj-lt"/>
              </a:rPr>
              <a:t> se </a:t>
            </a:r>
            <a:r>
              <a:rPr lang="en-IE" altLang="en-US" sz="1800" i="0" dirty="0" err="1" smtClean="0">
                <a:latin typeface="+mj-lt"/>
              </a:rPr>
              <a:t>trouvent</a:t>
            </a:r>
            <a:r>
              <a:rPr lang="en-IE" altLang="en-US" sz="1800" i="0" dirty="0" smtClean="0">
                <a:latin typeface="+mj-lt"/>
              </a:rPr>
              <a:t> </a:t>
            </a:r>
            <a:r>
              <a:rPr lang="en-IE" altLang="en-US" sz="1800" i="0" dirty="0" err="1" smtClean="0">
                <a:latin typeface="+mj-lt"/>
              </a:rPr>
              <a:t>dans</a:t>
            </a:r>
            <a:r>
              <a:rPr lang="en-IE" altLang="en-US" sz="1800" i="0" dirty="0" smtClean="0">
                <a:latin typeface="+mj-lt"/>
              </a:rPr>
              <a:t> la </a:t>
            </a:r>
            <a:r>
              <a:rPr lang="en-IE" altLang="en-US" sz="1800" i="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décision</a:t>
            </a:r>
            <a:r>
              <a:rPr lang="en-IE" altLang="en-US" sz="1800" i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IE" altLang="en-US" sz="1800" i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5/CP.17, </a:t>
            </a:r>
            <a:r>
              <a:rPr lang="en-IE" altLang="en-US" sz="1800" i="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en</a:t>
            </a:r>
            <a:r>
              <a:rPr lang="en-IE" altLang="en-US" sz="1800" i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annexe</a:t>
            </a:r>
            <a:endParaRPr lang="en-IE" altLang="en-US" sz="1800" i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marL="285750" indent="-285750" algn="l">
              <a:lnSpc>
                <a:spcPts val="2000"/>
              </a:lnSpc>
              <a:buFont typeface="Wingdings" panose="05000000000000000000" pitchFamily="2" charset="2"/>
              <a:buChar char="q"/>
            </a:pPr>
            <a:endParaRPr lang="en-IE" altLang="en-US" sz="1800" i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marL="285750" indent="-285750" algn="l">
              <a:lnSpc>
                <a:spcPts val="2000"/>
              </a:lnSpc>
              <a:buFont typeface="Wingdings" panose="05000000000000000000" pitchFamily="2" charset="2"/>
              <a:buChar char="q"/>
            </a:pPr>
            <a:r>
              <a:rPr lang="en-IE" altLang="en-US" sz="1800" i="0" dirty="0" smtClean="0">
                <a:solidFill>
                  <a:srgbClr val="000000"/>
                </a:solidFill>
              </a:rPr>
              <a:t>Les </a:t>
            </a:r>
            <a:r>
              <a:rPr lang="en-IE" altLang="en-US" sz="1800" i="0" dirty="0">
                <a:solidFill>
                  <a:srgbClr val="000000"/>
                </a:solidFill>
              </a:rPr>
              <a:t>directives techniques pour le </a:t>
            </a:r>
            <a:r>
              <a:rPr lang="en-IE" altLang="en-US" sz="1800" i="0" dirty="0" err="1">
                <a:solidFill>
                  <a:srgbClr val="000000"/>
                </a:solidFill>
              </a:rPr>
              <a:t>processus</a:t>
            </a:r>
            <a:r>
              <a:rPr lang="en-IE" altLang="en-US" sz="1800" i="0" dirty="0">
                <a:solidFill>
                  <a:srgbClr val="000000"/>
                </a:solidFill>
              </a:rPr>
              <a:t> des PNA, </a:t>
            </a:r>
            <a:r>
              <a:rPr lang="en-IE" altLang="en-US" sz="1800" i="0" dirty="0" err="1">
                <a:solidFill>
                  <a:srgbClr val="000000"/>
                </a:solidFill>
              </a:rPr>
              <a:t>élaborées</a:t>
            </a:r>
            <a:r>
              <a:rPr lang="en-IE" altLang="en-US" sz="1800" i="0" dirty="0">
                <a:solidFill>
                  <a:srgbClr val="000000"/>
                </a:solidFill>
              </a:rPr>
              <a:t> par le LEG </a:t>
            </a:r>
            <a:r>
              <a:rPr lang="en-IE" altLang="en-US" sz="1800" i="0" dirty="0" err="1">
                <a:solidFill>
                  <a:srgbClr val="000000"/>
                </a:solidFill>
              </a:rPr>
              <a:t>en</a:t>
            </a:r>
            <a:r>
              <a:rPr lang="en-IE" altLang="en-US" sz="1800" i="0" dirty="0">
                <a:solidFill>
                  <a:srgbClr val="000000"/>
                </a:solidFill>
              </a:rPr>
              <a:t> </a:t>
            </a:r>
            <a:r>
              <a:rPr lang="en-IE" altLang="en-US" sz="1800" i="0" dirty="0" err="1">
                <a:solidFill>
                  <a:srgbClr val="000000"/>
                </a:solidFill>
              </a:rPr>
              <a:t>réponse</a:t>
            </a:r>
            <a:r>
              <a:rPr lang="en-IE" altLang="en-US" sz="1800" i="0" dirty="0">
                <a:solidFill>
                  <a:srgbClr val="000000"/>
                </a:solidFill>
              </a:rPr>
              <a:t> à la </a:t>
            </a:r>
            <a:r>
              <a:rPr lang="en-IE" altLang="en-US" sz="1800" i="0" dirty="0" err="1" smtClean="0">
                <a:solidFill>
                  <a:schemeClr val="tx2"/>
                </a:solidFill>
              </a:rPr>
              <a:t>décision</a:t>
            </a:r>
            <a:r>
              <a:rPr lang="en-IE" altLang="en-US" sz="1800" i="0" dirty="0" smtClean="0">
                <a:solidFill>
                  <a:schemeClr val="tx2"/>
                </a:solidFill>
              </a:rPr>
              <a:t> </a:t>
            </a:r>
            <a:r>
              <a:rPr lang="en-IE" altLang="en-US" sz="1800" i="0" dirty="0">
                <a:solidFill>
                  <a:schemeClr val="tx2"/>
                </a:solidFill>
              </a:rPr>
              <a:t>5/CP.17 </a:t>
            </a:r>
            <a:r>
              <a:rPr lang="en-IE" altLang="en-US" sz="1800" i="0" dirty="0" smtClean="0">
                <a:solidFill>
                  <a:schemeClr val="tx2"/>
                </a:solidFill>
              </a:rPr>
              <a:t>point </a:t>
            </a:r>
            <a:r>
              <a:rPr lang="en-IE" altLang="en-US" sz="1800" i="0" dirty="0">
                <a:solidFill>
                  <a:schemeClr val="tx2"/>
                </a:solidFill>
              </a:rPr>
              <a:t>15 </a:t>
            </a:r>
            <a:r>
              <a:rPr lang="en-IE" altLang="en-US" sz="1800" i="0" dirty="0" smtClean="0">
                <a:solidFill>
                  <a:srgbClr val="000000"/>
                </a:solidFill>
              </a:rPr>
              <a:t>, </a:t>
            </a:r>
            <a:r>
              <a:rPr lang="en-IE" altLang="en-US" sz="1800" i="0" dirty="0" err="1">
                <a:solidFill>
                  <a:srgbClr val="000000"/>
                </a:solidFill>
              </a:rPr>
              <a:t>sont</a:t>
            </a:r>
            <a:r>
              <a:rPr lang="en-IE" altLang="en-US" sz="1800" i="0" dirty="0">
                <a:solidFill>
                  <a:srgbClr val="000000"/>
                </a:solidFill>
              </a:rPr>
              <a:t> </a:t>
            </a:r>
            <a:r>
              <a:rPr lang="en-IE" altLang="en-US" sz="1800" i="0" dirty="0" err="1">
                <a:solidFill>
                  <a:srgbClr val="000000"/>
                </a:solidFill>
              </a:rPr>
              <a:t>disponibles</a:t>
            </a:r>
            <a:r>
              <a:rPr lang="en-IE" altLang="en-US" sz="1800" i="0" dirty="0">
                <a:solidFill>
                  <a:srgbClr val="000000"/>
                </a:solidFill>
              </a:rPr>
              <a:t> à </a:t>
            </a:r>
            <a:r>
              <a:rPr lang="en-IE" altLang="en-US" sz="1800" i="0" dirty="0" err="1">
                <a:solidFill>
                  <a:srgbClr val="000000"/>
                </a:solidFill>
              </a:rPr>
              <a:t>l'adresse</a:t>
            </a:r>
            <a:r>
              <a:rPr lang="en-IE" altLang="en-US" sz="1800" i="0" dirty="0">
                <a:solidFill>
                  <a:srgbClr val="000000"/>
                </a:solidFill>
              </a:rPr>
              <a:t> </a:t>
            </a:r>
            <a:r>
              <a:rPr lang="en-IE" altLang="en-US" sz="1800" i="0" dirty="0" smtClean="0">
                <a:solidFill>
                  <a:schemeClr val="tx2"/>
                </a:solidFill>
                <a:latin typeface="+mj-lt"/>
                <a:ea typeface="+mj-ea"/>
                <a:cs typeface="+mj-cs"/>
                <a:hlinkClick r:id="rId3"/>
              </a:rPr>
              <a:t>&lt;</a:t>
            </a:r>
            <a:r>
              <a:rPr lang="en-IE" altLang="en-US" sz="1800" i="0" dirty="0">
                <a:solidFill>
                  <a:schemeClr val="tx2"/>
                </a:solidFill>
                <a:latin typeface="+mj-lt"/>
                <a:ea typeface="+mj-ea"/>
                <a:cs typeface="+mj-cs"/>
                <a:hlinkClick r:id="rId3"/>
              </a:rPr>
              <a:t>http://unfccc.int/7279</a:t>
            </a:r>
            <a:r>
              <a:rPr lang="en-IE" altLang="en-US" sz="1800" i="0" dirty="0" smtClean="0">
                <a:solidFill>
                  <a:schemeClr val="tx2"/>
                </a:solidFill>
                <a:latin typeface="+mj-lt"/>
                <a:ea typeface="+mj-ea"/>
                <a:cs typeface="+mj-cs"/>
                <a:hlinkClick r:id="rId3"/>
              </a:rPr>
              <a:t>&gt;</a:t>
            </a:r>
            <a:r>
              <a:rPr lang="en-IE" altLang="en-US" sz="1800" i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IE" altLang="en-US" sz="1800" i="0" dirty="0" err="1" smtClean="0">
                <a:latin typeface="+mj-lt"/>
                <a:ea typeface="+mj-ea"/>
                <a:cs typeface="+mj-cs"/>
              </a:rPr>
              <a:t>en</a:t>
            </a:r>
            <a:r>
              <a:rPr lang="en-IE" altLang="en-US" sz="1800" i="0" dirty="0" smtClean="0">
                <a:latin typeface="+mj-lt"/>
                <a:ea typeface="+mj-ea"/>
                <a:cs typeface="+mj-cs"/>
              </a:rPr>
              <a:t> </a:t>
            </a:r>
            <a:r>
              <a:rPr lang="en-IE" altLang="en-US" sz="1800" i="0" dirty="0" err="1" smtClean="0">
                <a:latin typeface="+mj-lt"/>
                <a:ea typeface="+mj-ea"/>
                <a:cs typeface="+mj-cs"/>
              </a:rPr>
              <a:t>plusieurs</a:t>
            </a:r>
            <a:r>
              <a:rPr lang="en-IE" altLang="en-US" sz="1800" i="0" dirty="0" smtClean="0">
                <a:latin typeface="+mj-lt"/>
                <a:ea typeface="+mj-ea"/>
                <a:cs typeface="+mj-cs"/>
              </a:rPr>
              <a:t> </a:t>
            </a:r>
            <a:r>
              <a:rPr lang="en-IE" altLang="en-US" sz="1800" i="0" dirty="0" err="1" smtClean="0">
                <a:latin typeface="+mj-lt"/>
                <a:ea typeface="+mj-ea"/>
                <a:cs typeface="+mj-cs"/>
              </a:rPr>
              <a:t>langues</a:t>
            </a:r>
            <a:endParaRPr lang="en-IE" altLang="en-US" sz="1800" i="0" dirty="0">
              <a:latin typeface="+mj-lt"/>
              <a:ea typeface="+mj-ea"/>
              <a:cs typeface="+mj-cs"/>
            </a:endParaRPr>
          </a:p>
          <a:p>
            <a:pPr marL="285750" indent="-285750" algn="l">
              <a:lnSpc>
                <a:spcPts val="2000"/>
              </a:lnSpc>
              <a:buFont typeface="Wingdings" panose="05000000000000000000" pitchFamily="2" charset="2"/>
              <a:buChar char="q"/>
            </a:pPr>
            <a:endParaRPr lang="en-GB" altLang="en-US" sz="1800" i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marL="285750" indent="-285750" algn="l">
              <a:lnSpc>
                <a:spcPts val="2000"/>
              </a:lnSpc>
              <a:buFont typeface="Wingdings" panose="05000000000000000000" pitchFamily="2" charset="2"/>
              <a:buChar char="q"/>
            </a:pPr>
            <a:r>
              <a:rPr lang="en-IE" altLang="en-US" sz="1800" i="0" dirty="0" smtClean="0">
                <a:latin typeface="+mj-lt"/>
                <a:ea typeface="+mj-ea"/>
                <a:cs typeface="+mj-cs"/>
              </a:rPr>
              <a:t>Des </a:t>
            </a:r>
            <a:r>
              <a:rPr lang="en-IE" altLang="en-US" sz="1800" i="0" dirty="0" err="1" smtClean="0">
                <a:latin typeface="+mj-lt"/>
                <a:ea typeface="+mj-ea"/>
                <a:cs typeface="+mj-cs"/>
              </a:rPr>
              <a:t>informations</a:t>
            </a:r>
            <a:r>
              <a:rPr lang="en-IE" altLang="en-US" sz="1800" i="0" dirty="0" smtClean="0">
                <a:latin typeface="+mj-lt"/>
                <a:ea typeface="+mj-ea"/>
                <a:cs typeface="+mj-cs"/>
              </a:rPr>
              <a:t> </a:t>
            </a:r>
            <a:r>
              <a:rPr lang="en-IE" altLang="en-US" sz="1800" i="0" dirty="0" err="1" smtClean="0">
                <a:latin typeface="+mj-lt"/>
                <a:ea typeface="+mj-ea"/>
                <a:cs typeface="+mj-cs"/>
              </a:rPr>
              <a:t>supplémentaires</a:t>
            </a:r>
            <a:r>
              <a:rPr lang="en-IE" altLang="en-US" sz="1800" i="0" dirty="0" smtClean="0">
                <a:latin typeface="+mj-lt"/>
                <a:ea typeface="+mj-ea"/>
                <a:cs typeface="+mj-cs"/>
              </a:rPr>
              <a:t> aux directives </a:t>
            </a:r>
            <a:r>
              <a:rPr lang="en-IE" altLang="en-US" sz="1800" i="0" dirty="0" err="1" smtClean="0">
                <a:latin typeface="+mj-lt"/>
                <a:ea typeface="+mj-ea"/>
                <a:cs typeface="+mj-cs"/>
              </a:rPr>
              <a:t>sont</a:t>
            </a:r>
            <a:r>
              <a:rPr lang="en-IE" altLang="en-US" sz="1800" i="0" dirty="0" smtClean="0">
                <a:latin typeface="+mj-lt"/>
                <a:ea typeface="+mj-ea"/>
                <a:cs typeface="+mj-cs"/>
              </a:rPr>
              <a:t> </a:t>
            </a:r>
            <a:r>
              <a:rPr lang="en-IE" altLang="en-US" sz="1800" i="0" dirty="0" err="1" smtClean="0">
                <a:latin typeface="+mj-lt"/>
                <a:ea typeface="+mj-ea"/>
                <a:cs typeface="+mj-cs"/>
              </a:rPr>
              <a:t>disponibles</a:t>
            </a:r>
            <a:r>
              <a:rPr lang="en-IE" altLang="en-US" sz="1800" i="0" dirty="0" smtClean="0">
                <a:latin typeface="+mj-lt"/>
                <a:ea typeface="+mj-ea"/>
                <a:cs typeface="+mj-cs"/>
              </a:rPr>
              <a:t> à </a:t>
            </a:r>
            <a:r>
              <a:rPr lang="en-IE" altLang="en-US" sz="1800" i="0" dirty="0" err="1" smtClean="0">
                <a:latin typeface="+mj-lt"/>
                <a:ea typeface="+mj-ea"/>
                <a:cs typeface="+mj-cs"/>
              </a:rPr>
              <a:t>l’adresse</a:t>
            </a:r>
            <a:r>
              <a:rPr lang="en-IE" altLang="en-US" sz="1800" i="0" dirty="0" smtClean="0">
                <a:latin typeface="+mj-lt"/>
                <a:ea typeface="+mj-ea"/>
                <a:cs typeface="+mj-cs"/>
              </a:rPr>
              <a:t> </a:t>
            </a:r>
            <a:r>
              <a:rPr lang="en-IE" altLang="en-US" sz="1800" i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&lt;http</a:t>
            </a:r>
            <a:r>
              <a:rPr lang="en-IE" altLang="en-US" sz="1800" i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://www4.unfccc.int/nap/Guidelines/Pages/Supplements.aspx&gt;</a:t>
            </a:r>
            <a:endParaRPr lang="en-GB" altLang="en-US" sz="1800" i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736" y="1196752"/>
            <a:ext cx="2672696" cy="3672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971600" y="5014917"/>
            <a:ext cx="7344816" cy="646331"/>
          </a:xfrm>
          <a:prstGeom prst="rect">
            <a:avLst/>
          </a:prstGeom>
          <a:solidFill>
            <a:srgbClr val="F4DDAE"/>
          </a:solidFill>
          <a:ln>
            <a:solidFill>
              <a:srgbClr val="F4DDAE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IE" altLang="en-US" sz="18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Les directives </a:t>
            </a:r>
            <a:r>
              <a:rPr lang="en-IE" altLang="en-US" sz="1800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servent</a:t>
            </a:r>
            <a:r>
              <a:rPr lang="en-IE" altLang="en-US" sz="18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de bases à </a:t>
            </a:r>
            <a:r>
              <a:rPr lang="en-IE" altLang="en-US" sz="1800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l’é</a:t>
            </a:r>
            <a:r>
              <a:rPr lang="en-IE" altLang="en-US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laboration</a:t>
            </a:r>
            <a:r>
              <a:rPr lang="en-IE" altLang="en-US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et la </a:t>
            </a:r>
            <a:r>
              <a:rPr lang="en-IE" altLang="en-US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mise</a:t>
            </a:r>
            <a:r>
              <a:rPr lang="en-IE" altLang="en-US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en-IE" altLang="en-US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en</a:t>
            </a:r>
            <a:r>
              <a:rPr lang="en-IE" altLang="en-US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oeuvre des PNA</a:t>
            </a:r>
            <a:endParaRPr lang="en-US" sz="1800" dirty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40488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01" y="378371"/>
            <a:ext cx="7869239" cy="314325"/>
          </a:xfrm>
        </p:spPr>
        <p:txBody>
          <a:bodyPr/>
          <a:lstStyle/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IE" sz="1600" b="1" dirty="0" smtClean="0">
                <a:solidFill>
                  <a:srgbClr val="4B93DC"/>
                </a:solidFill>
              </a:rPr>
              <a:t>Ateliers PNA</a:t>
            </a:r>
            <a:endParaRPr lang="en-IE" sz="1600" b="1" dirty="0">
              <a:solidFill>
                <a:srgbClr val="4B93DC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t="41166" b="19712"/>
          <a:stretch/>
        </p:blipFill>
        <p:spPr>
          <a:xfrm>
            <a:off x="539552" y="3933056"/>
            <a:ext cx="8030881" cy="196051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39552" y="5600273"/>
            <a:ext cx="129554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i="1" dirty="0"/>
              <a:t>http://unctad.org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9552" y="1124744"/>
            <a:ext cx="3692036" cy="21390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800" b="1" dirty="0" smtClean="0">
                <a:solidFill>
                  <a:srgbClr val="0070C0"/>
                </a:solidFill>
              </a:rPr>
              <a:t>Ateliers PNA pour </a:t>
            </a:r>
            <a:r>
              <a:rPr lang="en-US" sz="1800" b="1" dirty="0">
                <a:solidFill>
                  <a:srgbClr val="0070C0"/>
                </a:solidFill>
              </a:rPr>
              <a:t>2016-2017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Clr>
                <a:srgbClr val="00B050"/>
              </a:buClr>
              <a:buFont typeface="Wingdings" panose="05000000000000000000" pitchFamily="2" charset="2"/>
              <a:buChar char="q"/>
            </a:pPr>
            <a:r>
              <a:rPr lang="en-US" dirty="0" smtClean="0"/>
              <a:t>Pays </a:t>
            </a:r>
            <a:r>
              <a:rPr lang="en-US" dirty="0" err="1" smtClean="0"/>
              <a:t>africains</a:t>
            </a:r>
            <a:r>
              <a:rPr lang="en-US" dirty="0" smtClean="0"/>
              <a:t> </a:t>
            </a:r>
            <a:r>
              <a:rPr lang="en-US" dirty="0" err="1" smtClean="0"/>
              <a:t>anglophones</a:t>
            </a:r>
            <a:endParaRPr lang="en-US" sz="1800" dirty="0"/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Clr>
                <a:srgbClr val="00B050"/>
              </a:buClr>
              <a:buFont typeface="Wingdings" panose="05000000000000000000" pitchFamily="2" charset="2"/>
              <a:buChar char="q"/>
            </a:pPr>
            <a:r>
              <a:rPr lang="en-US" sz="1800" dirty="0" err="1" smtClean="0"/>
              <a:t>Région</a:t>
            </a:r>
            <a:r>
              <a:rPr lang="en-US" sz="1800" dirty="0" smtClean="0"/>
              <a:t> </a:t>
            </a:r>
            <a:r>
              <a:rPr lang="en-US" sz="1800" dirty="0" err="1" smtClean="0"/>
              <a:t>Asiatique</a:t>
            </a:r>
            <a:endParaRPr lang="en-US" sz="1800" dirty="0"/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Clr>
                <a:srgbClr val="00B050"/>
              </a:buClr>
              <a:buFont typeface="Wingdings" panose="05000000000000000000" pitchFamily="2" charset="2"/>
              <a:buChar char="q"/>
            </a:pPr>
            <a:r>
              <a:rPr lang="en-US" sz="1800" dirty="0" err="1" smtClean="0"/>
              <a:t>Région</a:t>
            </a:r>
            <a:r>
              <a:rPr lang="en-US" sz="1800" dirty="0" smtClean="0"/>
              <a:t> </a:t>
            </a:r>
            <a:r>
              <a:rPr lang="en-US" sz="1800" dirty="0" err="1" smtClean="0"/>
              <a:t>Pacifique</a:t>
            </a:r>
            <a:endParaRPr lang="en-US" sz="1800" dirty="0"/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Clr>
                <a:srgbClr val="00B050"/>
              </a:buClr>
              <a:buFont typeface="Wingdings" panose="05000000000000000000" pitchFamily="2" charset="2"/>
              <a:buChar char="q"/>
            </a:pPr>
            <a:r>
              <a:rPr lang="en-US" sz="1800" dirty="0" err="1" smtClean="0"/>
              <a:t>Amérique</a:t>
            </a:r>
            <a:r>
              <a:rPr lang="en-US" sz="1800" dirty="0" smtClean="0"/>
              <a:t> </a:t>
            </a:r>
            <a:r>
              <a:rPr lang="en-US" sz="1800" dirty="0" err="1" smtClean="0"/>
              <a:t>latine</a:t>
            </a:r>
            <a:r>
              <a:rPr lang="en-US" sz="1800" dirty="0" smtClean="0"/>
              <a:t> et les </a:t>
            </a:r>
            <a:r>
              <a:rPr lang="en-US" sz="1800" dirty="0" err="1" smtClean="0"/>
              <a:t>Caraïbes</a:t>
            </a:r>
            <a:endParaRPr lang="en-US" sz="1800" dirty="0"/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1800" dirty="0" smtClean="0"/>
              <a:t>Pays </a:t>
            </a:r>
            <a:r>
              <a:rPr lang="en-US" sz="1800" dirty="0" err="1" smtClean="0"/>
              <a:t>africains</a:t>
            </a:r>
            <a:r>
              <a:rPr lang="en-US" sz="1800" dirty="0" smtClean="0"/>
              <a:t> </a:t>
            </a:r>
            <a:r>
              <a:rPr lang="en-US" sz="1800" dirty="0" err="1" smtClean="0"/>
              <a:t>francophones</a:t>
            </a:r>
            <a:endParaRPr lang="en-US" sz="1800" dirty="0"/>
          </a:p>
        </p:txBody>
      </p:sp>
      <p:sp>
        <p:nvSpPr>
          <p:cNvPr id="7" name="TextBox 6"/>
          <p:cNvSpPr txBox="1"/>
          <p:nvPr/>
        </p:nvSpPr>
        <p:spPr>
          <a:xfrm>
            <a:off x="4878397" y="1124744"/>
            <a:ext cx="3692036" cy="14311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800" b="1" dirty="0">
                <a:solidFill>
                  <a:srgbClr val="0070C0"/>
                </a:solidFill>
              </a:rPr>
              <a:t>Participants </a:t>
            </a:r>
            <a:r>
              <a:rPr lang="en-US" sz="1800" b="1" dirty="0" err="1" smtClean="0">
                <a:solidFill>
                  <a:srgbClr val="0070C0"/>
                </a:solidFill>
              </a:rPr>
              <a:t>issus</a:t>
            </a:r>
            <a:r>
              <a:rPr lang="en-US" sz="1800" b="1" dirty="0" smtClean="0">
                <a:solidFill>
                  <a:srgbClr val="0070C0"/>
                </a:solidFill>
              </a:rPr>
              <a:t> des</a:t>
            </a:r>
            <a:endParaRPr lang="en-US" sz="1800" b="1" dirty="0">
              <a:solidFill>
                <a:srgbClr val="0070C0"/>
              </a:solidFill>
            </a:endParaRP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dirty="0" err="1" smtClean="0"/>
              <a:t>Equipes</a:t>
            </a:r>
            <a:r>
              <a:rPr lang="en-US" dirty="0" smtClean="0"/>
              <a:t> PNA</a:t>
            </a:r>
            <a:endParaRPr lang="en-US" sz="1800" dirty="0"/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1800" dirty="0"/>
              <a:t>Finance/planning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1800" dirty="0" err="1" smtClean="0"/>
              <a:t>Ministères</a:t>
            </a:r>
            <a:r>
              <a:rPr lang="en-US" sz="1800" dirty="0" smtClean="0"/>
              <a:t> </a:t>
            </a:r>
            <a:r>
              <a:rPr lang="en-US" sz="1800" dirty="0" err="1" smtClean="0"/>
              <a:t>d’éxécution</a:t>
            </a:r>
            <a:r>
              <a:rPr lang="en-US" sz="1800" dirty="0" smtClean="0"/>
              <a:t>/</a:t>
            </a:r>
            <a:r>
              <a:rPr lang="en-US" sz="1800" dirty="0" err="1" smtClean="0"/>
              <a:t>agences</a:t>
            </a:r>
            <a:endParaRPr lang="en-US" sz="1800" dirty="0"/>
          </a:p>
        </p:txBody>
      </p:sp>
      <p:pic>
        <p:nvPicPr>
          <p:cNvPr id="8" name="Picture 4" descr="https://lh3.googleusercontent.com/4DZ_s8TyJdIJbTnBO1qY1lAg0wlOjwoG8FwUpPHOJ1k1WsHNQilbdxQb_MScTeTa_aqfj1w_eLAEbd9Gee5xwrLhG8RubsqbG3H-aRoYfYgDVNcs4Gc3gaxF3oejqZ1aLFQtSUFirPetthyZxGzsYneMhGpVEwWg57i0MStBYGGySt_Wazc2guJtH26yIkkjoSAPxWCoSy-6RrZiErSWPMeonxF4OmjwiyS-XRMAXxHgpvrPBjNY2WTxOk-0BxI897P-HWzGV3tLgnVnAkENAaH20H6p9uJLX-CPSRWCbADyYas-1nPdcZAg5sEftNojrbouZjSnyWnDEIOmklA2eOWAKcOslSpROnqT-fj-pS6NLHwyiJE9Ng7txQ0chTwp5hE7xNNek9byWMEUJJyb5-ZTxnO_j8SXw7vyYY6jDCpgnwRw2jQjWSM6uJlldji5fR6aHu4alQXW0EmkSPkNHh4vFIwvkirsvKEFAYSd4Z74AWvfmzELMEYnz1-9DJ1AqUDIvXGcfS6KGNoSzV4QP-jvLBqIX0-uLcGXwaL04cAMaZ25nFLOmzazZG_Gd-P0gBY_Ysa91xCv0Dx0z5f119FW3Y_5zFlS1jie1a2oDX5ZvRwXJGZZtVteEQ=w792-h594-n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274" y="2539004"/>
            <a:ext cx="1802580" cy="135193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https://lh3.googleusercontent.com/J_f7KVGGblJOFQSk6w4UZl4VeTIQMImdoe3xij3F1unU53bQYSRC8AxnrHU2LiQXvPj6iTGQefdySlgWK5XoiuWZzzbkoGDD0PIiEiNfjEHjN5tRU4JqG9vWIFu7KezwI2b40gwYQeX96DKDXShOuYKAzOuKRoufSGW4W0vRcTQ2-bGwTa7bGMdJaZ4dOvt9J4J9Mih1Wtvsmkz_M6b2I3no9SSf_jAPX-Nxicnakj3mlkqO4a42iflkJMXdABblTbrtR_mcRbaJ1zQ3wQJxismdm2tznZcJN1kOorwMt9Xi7yZtZB4JPgjx8PQDf54m3_Ui0LWkS80qIpc1vXL-Q6OmA4EXemZ2xc_a06ULTmTr4X1tySXlMfIiGc88twUUilxmc3GvmqR3FiDAelfPxCV7GrMy7J5Rn-P-_BbryNF8fscTgEpZmOLS1NnK2d8NGTMelpS_pc6RZeNCXT6EbGh8XHEIHbBg0TiHVrKOaZVtdv6hOohdcRkuu0xdfb3AiPXHR6J19KW2prWg22utH88thp5RNsgM7Vc6ASYXYO9h6ZHGYWjvxkQrLz0hFj_riH7Os293Dyb5AH-SAq70BhTOWoSyTMPGrVEYZcvuiVQffuGjpZOk1SH9CQ=w792-h594-no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647" t="22943" r="43670" b="44217"/>
          <a:stretch/>
        </p:blipFill>
        <p:spPr bwMode="auto">
          <a:xfrm>
            <a:off x="6789241" y="2557607"/>
            <a:ext cx="1887215" cy="1422241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39805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01" y="332656"/>
            <a:ext cx="7869239" cy="314325"/>
          </a:xfrm>
        </p:spPr>
        <p:txBody>
          <a:bodyPr/>
          <a:lstStyle/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IE" sz="1600" b="1" dirty="0">
                <a:solidFill>
                  <a:srgbClr val="4B93DC"/>
                </a:solidFill>
              </a:rPr>
              <a:t>NAP </a:t>
            </a:r>
            <a:r>
              <a:rPr lang="en-IE" sz="1600" b="1" dirty="0" smtClean="0">
                <a:solidFill>
                  <a:srgbClr val="4B93DC"/>
                </a:solidFill>
              </a:rPr>
              <a:t>Expo (Expo PNA)</a:t>
            </a:r>
            <a:endParaRPr lang="en-IE" sz="1600" b="1" dirty="0">
              <a:solidFill>
                <a:srgbClr val="4B93DC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7505" y="764704"/>
            <a:ext cx="4716016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IE" dirty="0" smtClean="0"/>
              <a:t>La </a:t>
            </a:r>
            <a:r>
              <a:rPr lang="en-IE" dirty="0"/>
              <a:t>NAP Expo </a:t>
            </a:r>
            <a:r>
              <a:rPr lang="en-IE" dirty="0" err="1" smtClean="0"/>
              <a:t>est</a:t>
            </a:r>
            <a:r>
              <a:rPr lang="en-IE" dirty="0" smtClean="0"/>
              <a:t> un </a:t>
            </a:r>
            <a:r>
              <a:rPr lang="en-IE" dirty="0" err="1" smtClean="0"/>
              <a:t>événement</a:t>
            </a:r>
            <a:r>
              <a:rPr lang="en-IE" dirty="0" smtClean="0"/>
              <a:t> de </a:t>
            </a:r>
            <a:r>
              <a:rPr lang="en-IE" dirty="0" err="1" smtClean="0"/>
              <a:t>sensibilisation</a:t>
            </a:r>
            <a:r>
              <a:rPr lang="en-IE" dirty="0" smtClean="0"/>
              <a:t> </a:t>
            </a:r>
            <a:r>
              <a:rPr lang="en-IE" dirty="0" err="1" smtClean="0"/>
              <a:t>annuel</a:t>
            </a:r>
            <a:r>
              <a:rPr lang="en-IE" dirty="0" smtClean="0"/>
              <a:t> </a:t>
            </a:r>
            <a:r>
              <a:rPr lang="en-IE" dirty="0" err="1" smtClean="0"/>
              <a:t>organisé</a:t>
            </a:r>
            <a:r>
              <a:rPr lang="en-IE" dirty="0" smtClean="0"/>
              <a:t> par le LEG</a:t>
            </a:r>
            <a:r>
              <a:rPr lang="en-IE" dirty="0"/>
              <a:t>,  </a:t>
            </a:r>
            <a:r>
              <a:rPr lang="en-IE" dirty="0" err="1" smtClean="0"/>
              <a:t>en</a:t>
            </a:r>
            <a:r>
              <a:rPr lang="en-IE" dirty="0" smtClean="0"/>
              <a:t> </a:t>
            </a:r>
            <a:r>
              <a:rPr lang="en-IE" dirty="0"/>
              <a:t>collaboration </a:t>
            </a:r>
            <a:r>
              <a:rPr lang="en-IE" dirty="0" smtClean="0"/>
              <a:t>avec </a:t>
            </a:r>
            <a:r>
              <a:rPr lang="en-IE" dirty="0" err="1" smtClean="0"/>
              <a:t>différents</a:t>
            </a:r>
            <a:r>
              <a:rPr lang="en-IE" dirty="0" smtClean="0"/>
              <a:t> </a:t>
            </a:r>
            <a:r>
              <a:rPr lang="en-IE" dirty="0" err="1" smtClean="0"/>
              <a:t>organes</a:t>
            </a:r>
            <a:r>
              <a:rPr lang="en-IE" dirty="0" smtClean="0"/>
              <a:t> et organisations</a:t>
            </a:r>
            <a:r>
              <a:rPr lang="en-IE" b="1" dirty="0" smtClean="0"/>
              <a:t>, pour </a:t>
            </a:r>
            <a:r>
              <a:rPr lang="en-IE" b="1" dirty="0" err="1" smtClean="0"/>
              <a:t>promouvoir</a:t>
            </a:r>
            <a:r>
              <a:rPr lang="en-IE" b="1" dirty="0" smtClean="0"/>
              <a:t> les </a:t>
            </a:r>
            <a:r>
              <a:rPr lang="en-IE" b="1" dirty="0" err="1" smtClean="0"/>
              <a:t>échanges</a:t>
            </a:r>
            <a:r>
              <a:rPr lang="en-IE" b="1" dirty="0" smtClean="0"/>
              <a:t> </a:t>
            </a:r>
            <a:r>
              <a:rPr lang="en-IE" b="1" dirty="0" err="1" smtClean="0"/>
              <a:t>d’experiences</a:t>
            </a:r>
            <a:r>
              <a:rPr lang="en-IE" b="1" dirty="0" smtClean="0"/>
              <a:t> et </a:t>
            </a:r>
            <a:r>
              <a:rPr lang="en-IE" b="1" dirty="0" err="1" smtClean="0"/>
              <a:t>favoriser</a:t>
            </a:r>
            <a:r>
              <a:rPr lang="en-IE" b="1" dirty="0" smtClean="0"/>
              <a:t> les </a:t>
            </a:r>
            <a:r>
              <a:rPr lang="en-IE" b="1" dirty="0" err="1" smtClean="0"/>
              <a:t>partenariats</a:t>
            </a:r>
            <a:r>
              <a:rPr lang="en-IE" b="1" dirty="0" smtClean="0"/>
              <a:t> </a:t>
            </a:r>
            <a:r>
              <a:rPr lang="en-IE" dirty="0" err="1" smtClean="0"/>
              <a:t>parmi</a:t>
            </a:r>
            <a:r>
              <a:rPr lang="en-IE" dirty="0" smtClean="0"/>
              <a:t> </a:t>
            </a:r>
            <a:r>
              <a:rPr lang="en-IE" dirty="0" err="1" smtClean="0"/>
              <a:t>une</a:t>
            </a:r>
            <a:r>
              <a:rPr lang="en-IE" dirty="0" smtClean="0"/>
              <a:t> large </a:t>
            </a:r>
            <a:r>
              <a:rPr lang="en-IE" dirty="0" err="1" smtClean="0"/>
              <a:t>variété</a:t>
            </a:r>
            <a:r>
              <a:rPr lang="en-IE" dirty="0" smtClean="0"/>
              <a:t> </a:t>
            </a:r>
            <a:r>
              <a:rPr lang="en-IE" dirty="0" err="1" smtClean="0"/>
              <a:t>d’acteurs</a:t>
            </a:r>
            <a:r>
              <a:rPr lang="en-IE" dirty="0" smtClean="0"/>
              <a:t> </a:t>
            </a:r>
            <a:r>
              <a:rPr lang="en-IE" dirty="0" err="1" smtClean="0"/>
              <a:t>travaillant</a:t>
            </a:r>
            <a:r>
              <a:rPr lang="en-IE" dirty="0" smtClean="0"/>
              <a:t> sur</a:t>
            </a:r>
            <a:r>
              <a:rPr lang="en-IE" b="1" dirty="0" smtClean="0"/>
              <a:t> les PNA</a:t>
            </a:r>
            <a:r>
              <a:rPr lang="en-IE" dirty="0" smtClean="0"/>
              <a:t>.</a:t>
            </a:r>
            <a:endParaRPr lang="en-IE" dirty="0"/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IE" sz="1800" dirty="0" smtClean="0"/>
              <a:t>Elle </a:t>
            </a:r>
            <a:r>
              <a:rPr lang="en-IE" sz="1800" dirty="0" err="1" smtClean="0"/>
              <a:t>réunit</a:t>
            </a:r>
            <a:r>
              <a:rPr lang="en-IE" sz="1800" dirty="0" smtClean="0"/>
              <a:t> </a:t>
            </a:r>
            <a:r>
              <a:rPr lang="en-IE" sz="1800" b="1" dirty="0" err="1" smtClean="0"/>
              <a:t>tous</a:t>
            </a:r>
            <a:r>
              <a:rPr lang="en-IE" sz="1800" b="1" dirty="0" smtClean="0"/>
              <a:t> </a:t>
            </a:r>
            <a:r>
              <a:rPr lang="en-IE" sz="1800" b="1" dirty="0" err="1" smtClean="0"/>
              <a:t>ceux</a:t>
            </a:r>
            <a:r>
              <a:rPr lang="en-IE" sz="1800" b="1" dirty="0" smtClean="0"/>
              <a:t> </a:t>
            </a:r>
            <a:r>
              <a:rPr lang="en-IE" sz="1800" dirty="0" smtClean="0"/>
              <a:t>qui </a:t>
            </a:r>
            <a:r>
              <a:rPr lang="en-IE" sz="1800" dirty="0" err="1" smtClean="0"/>
              <a:t>travaillent</a:t>
            </a:r>
            <a:r>
              <a:rPr lang="en-IE" sz="1800" dirty="0" smtClean="0"/>
              <a:t> </a:t>
            </a:r>
            <a:r>
              <a:rPr lang="en-IE" sz="1800" dirty="0" err="1" smtClean="0"/>
              <a:t>ou</a:t>
            </a:r>
            <a:r>
              <a:rPr lang="en-IE" sz="1800" dirty="0" smtClean="0"/>
              <a:t> </a:t>
            </a:r>
            <a:r>
              <a:rPr lang="en-IE" sz="1800" dirty="0" err="1" smtClean="0"/>
              <a:t>sont</a:t>
            </a:r>
            <a:r>
              <a:rPr lang="en-IE" sz="1800" dirty="0" smtClean="0"/>
              <a:t> </a:t>
            </a:r>
            <a:r>
              <a:rPr lang="en-IE" sz="1800" dirty="0" err="1" smtClean="0"/>
              <a:t>intéressés</a:t>
            </a:r>
            <a:r>
              <a:rPr lang="en-IE" sz="1800" dirty="0" smtClean="0"/>
              <a:t> par les PNA</a:t>
            </a:r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IE" dirty="0" err="1" smtClean="0"/>
              <a:t>Quatre</a:t>
            </a:r>
            <a:r>
              <a:rPr lang="en-IE" dirty="0" smtClean="0"/>
              <a:t> </a:t>
            </a:r>
            <a:r>
              <a:rPr lang="en-IE" dirty="0" err="1" smtClean="0"/>
              <a:t>événements</a:t>
            </a:r>
            <a:r>
              <a:rPr lang="en-IE" dirty="0" smtClean="0"/>
              <a:t> pour </a:t>
            </a:r>
            <a:r>
              <a:rPr lang="en-IE" dirty="0" err="1" smtClean="0"/>
              <a:t>l’instant</a:t>
            </a:r>
            <a:r>
              <a:rPr lang="en-IE" dirty="0" smtClean="0"/>
              <a:t> : 2013, 2014</a:t>
            </a:r>
            <a:r>
              <a:rPr lang="en-IE" dirty="0"/>
              <a:t>, 2015 </a:t>
            </a:r>
            <a:r>
              <a:rPr lang="en-IE" dirty="0" smtClean="0"/>
              <a:t>et </a:t>
            </a:r>
            <a:r>
              <a:rPr lang="en-IE" dirty="0"/>
              <a:t>2016 – </a:t>
            </a:r>
            <a:r>
              <a:rPr lang="en-IE" dirty="0" smtClean="0"/>
              <a:t>le prochain </a:t>
            </a:r>
            <a:r>
              <a:rPr lang="en-IE" dirty="0" err="1" smtClean="0"/>
              <a:t>événement</a:t>
            </a:r>
            <a:r>
              <a:rPr lang="en-IE" dirty="0" smtClean="0"/>
              <a:t> </a:t>
            </a:r>
            <a:r>
              <a:rPr lang="en-IE" dirty="0" err="1" smtClean="0"/>
              <a:t>est</a:t>
            </a:r>
            <a:r>
              <a:rPr lang="en-IE" dirty="0" smtClean="0"/>
              <a:t> </a:t>
            </a:r>
            <a:r>
              <a:rPr lang="en-IE" dirty="0" err="1" smtClean="0"/>
              <a:t>prévu</a:t>
            </a:r>
            <a:r>
              <a:rPr lang="en-IE" dirty="0" smtClean="0"/>
              <a:t> pour Avril 2018.</a:t>
            </a:r>
            <a:endParaRPr lang="en-IE" dirty="0"/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GB" dirty="0" smtClean="0"/>
              <a:t>Plus </a:t>
            </a:r>
            <a:r>
              <a:rPr lang="en-GB" dirty="0" err="1" smtClean="0"/>
              <a:t>d’information</a:t>
            </a:r>
            <a:r>
              <a:rPr lang="en-GB" dirty="0" smtClean="0"/>
              <a:t> sur les NAP </a:t>
            </a:r>
            <a:r>
              <a:rPr lang="en-GB" dirty="0"/>
              <a:t>Expos </a:t>
            </a:r>
            <a:r>
              <a:rPr lang="en-GB" dirty="0" err="1" smtClean="0"/>
              <a:t>sont</a:t>
            </a:r>
            <a:r>
              <a:rPr lang="en-GB" dirty="0" smtClean="0"/>
              <a:t> </a:t>
            </a:r>
            <a:r>
              <a:rPr lang="en-GB" dirty="0" err="1" smtClean="0"/>
              <a:t>disponibles</a:t>
            </a:r>
            <a:r>
              <a:rPr lang="en-GB" dirty="0" smtClean="0"/>
              <a:t> sur les pages </a:t>
            </a:r>
            <a:r>
              <a:rPr lang="en-GB" dirty="0" err="1" smtClean="0"/>
              <a:t>dédiées</a:t>
            </a:r>
            <a:r>
              <a:rPr lang="en-GB" dirty="0" smtClean="0"/>
              <a:t> de NAP Central, à </a:t>
            </a:r>
            <a:r>
              <a:rPr lang="en-GB" dirty="0" err="1" smtClean="0"/>
              <a:t>l’adresse</a:t>
            </a:r>
            <a:r>
              <a:rPr lang="en-GB" dirty="0" smtClean="0"/>
              <a:t> </a:t>
            </a:r>
            <a:r>
              <a:rPr lang="en-GB" b="1" dirty="0">
                <a:solidFill>
                  <a:srgbClr val="0070C0"/>
                </a:solidFill>
              </a:rPr>
              <a:t>http://unfccc.int/nap</a:t>
            </a:r>
            <a:r>
              <a:rPr lang="en-GB" dirty="0"/>
              <a:t> </a:t>
            </a:r>
            <a:r>
              <a:rPr lang="en-GB" dirty="0" smtClean="0"/>
              <a:t>et sur </a:t>
            </a:r>
            <a:r>
              <a:rPr lang="en-GB" b="1" dirty="0" smtClean="0">
                <a:solidFill>
                  <a:srgbClr val="0070C0"/>
                </a:solidFill>
              </a:rPr>
              <a:t>http</a:t>
            </a:r>
            <a:r>
              <a:rPr lang="en-GB" b="1" dirty="0">
                <a:solidFill>
                  <a:srgbClr val="0070C0"/>
                </a:solidFill>
              </a:rPr>
              <a:t>://unfccc.int/6989#NAPs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23520" y="1412776"/>
            <a:ext cx="4320480" cy="3955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1723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01" y="332656"/>
            <a:ext cx="7869239" cy="31432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IE" sz="1600" b="1" dirty="0" smtClean="0"/>
              <a:t>Les Open NAPs</a:t>
            </a:r>
            <a:endParaRPr lang="en-IE" sz="1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39552" y="1165389"/>
            <a:ext cx="7992888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IE" sz="1800" dirty="0" err="1" smtClean="0">
                <a:solidFill>
                  <a:srgbClr val="000000"/>
                </a:solidFill>
              </a:rPr>
              <a:t>Développés</a:t>
            </a:r>
            <a:r>
              <a:rPr lang="en-IE" sz="1800" dirty="0" smtClean="0">
                <a:solidFill>
                  <a:srgbClr val="000000"/>
                </a:solidFill>
              </a:rPr>
              <a:t> </a:t>
            </a:r>
            <a:r>
              <a:rPr lang="en-IE" sz="1800" dirty="0" err="1" smtClean="0">
                <a:solidFill>
                  <a:srgbClr val="000000"/>
                </a:solidFill>
              </a:rPr>
              <a:t>dans</a:t>
            </a:r>
            <a:r>
              <a:rPr lang="en-IE" sz="1800" dirty="0" smtClean="0">
                <a:solidFill>
                  <a:srgbClr val="000000"/>
                </a:solidFill>
              </a:rPr>
              <a:t> </a:t>
            </a:r>
            <a:r>
              <a:rPr lang="en-IE" sz="1800" dirty="0" err="1" smtClean="0">
                <a:solidFill>
                  <a:srgbClr val="000000"/>
                </a:solidFill>
              </a:rPr>
              <a:t>une</a:t>
            </a:r>
            <a:r>
              <a:rPr lang="en-IE" sz="1800" dirty="0" smtClean="0">
                <a:solidFill>
                  <a:srgbClr val="000000"/>
                </a:solidFill>
              </a:rPr>
              <a:t> collaboration </a:t>
            </a:r>
            <a:r>
              <a:rPr lang="en-IE" sz="1800" dirty="0" err="1" smtClean="0">
                <a:solidFill>
                  <a:srgbClr val="000000"/>
                </a:solidFill>
              </a:rPr>
              <a:t>ouverte</a:t>
            </a:r>
            <a:r>
              <a:rPr lang="en-IE" sz="1800" dirty="0" smtClean="0">
                <a:solidFill>
                  <a:srgbClr val="000000"/>
                </a:solidFill>
              </a:rPr>
              <a:t> </a:t>
            </a:r>
            <a:r>
              <a:rPr lang="en-IE" dirty="0" smtClean="0">
                <a:solidFill>
                  <a:srgbClr val="000000"/>
                </a:solidFill>
              </a:rPr>
              <a:t>avec des organisations </a:t>
            </a:r>
            <a:r>
              <a:rPr lang="en-IE" dirty="0" err="1" smtClean="0">
                <a:solidFill>
                  <a:srgbClr val="000000"/>
                </a:solidFill>
              </a:rPr>
              <a:t>partenaires</a:t>
            </a:r>
            <a:r>
              <a:rPr lang="en-IE" dirty="0" smtClean="0">
                <a:solidFill>
                  <a:srgbClr val="000000"/>
                </a:solidFill>
              </a:rPr>
              <a:t> </a:t>
            </a:r>
            <a:r>
              <a:rPr lang="en-IE" dirty="0" err="1" smtClean="0">
                <a:solidFill>
                  <a:srgbClr val="000000"/>
                </a:solidFill>
              </a:rPr>
              <a:t>intéressées</a:t>
            </a:r>
            <a:r>
              <a:rPr lang="en-IE" dirty="0" smtClean="0">
                <a:solidFill>
                  <a:srgbClr val="000000"/>
                </a:solidFill>
              </a:rPr>
              <a:t> et avec des experts pour </a:t>
            </a:r>
            <a:r>
              <a:rPr lang="en-IE" dirty="0" err="1" smtClean="0">
                <a:solidFill>
                  <a:srgbClr val="000000"/>
                </a:solidFill>
              </a:rPr>
              <a:t>offrir</a:t>
            </a:r>
            <a:r>
              <a:rPr lang="en-IE" dirty="0" smtClean="0">
                <a:solidFill>
                  <a:srgbClr val="000000"/>
                </a:solidFill>
              </a:rPr>
              <a:t> un </a:t>
            </a:r>
            <a:r>
              <a:rPr lang="en-IE" dirty="0" err="1" smtClean="0">
                <a:solidFill>
                  <a:srgbClr val="000000"/>
                </a:solidFill>
              </a:rPr>
              <a:t>appui</a:t>
            </a:r>
            <a:r>
              <a:rPr lang="en-IE" dirty="0" smtClean="0">
                <a:solidFill>
                  <a:srgbClr val="000000"/>
                </a:solidFill>
              </a:rPr>
              <a:t> direct aux pays </a:t>
            </a:r>
            <a:r>
              <a:rPr lang="en-IE" dirty="0" err="1" smtClean="0">
                <a:solidFill>
                  <a:srgbClr val="000000"/>
                </a:solidFill>
              </a:rPr>
              <a:t>dans</a:t>
            </a:r>
            <a:r>
              <a:rPr lang="en-IE" dirty="0" smtClean="0">
                <a:solidFill>
                  <a:srgbClr val="000000"/>
                </a:solidFill>
              </a:rPr>
              <a:t> </a:t>
            </a:r>
            <a:r>
              <a:rPr lang="en-IE" dirty="0" err="1" smtClean="0">
                <a:solidFill>
                  <a:srgbClr val="000000"/>
                </a:solidFill>
              </a:rPr>
              <a:t>leur</a:t>
            </a:r>
            <a:r>
              <a:rPr lang="en-IE" dirty="0" smtClean="0">
                <a:solidFill>
                  <a:srgbClr val="000000"/>
                </a:solidFill>
              </a:rPr>
              <a:t> travail sur les PNA</a:t>
            </a:r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IE" dirty="0" smtClean="0">
                <a:solidFill>
                  <a:srgbClr val="000000"/>
                </a:solidFill>
              </a:rPr>
              <a:t>Le</a:t>
            </a:r>
            <a:r>
              <a:rPr lang="en-IE" sz="1800" dirty="0" smtClean="0">
                <a:solidFill>
                  <a:srgbClr val="000000"/>
                </a:solidFill>
              </a:rPr>
              <a:t> </a:t>
            </a:r>
            <a:r>
              <a:rPr lang="en-IE" sz="1800" dirty="0">
                <a:solidFill>
                  <a:srgbClr val="000000"/>
                </a:solidFill>
              </a:rPr>
              <a:t>LEG </a:t>
            </a:r>
            <a:r>
              <a:rPr lang="en-IE" sz="1800" dirty="0" smtClean="0">
                <a:solidFill>
                  <a:srgbClr val="000000"/>
                </a:solidFill>
              </a:rPr>
              <a:t>les </a:t>
            </a:r>
            <a:r>
              <a:rPr lang="en-IE" dirty="0" smtClean="0">
                <a:solidFill>
                  <a:srgbClr val="000000"/>
                </a:solidFill>
              </a:rPr>
              <a:t>a </a:t>
            </a:r>
            <a:r>
              <a:rPr lang="en-IE" dirty="0" err="1" smtClean="0">
                <a:solidFill>
                  <a:srgbClr val="000000"/>
                </a:solidFill>
              </a:rPr>
              <a:t>lancés</a:t>
            </a:r>
            <a:r>
              <a:rPr lang="en-IE" dirty="0" smtClean="0">
                <a:solidFill>
                  <a:srgbClr val="000000"/>
                </a:solidFill>
              </a:rPr>
              <a:t> pour un ensemble de pays, et </a:t>
            </a:r>
            <a:r>
              <a:rPr lang="en-IE" dirty="0" err="1" smtClean="0">
                <a:solidFill>
                  <a:srgbClr val="000000"/>
                </a:solidFill>
              </a:rPr>
              <a:t>ils</a:t>
            </a:r>
            <a:r>
              <a:rPr lang="en-IE" dirty="0" smtClean="0">
                <a:solidFill>
                  <a:srgbClr val="000000"/>
                </a:solidFill>
              </a:rPr>
              <a:t> </a:t>
            </a:r>
            <a:r>
              <a:rPr lang="en-IE" dirty="0" err="1" smtClean="0">
                <a:solidFill>
                  <a:srgbClr val="000000"/>
                </a:solidFill>
              </a:rPr>
              <a:t>sont</a:t>
            </a:r>
            <a:r>
              <a:rPr lang="en-IE" dirty="0" smtClean="0">
                <a:solidFill>
                  <a:srgbClr val="000000"/>
                </a:solidFill>
              </a:rPr>
              <a:t> </a:t>
            </a:r>
            <a:r>
              <a:rPr lang="en-IE" dirty="0" err="1" smtClean="0">
                <a:solidFill>
                  <a:srgbClr val="000000"/>
                </a:solidFill>
              </a:rPr>
              <a:t>ouverts</a:t>
            </a:r>
            <a:r>
              <a:rPr lang="en-IE" dirty="0" smtClean="0">
                <a:solidFill>
                  <a:srgbClr val="000000"/>
                </a:solidFill>
              </a:rPr>
              <a:t> aux </a:t>
            </a:r>
            <a:r>
              <a:rPr lang="en-IE" dirty="0" err="1" smtClean="0">
                <a:solidFill>
                  <a:srgbClr val="000000"/>
                </a:solidFill>
              </a:rPr>
              <a:t>demandes</a:t>
            </a:r>
            <a:r>
              <a:rPr lang="en-IE" dirty="0" smtClean="0">
                <a:solidFill>
                  <a:srgbClr val="000000"/>
                </a:solidFill>
              </a:rPr>
              <a:t> </a:t>
            </a:r>
            <a:r>
              <a:rPr lang="en-IE" dirty="0" err="1" smtClean="0">
                <a:solidFill>
                  <a:srgbClr val="000000"/>
                </a:solidFill>
              </a:rPr>
              <a:t>d’autres</a:t>
            </a:r>
            <a:r>
              <a:rPr lang="en-IE" dirty="0" smtClean="0">
                <a:solidFill>
                  <a:srgbClr val="000000"/>
                </a:solidFill>
              </a:rPr>
              <a:t> pays.</a:t>
            </a:r>
            <a:r>
              <a:rPr lang="en-IE" sz="1800" dirty="0" smtClean="0">
                <a:solidFill>
                  <a:srgbClr val="000000"/>
                </a:solidFill>
              </a:rPr>
              <a:t> </a:t>
            </a:r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IE" dirty="0" err="1" smtClean="0">
                <a:solidFill>
                  <a:srgbClr val="000000"/>
                </a:solidFill>
              </a:rPr>
              <a:t>Il</a:t>
            </a:r>
            <a:r>
              <a:rPr lang="en-IE" sz="1800" dirty="0" err="1" smtClean="0">
                <a:solidFill>
                  <a:srgbClr val="000000"/>
                </a:solidFill>
              </a:rPr>
              <a:t>s</a:t>
            </a:r>
            <a:r>
              <a:rPr lang="en-IE" sz="1800" dirty="0" smtClean="0">
                <a:solidFill>
                  <a:srgbClr val="000000"/>
                </a:solidFill>
              </a:rPr>
              <a:t> </a:t>
            </a:r>
            <a:r>
              <a:rPr lang="en-IE" sz="1800" dirty="0" err="1" smtClean="0">
                <a:solidFill>
                  <a:srgbClr val="000000"/>
                </a:solidFill>
              </a:rPr>
              <a:t>permettent</a:t>
            </a:r>
            <a:r>
              <a:rPr lang="en-IE" sz="1800" dirty="0" smtClean="0">
                <a:solidFill>
                  <a:srgbClr val="000000"/>
                </a:solidFill>
              </a:rPr>
              <a:t> aux experts de </a:t>
            </a:r>
            <a:r>
              <a:rPr lang="en-IE" sz="1800" dirty="0" err="1" smtClean="0">
                <a:solidFill>
                  <a:srgbClr val="000000"/>
                </a:solidFill>
              </a:rPr>
              <a:t>collaborer</a:t>
            </a:r>
            <a:r>
              <a:rPr lang="en-IE" sz="1800" dirty="0" smtClean="0">
                <a:solidFill>
                  <a:srgbClr val="000000"/>
                </a:solidFill>
              </a:rPr>
              <a:t> </a:t>
            </a:r>
            <a:r>
              <a:rPr lang="en-IE" dirty="0" smtClean="0">
                <a:solidFill>
                  <a:srgbClr val="000000"/>
                </a:solidFill>
              </a:rPr>
              <a:t>avec un pays, et pour les </a:t>
            </a:r>
            <a:r>
              <a:rPr lang="en-IE" dirty="0" err="1" smtClean="0">
                <a:solidFill>
                  <a:srgbClr val="000000"/>
                </a:solidFill>
              </a:rPr>
              <a:t>équipes</a:t>
            </a:r>
            <a:r>
              <a:rPr lang="en-IE" dirty="0" smtClean="0">
                <a:solidFill>
                  <a:srgbClr val="000000"/>
                </a:solidFill>
              </a:rPr>
              <a:t> de </a:t>
            </a:r>
            <a:r>
              <a:rPr lang="en-IE" dirty="0" err="1" smtClean="0">
                <a:solidFill>
                  <a:srgbClr val="000000"/>
                </a:solidFill>
              </a:rPr>
              <a:t>ce</a:t>
            </a:r>
            <a:r>
              <a:rPr lang="en-IE" dirty="0" smtClean="0">
                <a:solidFill>
                  <a:srgbClr val="000000"/>
                </a:solidFill>
              </a:rPr>
              <a:t> </a:t>
            </a:r>
            <a:r>
              <a:rPr lang="en-IE" dirty="0" err="1" smtClean="0">
                <a:solidFill>
                  <a:srgbClr val="000000"/>
                </a:solidFill>
              </a:rPr>
              <a:t>dernier</a:t>
            </a:r>
            <a:r>
              <a:rPr lang="en-IE" dirty="0" smtClean="0">
                <a:solidFill>
                  <a:srgbClr val="000000"/>
                </a:solidFill>
              </a:rPr>
              <a:t>, de </a:t>
            </a:r>
            <a:r>
              <a:rPr lang="en-IE" dirty="0" err="1" smtClean="0">
                <a:solidFill>
                  <a:srgbClr val="000000"/>
                </a:solidFill>
              </a:rPr>
              <a:t>tirer</a:t>
            </a:r>
            <a:r>
              <a:rPr lang="en-IE" dirty="0" smtClean="0">
                <a:solidFill>
                  <a:srgbClr val="000000"/>
                </a:solidFill>
              </a:rPr>
              <a:t> </a:t>
            </a:r>
            <a:r>
              <a:rPr lang="en-IE" dirty="0" err="1" smtClean="0">
                <a:solidFill>
                  <a:srgbClr val="000000"/>
                </a:solidFill>
              </a:rPr>
              <a:t>avantage</a:t>
            </a:r>
            <a:r>
              <a:rPr lang="en-IE" dirty="0" smtClean="0">
                <a:solidFill>
                  <a:srgbClr val="000000"/>
                </a:solidFill>
              </a:rPr>
              <a:t> de </a:t>
            </a:r>
            <a:r>
              <a:rPr lang="en-IE" dirty="0" err="1" smtClean="0">
                <a:solidFill>
                  <a:srgbClr val="000000"/>
                </a:solidFill>
              </a:rPr>
              <a:t>l’expertise</a:t>
            </a:r>
            <a:r>
              <a:rPr lang="en-IE" dirty="0" smtClean="0">
                <a:solidFill>
                  <a:srgbClr val="000000"/>
                </a:solidFill>
              </a:rPr>
              <a:t> et des </a:t>
            </a:r>
            <a:r>
              <a:rPr lang="en-IE" dirty="0" err="1" smtClean="0">
                <a:solidFill>
                  <a:srgbClr val="000000"/>
                </a:solidFill>
              </a:rPr>
              <a:t>ressources</a:t>
            </a:r>
            <a:r>
              <a:rPr lang="en-IE" dirty="0" smtClean="0">
                <a:solidFill>
                  <a:srgbClr val="000000"/>
                </a:solidFill>
              </a:rPr>
              <a:t> </a:t>
            </a:r>
            <a:r>
              <a:rPr lang="en-IE" dirty="0" err="1" smtClean="0">
                <a:solidFill>
                  <a:srgbClr val="000000"/>
                </a:solidFill>
              </a:rPr>
              <a:t>disponibles</a:t>
            </a:r>
            <a:r>
              <a:rPr lang="en-IE" dirty="0" smtClean="0">
                <a:solidFill>
                  <a:srgbClr val="000000"/>
                </a:solidFill>
              </a:rPr>
              <a:t> pour </a:t>
            </a:r>
            <a:r>
              <a:rPr lang="en-IE" dirty="0" err="1" smtClean="0">
                <a:solidFill>
                  <a:srgbClr val="000000"/>
                </a:solidFill>
              </a:rPr>
              <a:t>avancer</a:t>
            </a:r>
            <a:r>
              <a:rPr lang="en-IE" dirty="0" smtClean="0">
                <a:solidFill>
                  <a:srgbClr val="000000"/>
                </a:solidFill>
              </a:rPr>
              <a:t> </a:t>
            </a:r>
            <a:r>
              <a:rPr lang="en-IE" dirty="0" err="1" smtClean="0">
                <a:solidFill>
                  <a:srgbClr val="000000"/>
                </a:solidFill>
              </a:rPr>
              <a:t>dans</a:t>
            </a:r>
            <a:r>
              <a:rPr lang="en-IE" dirty="0" smtClean="0">
                <a:solidFill>
                  <a:srgbClr val="000000"/>
                </a:solidFill>
              </a:rPr>
              <a:t> </a:t>
            </a:r>
            <a:r>
              <a:rPr lang="en-IE" dirty="0" err="1" smtClean="0">
                <a:solidFill>
                  <a:srgbClr val="000000"/>
                </a:solidFill>
              </a:rPr>
              <a:t>leur</a:t>
            </a:r>
            <a:r>
              <a:rPr lang="en-IE" dirty="0" smtClean="0">
                <a:solidFill>
                  <a:srgbClr val="000000"/>
                </a:solidFill>
              </a:rPr>
              <a:t> travail sur les PNA</a:t>
            </a:r>
            <a:endParaRPr lang="en-IE" sz="1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1556477"/>
      </p:ext>
    </p:extLst>
  </p:cSld>
  <p:clrMapOvr>
    <a:masterClrMapping/>
  </p:clrMapOvr>
</p:sld>
</file>

<file path=ppt/theme/theme1.xml><?xml version="1.0" encoding="utf-8"?>
<a:theme xmlns:a="http://schemas.openxmlformats.org/drawingml/2006/main" name="1_UNFCCC_Master 70pt title">
  <a:themeElements>
    <a:clrScheme name="UNFCCC_Master 70pt title 1">
      <a:dk1>
        <a:srgbClr val="000000"/>
      </a:dk1>
      <a:lt1>
        <a:srgbClr val="FFFFFF"/>
      </a:lt1>
      <a:dk2>
        <a:srgbClr val="4B93DC"/>
      </a:dk2>
      <a:lt2>
        <a:srgbClr val="808080"/>
      </a:lt2>
      <a:accent1>
        <a:srgbClr val="CCA674"/>
      </a:accent1>
      <a:accent2>
        <a:srgbClr val="FB927D"/>
      </a:accent2>
      <a:accent3>
        <a:srgbClr val="FFFFFF"/>
      </a:accent3>
      <a:accent4>
        <a:srgbClr val="000000"/>
      </a:accent4>
      <a:accent5>
        <a:srgbClr val="E2D0BC"/>
      </a:accent5>
      <a:accent6>
        <a:srgbClr val="E38471"/>
      </a:accent6>
      <a:hlink>
        <a:srgbClr val="A8D6BC"/>
      </a:hlink>
      <a:folHlink>
        <a:srgbClr val="B6D4B8"/>
      </a:folHlink>
    </a:clrScheme>
    <a:fontScheme name="UNFCCC_Master 70pt titl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UNFCCC_Master 70pt title 1">
        <a:dk1>
          <a:srgbClr val="000000"/>
        </a:dk1>
        <a:lt1>
          <a:srgbClr val="FFFFFF"/>
        </a:lt1>
        <a:dk2>
          <a:srgbClr val="4B93DC"/>
        </a:dk2>
        <a:lt2>
          <a:srgbClr val="808080"/>
        </a:lt2>
        <a:accent1>
          <a:srgbClr val="CCA674"/>
        </a:accent1>
        <a:accent2>
          <a:srgbClr val="FB927D"/>
        </a:accent2>
        <a:accent3>
          <a:srgbClr val="FFFFFF"/>
        </a:accent3>
        <a:accent4>
          <a:srgbClr val="000000"/>
        </a:accent4>
        <a:accent5>
          <a:srgbClr val="E2D0BC"/>
        </a:accent5>
        <a:accent6>
          <a:srgbClr val="E38471"/>
        </a:accent6>
        <a:hlink>
          <a:srgbClr val="A8D6BC"/>
        </a:hlink>
        <a:folHlink>
          <a:srgbClr val="B6D4B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596</TotalTime>
  <Words>1478</Words>
  <Application>Microsoft Office PowerPoint</Application>
  <PresentationFormat>On-screen Show (4:3)</PresentationFormat>
  <Paragraphs>125</Paragraphs>
  <Slides>20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Angsana New</vt:lpstr>
      <vt:lpstr>Arial</vt:lpstr>
      <vt:lpstr>Calibri</vt:lpstr>
      <vt:lpstr>Wingdings</vt:lpstr>
      <vt:lpstr>1_UNFCCC_Master 70pt title</vt:lpstr>
      <vt:lpstr>Atelier régional de formation sur les Plans Nationaux d’Adaptation (PNA) des pays africains francophones en développement Du 25 au 27 Septembre 2017 Rabat,  Maroc</vt:lpstr>
      <vt:lpstr>Les grandes lignes</vt:lpstr>
      <vt:lpstr>Vue d’ensemble du support basé sur les décisions de la COP   </vt:lpstr>
      <vt:lpstr>PowerPoint Presentation</vt:lpstr>
      <vt:lpstr>Support par le LEG</vt:lpstr>
      <vt:lpstr>Directives</vt:lpstr>
      <vt:lpstr>Ateliers PNA</vt:lpstr>
      <vt:lpstr>NAP Expo (Expo PNA)</vt:lpstr>
      <vt:lpstr>Les Open NAPs</vt:lpstr>
      <vt:lpstr>NAP Central (http://unfccc.int/nap)</vt:lpstr>
      <vt:lpstr>Collaboration et apports aux organisations et processus en appui aux PMA</vt:lpstr>
      <vt:lpstr>Fourniture d’un appui aux processus inter-gouvernementaux sur l’adaptation et autres enjeux liés aux PMA</vt:lpstr>
      <vt:lpstr>PowerPoint Presentation</vt:lpstr>
      <vt:lpstr>Le Comité d’Adaptation en un coup d’oeil</vt:lpstr>
      <vt:lpstr>Apercu du travail du Comité de l’Adaptation sur les PNA</vt:lpstr>
      <vt:lpstr>Groupe de travail de l’AC sur les PNA</vt:lpstr>
      <vt:lpstr>PowerPoint Presentation</vt:lpstr>
      <vt:lpstr>PowerPoint Presentation</vt:lpstr>
      <vt:lpstr>PowerPoint Presentation</vt:lpstr>
      <vt:lpstr>Contact:  Présidence Groupe d’experts des pays les moins avancés (LEG)  leghelp@unfccc.int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LEG regional training workshop on national adaptation plans (NAPs) for for African Lusophone and island States  7 – 11 September 2015, Antananarivo, Madagascar</dc:title>
  <dc:creator>w7</dc:creator>
  <cp:lastModifiedBy>Laureline Krichewsky</cp:lastModifiedBy>
  <cp:revision>96</cp:revision>
  <dcterms:created xsi:type="dcterms:W3CDTF">2015-09-11T12:19:26Z</dcterms:created>
  <dcterms:modified xsi:type="dcterms:W3CDTF">2017-09-25T13:32:10Z</dcterms:modified>
</cp:coreProperties>
</file>