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3"/>
  </p:notesMasterIdLst>
  <p:sldIdLst>
    <p:sldId id="272" r:id="rId3"/>
    <p:sldId id="329" r:id="rId4"/>
    <p:sldId id="341" r:id="rId5"/>
    <p:sldId id="332" r:id="rId6"/>
    <p:sldId id="338" r:id="rId7"/>
    <p:sldId id="340" r:id="rId8"/>
    <p:sldId id="345" r:id="rId9"/>
    <p:sldId id="344" r:id="rId10"/>
    <p:sldId id="334" r:id="rId11"/>
    <p:sldId id="310" r:id="rId12"/>
  </p:sldIdLst>
  <p:sldSz cx="9144000" cy="5715000" type="screen16x10"/>
  <p:notesSz cx="6858000" cy="9144000"/>
  <p:defaultTextStyle>
    <a:defPPr>
      <a:defRPr lang="en-US"/>
    </a:defPPr>
    <a:lvl1pPr marL="0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69F5"/>
    <a:srgbClr val="08457C"/>
    <a:srgbClr val="094C89"/>
    <a:srgbClr val="1761A0"/>
    <a:srgbClr val="0AB8FF"/>
    <a:srgbClr val="3790E1"/>
    <a:srgbClr val="20FF0C"/>
    <a:srgbClr val="FF0F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69" autoAdjust="0"/>
    <p:restoredTop sz="79505" autoAdjust="0"/>
  </p:normalViewPr>
  <p:slideViewPr>
    <p:cSldViewPr snapToGrid="0" snapToObjects="1">
      <p:cViewPr varScale="1">
        <p:scale>
          <a:sx n="85" d="100"/>
          <a:sy n="85" d="100"/>
        </p:scale>
        <p:origin x="2104" y="1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8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E1B33B-C9F7-470C-A1B6-E5E3044FCD18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E9C4B4-0922-4E6F-9A5A-7FF2D76D0E8E}">
      <dgm:prSet phldrT="[Text]" custT="1"/>
      <dgm:spPr/>
      <dgm:t>
        <a:bodyPr/>
        <a:lstStyle/>
        <a:p>
          <a:r>
            <a:rPr lang="en-US" sz="1300" dirty="0"/>
            <a:t>Plan national </a:t>
          </a:r>
          <a:r>
            <a:rPr lang="en-US" sz="1300" dirty="0" err="1"/>
            <a:t>d´adaptation</a:t>
          </a:r>
          <a:endParaRPr lang="en-US" sz="1300" dirty="0"/>
        </a:p>
      </dgm:t>
    </dgm:pt>
    <dgm:pt modelId="{883DF277-FD57-408E-8464-0F342DF1C42E}" type="parTrans" cxnId="{D614DE0A-4FBB-4517-A276-367393B19620}">
      <dgm:prSet/>
      <dgm:spPr/>
      <dgm:t>
        <a:bodyPr/>
        <a:lstStyle/>
        <a:p>
          <a:endParaRPr lang="en-US"/>
        </a:p>
      </dgm:t>
    </dgm:pt>
    <dgm:pt modelId="{AF5C1924-1090-4FCA-81E0-5F63E1339764}" type="sibTrans" cxnId="{D614DE0A-4FBB-4517-A276-367393B19620}">
      <dgm:prSet/>
      <dgm:spPr/>
      <dgm:t>
        <a:bodyPr/>
        <a:lstStyle/>
        <a:p>
          <a:endParaRPr lang="en-US"/>
        </a:p>
      </dgm:t>
    </dgm:pt>
    <dgm:pt modelId="{EF6C9FCD-E6B4-4C29-88B3-636528E643E0}">
      <dgm:prSet phldrT="[Text]" custT="1"/>
      <dgm:spPr/>
      <dgm:t>
        <a:bodyPr/>
        <a:lstStyle/>
        <a:p>
          <a:r>
            <a:rPr lang="en-US" sz="1200" dirty="0"/>
            <a:t>Plans </a:t>
          </a:r>
          <a:r>
            <a:rPr lang="en-US" sz="1200" dirty="0" err="1"/>
            <a:t>sectoriels</a:t>
          </a:r>
          <a:r>
            <a:rPr lang="en-US" sz="1200" dirty="0"/>
            <a:t> </a:t>
          </a:r>
          <a:r>
            <a:rPr lang="en-US" sz="1200" dirty="0" err="1"/>
            <a:t>d´</a:t>
          </a:r>
          <a:r>
            <a:rPr lang="en-US" sz="1300" dirty="0" err="1"/>
            <a:t>adaptation</a:t>
          </a:r>
          <a:endParaRPr lang="en-US" sz="1300" dirty="0"/>
        </a:p>
      </dgm:t>
    </dgm:pt>
    <dgm:pt modelId="{CC16E59B-4DE1-467F-B97F-A4A5F5669B18}" type="parTrans" cxnId="{D8BE5895-D4C9-4A7D-A8E5-7A9069A5FE75}">
      <dgm:prSet/>
      <dgm:spPr/>
      <dgm:t>
        <a:bodyPr/>
        <a:lstStyle/>
        <a:p>
          <a:endParaRPr lang="en-US"/>
        </a:p>
      </dgm:t>
    </dgm:pt>
    <dgm:pt modelId="{7459E7F0-EF3D-4FC0-B7FB-70C2D8A9D84F}" type="sibTrans" cxnId="{D8BE5895-D4C9-4A7D-A8E5-7A9069A5FE75}">
      <dgm:prSet/>
      <dgm:spPr/>
      <dgm:t>
        <a:bodyPr/>
        <a:lstStyle/>
        <a:p>
          <a:endParaRPr lang="en-US"/>
        </a:p>
      </dgm:t>
    </dgm:pt>
    <dgm:pt modelId="{62250DC5-ADF1-46B3-AEBC-DFA741217E4A}">
      <dgm:prSet phldrT="[Text]" custT="1"/>
      <dgm:spPr/>
      <dgm:t>
        <a:bodyPr/>
        <a:lstStyle/>
        <a:p>
          <a:r>
            <a:rPr lang="en-US" sz="1300" dirty="0"/>
            <a:t>Evaluation de la </a:t>
          </a:r>
          <a:r>
            <a:rPr lang="en-US" sz="1300" dirty="0" err="1"/>
            <a:t>vulnérabilité</a:t>
          </a:r>
          <a:r>
            <a:rPr lang="en-US" sz="1300" dirty="0"/>
            <a:t> au </a:t>
          </a:r>
          <a:r>
            <a:rPr lang="en-US" sz="1300" dirty="0" err="1"/>
            <a:t>niveau</a:t>
          </a:r>
          <a:r>
            <a:rPr lang="en-US" sz="1300" dirty="0"/>
            <a:t> local, plans </a:t>
          </a:r>
          <a:r>
            <a:rPr lang="en-US" sz="1300" dirty="0" err="1"/>
            <a:t>locaux</a:t>
          </a:r>
          <a:r>
            <a:rPr lang="en-US" sz="1300" dirty="0"/>
            <a:t> </a:t>
          </a:r>
          <a:r>
            <a:rPr lang="en-US" sz="1300" dirty="0" err="1"/>
            <a:t>d´adaptation</a:t>
          </a:r>
          <a:endParaRPr lang="en-US" sz="1300" dirty="0"/>
        </a:p>
      </dgm:t>
    </dgm:pt>
    <dgm:pt modelId="{7D3027F1-CBC6-4FB1-B799-4CAF008669EE}" type="parTrans" cxnId="{F618BD63-FD6C-44B7-A3DE-9A9756478195}">
      <dgm:prSet/>
      <dgm:spPr/>
      <dgm:t>
        <a:bodyPr/>
        <a:lstStyle/>
        <a:p>
          <a:endParaRPr lang="en-US"/>
        </a:p>
      </dgm:t>
    </dgm:pt>
    <dgm:pt modelId="{D9B64EC2-47AC-4AB4-BB72-97778B189E52}" type="sibTrans" cxnId="{F618BD63-FD6C-44B7-A3DE-9A9756478195}">
      <dgm:prSet/>
      <dgm:spPr/>
      <dgm:t>
        <a:bodyPr/>
        <a:lstStyle/>
        <a:p>
          <a:endParaRPr lang="en-US"/>
        </a:p>
      </dgm:t>
    </dgm:pt>
    <dgm:pt modelId="{809B743E-6218-419E-97C6-3800FAA03CE9}">
      <dgm:prSet phldrT="[Text]" custT="1"/>
      <dgm:spPr/>
      <dgm:t>
        <a:bodyPr/>
        <a:lstStyle/>
        <a:p>
          <a:r>
            <a:rPr lang="en-US" sz="1200" dirty="0"/>
            <a:t>Evaluation du </a:t>
          </a:r>
          <a:r>
            <a:rPr lang="en-US" sz="1200" dirty="0" err="1"/>
            <a:t>coût</a:t>
          </a:r>
          <a:r>
            <a:rPr lang="en-US" sz="1200" dirty="0"/>
            <a:t> des  </a:t>
          </a:r>
          <a:r>
            <a:rPr lang="en-US" sz="1200" dirty="0" err="1"/>
            <a:t>programmes</a:t>
          </a:r>
          <a:r>
            <a:rPr lang="en-US" sz="1200" dirty="0"/>
            <a:t> et </a:t>
          </a:r>
          <a:r>
            <a:rPr lang="en-US" sz="1200" dirty="0" err="1"/>
            <a:t>projets</a:t>
          </a:r>
          <a:r>
            <a:rPr lang="en-US" sz="1200" dirty="0"/>
            <a:t> </a:t>
          </a:r>
          <a:r>
            <a:rPr lang="en-US" sz="1200" dirty="0" err="1"/>
            <a:t>d´adaptation</a:t>
          </a:r>
          <a:r>
            <a:rPr lang="en-US" sz="1200" dirty="0"/>
            <a:t>  et </a:t>
          </a:r>
          <a:r>
            <a:rPr lang="en-US" sz="1200" dirty="0" err="1"/>
            <a:t>leur</a:t>
          </a:r>
          <a:r>
            <a:rPr lang="en-US" sz="1200" dirty="0"/>
            <a:t> </a:t>
          </a:r>
          <a:r>
            <a:rPr lang="en-US" sz="1200" dirty="0" err="1"/>
            <a:t>priorisation</a:t>
          </a:r>
          <a:endParaRPr lang="en-US" sz="1200" dirty="0"/>
        </a:p>
      </dgm:t>
    </dgm:pt>
    <dgm:pt modelId="{669444F1-CB45-4B09-A358-17D60EA21965}" type="parTrans" cxnId="{F4D82F57-D914-4A8C-8852-A63687B4E880}">
      <dgm:prSet/>
      <dgm:spPr/>
      <dgm:t>
        <a:bodyPr/>
        <a:lstStyle/>
        <a:p>
          <a:endParaRPr lang="en-US"/>
        </a:p>
      </dgm:t>
    </dgm:pt>
    <dgm:pt modelId="{E19DB09D-842C-406E-AF6B-3F0BF2285CC4}" type="sibTrans" cxnId="{F4D82F57-D914-4A8C-8852-A63687B4E880}">
      <dgm:prSet/>
      <dgm:spPr/>
      <dgm:t>
        <a:bodyPr/>
        <a:lstStyle/>
        <a:p>
          <a:endParaRPr lang="en-US"/>
        </a:p>
      </dgm:t>
    </dgm:pt>
    <dgm:pt modelId="{940DEB54-666D-4AF5-BCBF-6E7F258F62F2}">
      <dgm:prSet phldrT="[Text]"/>
      <dgm:spPr/>
      <dgm:t>
        <a:bodyPr/>
        <a:lstStyle/>
        <a:p>
          <a:r>
            <a:rPr lang="en-US" dirty="0" err="1"/>
            <a:t>Mise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oeuvre des </a:t>
          </a:r>
          <a:r>
            <a:rPr lang="en-US" dirty="0" err="1"/>
            <a:t>mesures</a:t>
          </a:r>
          <a:r>
            <a:rPr lang="en-US" dirty="0"/>
            <a:t> </a:t>
          </a:r>
          <a:r>
            <a:rPr lang="en-US" dirty="0" err="1"/>
            <a:t>d´adaptation</a:t>
          </a:r>
          <a:endParaRPr lang="en-US" dirty="0"/>
        </a:p>
      </dgm:t>
    </dgm:pt>
    <dgm:pt modelId="{7BA3AF98-5DB4-4810-83B6-A949A62BCEDA}" type="parTrans" cxnId="{79660E5C-74B7-4169-8A22-0FE88DCF2348}">
      <dgm:prSet/>
      <dgm:spPr/>
      <dgm:t>
        <a:bodyPr/>
        <a:lstStyle/>
        <a:p>
          <a:endParaRPr lang="en-US"/>
        </a:p>
      </dgm:t>
    </dgm:pt>
    <dgm:pt modelId="{EF69F272-5048-4721-AB68-FB0C3345C023}" type="sibTrans" cxnId="{79660E5C-74B7-4169-8A22-0FE88DCF2348}">
      <dgm:prSet/>
      <dgm:spPr/>
      <dgm:t>
        <a:bodyPr/>
        <a:lstStyle/>
        <a:p>
          <a:endParaRPr lang="en-US"/>
        </a:p>
      </dgm:t>
    </dgm:pt>
    <dgm:pt modelId="{E31B222F-F9AD-42D3-AE47-CAE3938086D4}">
      <dgm:prSet/>
      <dgm:spPr/>
      <dgm:t>
        <a:bodyPr/>
        <a:lstStyle/>
        <a:p>
          <a:r>
            <a:rPr lang="en-US" dirty="0"/>
            <a:t>Examen de </a:t>
          </a:r>
          <a:r>
            <a:rPr lang="en-US" dirty="0" err="1"/>
            <a:t>l´efficacité</a:t>
          </a:r>
          <a:r>
            <a:rPr lang="en-US" dirty="0"/>
            <a:t> de </a:t>
          </a:r>
          <a:r>
            <a:rPr lang="en-US" dirty="0" err="1"/>
            <a:t>l´adaptation</a:t>
          </a:r>
          <a:endParaRPr lang="en-US" dirty="0"/>
        </a:p>
      </dgm:t>
    </dgm:pt>
    <dgm:pt modelId="{D2D6EFA5-3FE0-4E6A-96CC-C74CD61F704C}" type="parTrans" cxnId="{52A601BB-1964-489E-B77E-B2C11CBE3345}">
      <dgm:prSet/>
      <dgm:spPr/>
      <dgm:t>
        <a:bodyPr/>
        <a:lstStyle/>
        <a:p>
          <a:endParaRPr lang="en-US"/>
        </a:p>
      </dgm:t>
    </dgm:pt>
    <dgm:pt modelId="{959BDEAB-6933-41B5-8A3A-6F5A763E84C0}" type="sibTrans" cxnId="{52A601BB-1964-489E-B77E-B2C11CBE3345}">
      <dgm:prSet/>
      <dgm:spPr/>
      <dgm:t>
        <a:bodyPr/>
        <a:lstStyle/>
        <a:p>
          <a:endParaRPr lang="en-US"/>
        </a:p>
      </dgm:t>
    </dgm:pt>
    <dgm:pt modelId="{68A8374D-FA89-4914-BF3D-74C870F6A0F5}" type="pres">
      <dgm:prSet presAssocID="{84E1B33B-C9F7-470C-A1B6-E5E3044FCD1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475791-A46F-43B7-B04B-F6C86603DA6F}" type="pres">
      <dgm:prSet presAssocID="{84E1B33B-C9F7-470C-A1B6-E5E3044FCD18}" presName="cycle" presStyleCnt="0"/>
      <dgm:spPr/>
    </dgm:pt>
    <dgm:pt modelId="{A4D2B050-210C-42D8-9166-B70C0F09F6EA}" type="pres">
      <dgm:prSet presAssocID="{12E9C4B4-0922-4E6F-9A5A-7FF2D76D0E8E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A68EBE-ADFA-422B-86A2-3E76C3B61741}" type="pres">
      <dgm:prSet presAssocID="{AF5C1924-1090-4FCA-81E0-5F63E1339764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99F2F21F-A3BA-463B-9EDD-363C009B990A}" type="pres">
      <dgm:prSet presAssocID="{EF6C9FCD-E6B4-4C29-88B3-636528E643E0}" presName="nodeFollowingNodes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164CE8-9ED1-4379-BB73-1DF72583BA9B}" type="pres">
      <dgm:prSet presAssocID="{62250DC5-ADF1-46B3-AEBC-DFA741217E4A}" presName="nodeFollowingNodes" presStyleLbl="node1" presStyleIdx="2" presStyleCnt="6" custScaleX="1152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2521AE-1BD7-40F3-ACFC-287CB1739332}" type="pres">
      <dgm:prSet presAssocID="{809B743E-6218-419E-97C6-3800FAA03CE9}" presName="nodeFollowingNodes" presStyleLbl="node1" presStyleIdx="3" presStyleCnt="6" custScaleX="119028" custRadScaleRad="110244" custRadScaleInc="25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D89908-5047-48F0-92E7-EF3729D6EE95}" type="pres">
      <dgm:prSet presAssocID="{940DEB54-666D-4AF5-BCBF-6E7F258F62F2}" presName="nodeFollowingNodes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A0F432-4ACF-4123-B70A-53A3801841F4}" type="pres">
      <dgm:prSet presAssocID="{E31B222F-F9AD-42D3-AE47-CAE3938086D4}" presName="nodeFollowingNodes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B220F8-F2A4-4B92-84CA-8B4FD6A8E0B1}" type="presOf" srcId="{EF6C9FCD-E6B4-4C29-88B3-636528E643E0}" destId="{99F2F21F-A3BA-463B-9EDD-363C009B990A}" srcOrd="0" destOrd="0" presId="urn:microsoft.com/office/officeart/2005/8/layout/cycle3"/>
    <dgm:cxn modelId="{E05B67DB-82EA-4130-A539-A1AB07D68B47}" type="presOf" srcId="{940DEB54-666D-4AF5-BCBF-6E7F258F62F2}" destId="{F1D89908-5047-48F0-92E7-EF3729D6EE95}" srcOrd="0" destOrd="0" presId="urn:microsoft.com/office/officeart/2005/8/layout/cycle3"/>
    <dgm:cxn modelId="{FE5E65BF-FD2D-438D-B768-3B5E18C52009}" type="presOf" srcId="{84E1B33B-C9F7-470C-A1B6-E5E3044FCD18}" destId="{68A8374D-FA89-4914-BF3D-74C870F6A0F5}" srcOrd="0" destOrd="0" presId="urn:microsoft.com/office/officeart/2005/8/layout/cycle3"/>
    <dgm:cxn modelId="{2304B01A-FF3D-43F1-96A9-32907CBE2A36}" type="presOf" srcId="{E31B222F-F9AD-42D3-AE47-CAE3938086D4}" destId="{12A0F432-4ACF-4123-B70A-53A3801841F4}" srcOrd="0" destOrd="0" presId="urn:microsoft.com/office/officeart/2005/8/layout/cycle3"/>
    <dgm:cxn modelId="{924AC4C9-F832-4E88-9373-0D27F3A304B9}" type="presOf" srcId="{62250DC5-ADF1-46B3-AEBC-DFA741217E4A}" destId="{13164CE8-9ED1-4379-BB73-1DF72583BA9B}" srcOrd="0" destOrd="0" presId="urn:microsoft.com/office/officeart/2005/8/layout/cycle3"/>
    <dgm:cxn modelId="{79660E5C-74B7-4169-8A22-0FE88DCF2348}" srcId="{84E1B33B-C9F7-470C-A1B6-E5E3044FCD18}" destId="{940DEB54-666D-4AF5-BCBF-6E7F258F62F2}" srcOrd="4" destOrd="0" parTransId="{7BA3AF98-5DB4-4810-83B6-A949A62BCEDA}" sibTransId="{EF69F272-5048-4721-AB68-FB0C3345C023}"/>
    <dgm:cxn modelId="{52A601BB-1964-489E-B77E-B2C11CBE3345}" srcId="{84E1B33B-C9F7-470C-A1B6-E5E3044FCD18}" destId="{E31B222F-F9AD-42D3-AE47-CAE3938086D4}" srcOrd="5" destOrd="0" parTransId="{D2D6EFA5-3FE0-4E6A-96CC-C74CD61F704C}" sibTransId="{959BDEAB-6933-41B5-8A3A-6F5A763E84C0}"/>
    <dgm:cxn modelId="{F4D82F57-D914-4A8C-8852-A63687B4E880}" srcId="{84E1B33B-C9F7-470C-A1B6-E5E3044FCD18}" destId="{809B743E-6218-419E-97C6-3800FAA03CE9}" srcOrd="3" destOrd="0" parTransId="{669444F1-CB45-4B09-A358-17D60EA21965}" sibTransId="{E19DB09D-842C-406E-AF6B-3F0BF2285CC4}"/>
    <dgm:cxn modelId="{4977A54C-2476-4C08-B11D-9407117B9FC6}" type="presOf" srcId="{809B743E-6218-419E-97C6-3800FAA03CE9}" destId="{CF2521AE-1BD7-40F3-ACFC-287CB1739332}" srcOrd="0" destOrd="0" presId="urn:microsoft.com/office/officeart/2005/8/layout/cycle3"/>
    <dgm:cxn modelId="{BED3E509-024C-4B9C-AA93-9B0D4BF1B7B5}" type="presOf" srcId="{AF5C1924-1090-4FCA-81E0-5F63E1339764}" destId="{7CA68EBE-ADFA-422B-86A2-3E76C3B61741}" srcOrd="0" destOrd="0" presId="urn:microsoft.com/office/officeart/2005/8/layout/cycle3"/>
    <dgm:cxn modelId="{D8BE5895-D4C9-4A7D-A8E5-7A9069A5FE75}" srcId="{84E1B33B-C9F7-470C-A1B6-E5E3044FCD18}" destId="{EF6C9FCD-E6B4-4C29-88B3-636528E643E0}" srcOrd="1" destOrd="0" parTransId="{CC16E59B-4DE1-467F-B97F-A4A5F5669B18}" sibTransId="{7459E7F0-EF3D-4FC0-B7FB-70C2D8A9D84F}"/>
    <dgm:cxn modelId="{F6217687-AF40-4CCE-A422-CB604A2AC3BA}" type="presOf" srcId="{12E9C4B4-0922-4E6F-9A5A-7FF2D76D0E8E}" destId="{A4D2B050-210C-42D8-9166-B70C0F09F6EA}" srcOrd="0" destOrd="0" presId="urn:microsoft.com/office/officeart/2005/8/layout/cycle3"/>
    <dgm:cxn modelId="{D614DE0A-4FBB-4517-A276-367393B19620}" srcId="{84E1B33B-C9F7-470C-A1B6-E5E3044FCD18}" destId="{12E9C4B4-0922-4E6F-9A5A-7FF2D76D0E8E}" srcOrd="0" destOrd="0" parTransId="{883DF277-FD57-408E-8464-0F342DF1C42E}" sibTransId="{AF5C1924-1090-4FCA-81E0-5F63E1339764}"/>
    <dgm:cxn modelId="{F618BD63-FD6C-44B7-A3DE-9A9756478195}" srcId="{84E1B33B-C9F7-470C-A1B6-E5E3044FCD18}" destId="{62250DC5-ADF1-46B3-AEBC-DFA741217E4A}" srcOrd="2" destOrd="0" parTransId="{7D3027F1-CBC6-4FB1-B799-4CAF008669EE}" sibTransId="{D9B64EC2-47AC-4AB4-BB72-97778B189E52}"/>
    <dgm:cxn modelId="{38867DC8-5C7C-4941-8FC3-9BC70B861F97}" type="presParOf" srcId="{68A8374D-FA89-4914-BF3D-74C870F6A0F5}" destId="{C1475791-A46F-43B7-B04B-F6C86603DA6F}" srcOrd="0" destOrd="0" presId="urn:microsoft.com/office/officeart/2005/8/layout/cycle3"/>
    <dgm:cxn modelId="{308E0776-83F7-42C3-9275-C0BA9F1FDE02}" type="presParOf" srcId="{C1475791-A46F-43B7-B04B-F6C86603DA6F}" destId="{A4D2B050-210C-42D8-9166-B70C0F09F6EA}" srcOrd="0" destOrd="0" presId="urn:microsoft.com/office/officeart/2005/8/layout/cycle3"/>
    <dgm:cxn modelId="{8BA292D1-A0BF-4DEA-B454-4067C3275AFD}" type="presParOf" srcId="{C1475791-A46F-43B7-B04B-F6C86603DA6F}" destId="{7CA68EBE-ADFA-422B-86A2-3E76C3B61741}" srcOrd="1" destOrd="0" presId="urn:microsoft.com/office/officeart/2005/8/layout/cycle3"/>
    <dgm:cxn modelId="{365CAB2A-4335-406D-A1A5-311594AD2B95}" type="presParOf" srcId="{C1475791-A46F-43B7-B04B-F6C86603DA6F}" destId="{99F2F21F-A3BA-463B-9EDD-363C009B990A}" srcOrd="2" destOrd="0" presId="urn:microsoft.com/office/officeart/2005/8/layout/cycle3"/>
    <dgm:cxn modelId="{6C38D7D8-8552-453B-BCF1-0289D0867CF5}" type="presParOf" srcId="{C1475791-A46F-43B7-B04B-F6C86603DA6F}" destId="{13164CE8-9ED1-4379-BB73-1DF72583BA9B}" srcOrd="3" destOrd="0" presId="urn:microsoft.com/office/officeart/2005/8/layout/cycle3"/>
    <dgm:cxn modelId="{38662BDD-6DA8-4646-9A5C-7883A989C5F5}" type="presParOf" srcId="{C1475791-A46F-43B7-B04B-F6C86603DA6F}" destId="{CF2521AE-1BD7-40F3-ACFC-287CB1739332}" srcOrd="4" destOrd="0" presId="urn:microsoft.com/office/officeart/2005/8/layout/cycle3"/>
    <dgm:cxn modelId="{4C66CC85-BBD8-453F-8C6D-DADC6527CDB3}" type="presParOf" srcId="{C1475791-A46F-43B7-B04B-F6C86603DA6F}" destId="{F1D89908-5047-48F0-92E7-EF3729D6EE95}" srcOrd="5" destOrd="0" presId="urn:microsoft.com/office/officeart/2005/8/layout/cycle3"/>
    <dgm:cxn modelId="{7B476996-8AA7-4957-9D50-D736A2F09041}" type="presParOf" srcId="{C1475791-A46F-43B7-B04B-F6C86603DA6F}" destId="{12A0F432-4ACF-4123-B70A-53A3801841F4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A68EBE-ADFA-422B-86A2-3E76C3B61741}">
      <dsp:nvSpPr>
        <dsp:cNvPr id="0" name=""/>
        <dsp:cNvSpPr/>
      </dsp:nvSpPr>
      <dsp:spPr>
        <a:xfrm>
          <a:off x="1086764" y="-4020"/>
          <a:ext cx="3981125" cy="3981125"/>
        </a:xfrm>
        <a:prstGeom prst="circularArrow">
          <a:avLst>
            <a:gd name="adj1" fmla="val 5274"/>
            <a:gd name="adj2" fmla="val 312630"/>
            <a:gd name="adj3" fmla="val 14262101"/>
            <a:gd name="adj4" fmla="val 17107168"/>
            <a:gd name="adj5" fmla="val 547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D2B050-210C-42D8-9166-B70C0F09F6EA}">
      <dsp:nvSpPr>
        <dsp:cNvPr id="0" name=""/>
        <dsp:cNvSpPr/>
      </dsp:nvSpPr>
      <dsp:spPr>
        <a:xfrm>
          <a:off x="2335123" y="1338"/>
          <a:ext cx="1484408" cy="7422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Plan national </a:t>
          </a:r>
          <a:r>
            <a:rPr lang="en-US" sz="1300" kern="1200" dirty="0" err="1"/>
            <a:t>d´adaptation</a:t>
          </a:r>
          <a:endParaRPr lang="en-US" sz="1300" kern="1200" dirty="0"/>
        </a:p>
      </dsp:txBody>
      <dsp:txXfrm>
        <a:off x="2371354" y="37569"/>
        <a:ext cx="1411946" cy="669742"/>
      </dsp:txXfrm>
    </dsp:sp>
    <dsp:sp modelId="{99F2F21F-A3BA-463B-9EDD-363C009B990A}">
      <dsp:nvSpPr>
        <dsp:cNvPr id="0" name=""/>
        <dsp:cNvSpPr/>
      </dsp:nvSpPr>
      <dsp:spPr>
        <a:xfrm>
          <a:off x="3733807" y="808869"/>
          <a:ext cx="1484408" cy="7422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Plans </a:t>
          </a:r>
          <a:r>
            <a:rPr lang="en-US" sz="1200" kern="1200" dirty="0" err="1"/>
            <a:t>sectoriels</a:t>
          </a:r>
          <a:r>
            <a:rPr lang="en-US" sz="1200" kern="1200" dirty="0"/>
            <a:t> </a:t>
          </a:r>
          <a:r>
            <a:rPr lang="en-US" sz="1200" kern="1200" dirty="0" err="1"/>
            <a:t>d´</a:t>
          </a:r>
          <a:r>
            <a:rPr lang="en-US" sz="1300" kern="1200" dirty="0" err="1"/>
            <a:t>adaptation</a:t>
          </a:r>
          <a:endParaRPr lang="en-US" sz="1300" kern="1200" dirty="0"/>
        </a:p>
      </dsp:txBody>
      <dsp:txXfrm>
        <a:off x="3770038" y="845100"/>
        <a:ext cx="1411946" cy="669742"/>
      </dsp:txXfrm>
    </dsp:sp>
    <dsp:sp modelId="{13164CE8-9ED1-4379-BB73-1DF72583BA9B}">
      <dsp:nvSpPr>
        <dsp:cNvPr id="0" name=""/>
        <dsp:cNvSpPr/>
      </dsp:nvSpPr>
      <dsp:spPr>
        <a:xfrm>
          <a:off x="3620279" y="2423930"/>
          <a:ext cx="1711463" cy="7422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Evaluation de la </a:t>
          </a:r>
          <a:r>
            <a:rPr lang="en-US" sz="1300" kern="1200" dirty="0" err="1"/>
            <a:t>vulnérabilité</a:t>
          </a:r>
          <a:r>
            <a:rPr lang="en-US" sz="1300" kern="1200" dirty="0"/>
            <a:t> au </a:t>
          </a:r>
          <a:r>
            <a:rPr lang="en-US" sz="1300" kern="1200" dirty="0" err="1"/>
            <a:t>niveau</a:t>
          </a:r>
          <a:r>
            <a:rPr lang="en-US" sz="1300" kern="1200" dirty="0"/>
            <a:t> local, plans </a:t>
          </a:r>
          <a:r>
            <a:rPr lang="en-US" sz="1300" kern="1200" dirty="0" err="1"/>
            <a:t>locaux</a:t>
          </a:r>
          <a:r>
            <a:rPr lang="en-US" sz="1300" kern="1200" dirty="0"/>
            <a:t> </a:t>
          </a:r>
          <a:r>
            <a:rPr lang="en-US" sz="1300" kern="1200" dirty="0" err="1"/>
            <a:t>d´adaptation</a:t>
          </a:r>
          <a:endParaRPr lang="en-US" sz="1300" kern="1200" dirty="0"/>
        </a:p>
      </dsp:txBody>
      <dsp:txXfrm>
        <a:off x="3656510" y="2460161"/>
        <a:ext cx="1639001" cy="669742"/>
      </dsp:txXfrm>
    </dsp:sp>
    <dsp:sp modelId="{CF2521AE-1BD7-40F3-ACFC-287CB1739332}">
      <dsp:nvSpPr>
        <dsp:cNvPr id="0" name=""/>
        <dsp:cNvSpPr/>
      </dsp:nvSpPr>
      <dsp:spPr>
        <a:xfrm>
          <a:off x="2152507" y="3232799"/>
          <a:ext cx="1766861" cy="7422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Evaluation du </a:t>
          </a:r>
          <a:r>
            <a:rPr lang="en-US" sz="1200" kern="1200" dirty="0" err="1"/>
            <a:t>coût</a:t>
          </a:r>
          <a:r>
            <a:rPr lang="en-US" sz="1200" kern="1200" dirty="0"/>
            <a:t> des  </a:t>
          </a:r>
          <a:r>
            <a:rPr lang="en-US" sz="1200" kern="1200" dirty="0" err="1"/>
            <a:t>programmes</a:t>
          </a:r>
          <a:r>
            <a:rPr lang="en-US" sz="1200" kern="1200" dirty="0"/>
            <a:t> et </a:t>
          </a:r>
          <a:r>
            <a:rPr lang="en-US" sz="1200" kern="1200" dirty="0" err="1"/>
            <a:t>projets</a:t>
          </a:r>
          <a:r>
            <a:rPr lang="en-US" sz="1200" kern="1200" dirty="0"/>
            <a:t> </a:t>
          </a:r>
          <a:r>
            <a:rPr lang="en-US" sz="1200" kern="1200" dirty="0" err="1"/>
            <a:t>d´adaptation</a:t>
          </a:r>
          <a:r>
            <a:rPr lang="en-US" sz="1200" kern="1200" dirty="0"/>
            <a:t>  et </a:t>
          </a:r>
          <a:r>
            <a:rPr lang="en-US" sz="1200" kern="1200" dirty="0" err="1"/>
            <a:t>leur</a:t>
          </a:r>
          <a:r>
            <a:rPr lang="en-US" sz="1200" kern="1200" dirty="0"/>
            <a:t> </a:t>
          </a:r>
          <a:r>
            <a:rPr lang="en-US" sz="1200" kern="1200" dirty="0" err="1"/>
            <a:t>priorisation</a:t>
          </a:r>
          <a:endParaRPr lang="en-US" sz="1200" kern="1200" dirty="0"/>
        </a:p>
      </dsp:txBody>
      <dsp:txXfrm>
        <a:off x="2188738" y="3269030"/>
        <a:ext cx="1694399" cy="669742"/>
      </dsp:txXfrm>
    </dsp:sp>
    <dsp:sp modelId="{F1D89908-5047-48F0-92E7-EF3729D6EE95}">
      <dsp:nvSpPr>
        <dsp:cNvPr id="0" name=""/>
        <dsp:cNvSpPr/>
      </dsp:nvSpPr>
      <dsp:spPr>
        <a:xfrm>
          <a:off x="936439" y="2423930"/>
          <a:ext cx="1484408" cy="7422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/>
            <a:t>Mise</a:t>
          </a:r>
          <a:r>
            <a:rPr lang="en-US" sz="1300" kern="1200" dirty="0"/>
            <a:t> </a:t>
          </a:r>
          <a:r>
            <a:rPr lang="en-US" sz="1300" kern="1200" dirty="0" err="1"/>
            <a:t>en</a:t>
          </a:r>
          <a:r>
            <a:rPr lang="en-US" sz="1300" kern="1200" dirty="0"/>
            <a:t> oeuvre des </a:t>
          </a:r>
          <a:r>
            <a:rPr lang="en-US" sz="1300" kern="1200" dirty="0" err="1"/>
            <a:t>mesures</a:t>
          </a:r>
          <a:r>
            <a:rPr lang="en-US" sz="1300" kern="1200" dirty="0"/>
            <a:t> </a:t>
          </a:r>
          <a:r>
            <a:rPr lang="en-US" sz="1300" kern="1200" dirty="0" err="1"/>
            <a:t>d´adaptation</a:t>
          </a:r>
          <a:endParaRPr lang="en-US" sz="1300" kern="1200" dirty="0"/>
        </a:p>
      </dsp:txBody>
      <dsp:txXfrm>
        <a:off x="972670" y="2460161"/>
        <a:ext cx="1411946" cy="669742"/>
      </dsp:txXfrm>
    </dsp:sp>
    <dsp:sp modelId="{12A0F432-4ACF-4123-B70A-53A3801841F4}">
      <dsp:nvSpPr>
        <dsp:cNvPr id="0" name=""/>
        <dsp:cNvSpPr/>
      </dsp:nvSpPr>
      <dsp:spPr>
        <a:xfrm>
          <a:off x="936439" y="808869"/>
          <a:ext cx="1484408" cy="74220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Examen de </a:t>
          </a:r>
          <a:r>
            <a:rPr lang="en-US" sz="1300" kern="1200" dirty="0" err="1"/>
            <a:t>l´efficacité</a:t>
          </a:r>
          <a:r>
            <a:rPr lang="en-US" sz="1300" kern="1200" dirty="0"/>
            <a:t> de </a:t>
          </a:r>
          <a:r>
            <a:rPr lang="en-US" sz="1300" kern="1200" dirty="0" err="1"/>
            <a:t>l´adaptation</a:t>
          </a:r>
          <a:endParaRPr lang="en-US" sz="1300" kern="1200" dirty="0"/>
        </a:p>
      </dsp:txBody>
      <dsp:txXfrm>
        <a:off x="972670" y="845100"/>
        <a:ext cx="1411946" cy="669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FF80F-2861-E04E-A6F3-1317C1D50B84}" type="datetimeFigureOut">
              <a:rPr lang="en-US" smtClean="0"/>
              <a:t>9/27/17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C5DF5-C8D7-0842-9BCF-AE689E6F5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887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8D422-E9E5-4A4C-AE40-50A22583C8CB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677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C5DF5-C8D7-0842-9BCF-AE689E6F53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82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8D422-E9E5-4A4C-AE40-50A22583C8CB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613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9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8D422-E9E5-4A4C-AE40-50A22583C8CB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883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8D422-E9E5-4A4C-AE40-50A22583C8CB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18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F8D422-E9E5-4A4C-AE40-50A22583C8CB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966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C5DF5-C8D7-0842-9BCF-AE689E6F53B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808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C5DF5-C8D7-0842-9BCF-AE689E6F53B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9400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C5DF5-C8D7-0842-9BCF-AE689E6F53B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831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900"/>
            </a:lvl1pPr>
            <a:lvl2pPr marL="356616" indent="0" algn="ctr">
              <a:buNone/>
              <a:defRPr sz="1600"/>
            </a:lvl2pPr>
            <a:lvl3pPr marL="713232" indent="0" algn="ctr">
              <a:buNone/>
              <a:defRPr sz="1400"/>
            </a:lvl3pPr>
            <a:lvl4pPr marL="1069848" indent="0" algn="ctr">
              <a:buNone/>
              <a:defRPr sz="1200"/>
            </a:lvl4pPr>
            <a:lvl5pPr marL="1426464" indent="0" algn="ctr">
              <a:buNone/>
              <a:defRPr sz="1200"/>
            </a:lvl5pPr>
            <a:lvl6pPr marL="1783080" indent="0" algn="ctr">
              <a:buNone/>
              <a:defRPr sz="1200"/>
            </a:lvl6pPr>
            <a:lvl7pPr marL="2139696" indent="0" algn="ctr">
              <a:buNone/>
              <a:defRPr sz="1200"/>
            </a:lvl7pPr>
            <a:lvl8pPr marL="2496312" indent="0" algn="ctr">
              <a:buNone/>
              <a:defRPr sz="1200"/>
            </a:lvl8pPr>
            <a:lvl9pPr marL="2852928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9199B-3E50-C048-AF1C-F44D579F0B83}" type="datetimeFigureOut">
              <a:rPr lang="en-US" smtClean="0"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A6DB0-3F77-4A4E-AB5C-EE1C9CC3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24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9199B-3E50-C048-AF1C-F44D579F0B83}" type="datetimeFigureOut">
              <a:rPr lang="en-US" smtClean="0"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A6DB0-3F77-4A4E-AB5C-EE1C9CC3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67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9199B-3E50-C048-AF1C-F44D579F0B83}" type="datetimeFigureOut">
              <a:rPr lang="en-US" smtClean="0"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A6DB0-3F77-4A4E-AB5C-EE1C9CC3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983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6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B75B-9DC6-A841-B25C-0F25153ECF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9/27/17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5B0-E601-7740-86F1-CAA8852745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8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B75B-9DC6-A841-B25C-0F25153ECF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9/27/17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5B0-E601-7740-86F1-CAA8852745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778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B75B-9DC6-A841-B25C-0F25153ECF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9/27/17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5B0-E601-7740-86F1-CAA8852745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9111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1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1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B75B-9DC6-A841-B25C-0F25153ECF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9/27/17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5B0-E601-7740-86F1-CAA8852745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457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B75B-9DC6-A841-B25C-0F25153ECF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9/27/17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5B0-E601-7740-86F1-CAA8852745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6157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B75B-9DC6-A841-B25C-0F25153ECF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9/27/17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5B0-E601-7740-86F1-CAA8852745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851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B75B-9DC6-A841-B25C-0F25153ECF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9/27/17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5B0-E601-7740-86F1-CAA8852745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485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27542"/>
            <a:ext cx="3008313" cy="96837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195918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B75B-9DC6-A841-B25C-0F25153ECF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9/27/17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5B0-E601-7740-86F1-CAA8852745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89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9199B-3E50-C048-AF1C-F44D579F0B83}" type="datetimeFigureOut">
              <a:rPr lang="en-US" smtClean="0"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A6DB0-3F77-4A4E-AB5C-EE1C9CC3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1410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B75B-9DC6-A841-B25C-0F25153ECF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9/27/17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5B0-E601-7740-86F1-CAA8852745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9612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B75B-9DC6-A841-B25C-0F25153ECF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9/27/17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5B0-E601-7740-86F1-CAA8852745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3949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4B75B-9DC6-A841-B25C-0F25153ECF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9/27/17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B5B0-E601-7740-86F1-CAA8852745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75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7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3566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132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698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4264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830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13969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9631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8529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9199B-3E50-C048-AF1C-F44D579F0B83}" type="datetimeFigureOut">
              <a:rPr lang="en-US" smtClean="0"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A6DB0-3F77-4A4E-AB5C-EE1C9CC3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74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9199B-3E50-C048-AF1C-F44D579F0B83}" type="datetimeFigureOut">
              <a:rPr lang="en-US" smtClean="0"/>
              <a:t>9/27/17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A6DB0-3F77-4A4E-AB5C-EE1C9CC3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371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6616" indent="0">
              <a:buNone/>
              <a:defRPr sz="1600" b="1"/>
            </a:lvl2pPr>
            <a:lvl3pPr marL="713232" indent="0">
              <a:buNone/>
              <a:defRPr sz="1400" b="1"/>
            </a:lvl3pPr>
            <a:lvl4pPr marL="1069848" indent="0">
              <a:buNone/>
              <a:defRPr sz="1200" b="1"/>
            </a:lvl4pPr>
            <a:lvl5pPr marL="1426464" indent="0">
              <a:buNone/>
              <a:defRPr sz="1200" b="1"/>
            </a:lvl5pPr>
            <a:lvl6pPr marL="1783080" indent="0">
              <a:buNone/>
              <a:defRPr sz="1200" b="1"/>
            </a:lvl6pPr>
            <a:lvl7pPr marL="2139696" indent="0">
              <a:buNone/>
              <a:defRPr sz="1200" b="1"/>
            </a:lvl7pPr>
            <a:lvl8pPr marL="2496312" indent="0">
              <a:buNone/>
              <a:defRPr sz="1200" b="1"/>
            </a:lvl8pPr>
            <a:lvl9pPr marL="2852928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56616" indent="0">
              <a:buNone/>
              <a:defRPr sz="1600" b="1"/>
            </a:lvl2pPr>
            <a:lvl3pPr marL="713232" indent="0">
              <a:buNone/>
              <a:defRPr sz="1400" b="1"/>
            </a:lvl3pPr>
            <a:lvl4pPr marL="1069848" indent="0">
              <a:buNone/>
              <a:defRPr sz="1200" b="1"/>
            </a:lvl4pPr>
            <a:lvl5pPr marL="1426464" indent="0">
              <a:buNone/>
              <a:defRPr sz="1200" b="1"/>
            </a:lvl5pPr>
            <a:lvl6pPr marL="1783080" indent="0">
              <a:buNone/>
              <a:defRPr sz="1200" b="1"/>
            </a:lvl6pPr>
            <a:lvl7pPr marL="2139696" indent="0">
              <a:buNone/>
              <a:defRPr sz="1200" b="1"/>
            </a:lvl7pPr>
            <a:lvl8pPr marL="2496312" indent="0">
              <a:buNone/>
              <a:defRPr sz="1200" b="1"/>
            </a:lvl8pPr>
            <a:lvl9pPr marL="2852928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9199B-3E50-C048-AF1C-F44D579F0B83}" type="datetimeFigureOut">
              <a:rPr lang="en-US" smtClean="0"/>
              <a:t>9/27/17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A6DB0-3F77-4A4E-AB5C-EE1C9CC3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754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9199B-3E50-C048-AF1C-F44D579F0B83}" type="datetimeFigureOut">
              <a:rPr lang="en-US" smtClean="0"/>
              <a:t>9/27/17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A6DB0-3F77-4A4E-AB5C-EE1C9CC3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79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9199B-3E50-C048-AF1C-F44D579F0B83}" type="datetimeFigureOut">
              <a:rPr lang="en-US" smtClean="0"/>
              <a:t>9/27/17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A6DB0-3F77-4A4E-AB5C-EE1C9CC3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18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56616" indent="0">
              <a:buNone/>
              <a:defRPr sz="1100"/>
            </a:lvl2pPr>
            <a:lvl3pPr marL="713232" indent="0">
              <a:buNone/>
              <a:defRPr sz="900"/>
            </a:lvl3pPr>
            <a:lvl4pPr marL="1069848" indent="0">
              <a:buNone/>
              <a:defRPr sz="800"/>
            </a:lvl4pPr>
            <a:lvl5pPr marL="1426464" indent="0">
              <a:buNone/>
              <a:defRPr sz="800"/>
            </a:lvl5pPr>
            <a:lvl6pPr marL="1783080" indent="0">
              <a:buNone/>
              <a:defRPr sz="800"/>
            </a:lvl6pPr>
            <a:lvl7pPr marL="2139696" indent="0">
              <a:buNone/>
              <a:defRPr sz="800"/>
            </a:lvl7pPr>
            <a:lvl8pPr marL="2496312" indent="0">
              <a:buNone/>
              <a:defRPr sz="800"/>
            </a:lvl8pPr>
            <a:lvl9pPr marL="2852928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9199B-3E50-C048-AF1C-F44D579F0B83}" type="datetimeFigureOut">
              <a:rPr lang="en-US" smtClean="0"/>
              <a:t>9/27/17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A6DB0-3F77-4A4E-AB5C-EE1C9CC3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43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 marL="0" indent="0">
              <a:buNone/>
              <a:defRPr sz="2500"/>
            </a:lvl1pPr>
            <a:lvl2pPr marL="356616" indent="0">
              <a:buNone/>
              <a:defRPr sz="2200"/>
            </a:lvl2pPr>
            <a:lvl3pPr marL="713232" indent="0">
              <a:buNone/>
              <a:defRPr sz="1900"/>
            </a:lvl3pPr>
            <a:lvl4pPr marL="1069848" indent="0">
              <a:buNone/>
              <a:defRPr sz="1600"/>
            </a:lvl4pPr>
            <a:lvl5pPr marL="1426464" indent="0">
              <a:buNone/>
              <a:defRPr sz="1600"/>
            </a:lvl5pPr>
            <a:lvl6pPr marL="1783080" indent="0">
              <a:buNone/>
              <a:defRPr sz="1600"/>
            </a:lvl6pPr>
            <a:lvl7pPr marL="2139696" indent="0">
              <a:buNone/>
              <a:defRPr sz="1600"/>
            </a:lvl7pPr>
            <a:lvl8pPr marL="2496312" indent="0">
              <a:buNone/>
              <a:defRPr sz="1600"/>
            </a:lvl8pPr>
            <a:lvl9pPr marL="2852928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56616" indent="0">
              <a:buNone/>
              <a:defRPr sz="1100"/>
            </a:lvl2pPr>
            <a:lvl3pPr marL="713232" indent="0">
              <a:buNone/>
              <a:defRPr sz="900"/>
            </a:lvl3pPr>
            <a:lvl4pPr marL="1069848" indent="0">
              <a:buNone/>
              <a:defRPr sz="800"/>
            </a:lvl4pPr>
            <a:lvl5pPr marL="1426464" indent="0">
              <a:buNone/>
              <a:defRPr sz="800"/>
            </a:lvl5pPr>
            <a:lvl6pPr marL="1783080" indent="0">
              <a:buNone/>
              <a:defRPr sz="800"/>
            </a:lvl6pPr>
            <a:lvl7pPr marL="2139696" indent="0">
              <a:buNone/>
              <a:defRPr sz="800"/>
            </a:lvl7pPr>
            <a:lvl8pPr marL="2496312" indent="0">
              <a:buNone/>
              <a:defRPr sz="800"/>
            </a:lvl8pPr>
            <a:lvl9pPr marL="2852928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9199B-3E50-C048-AF1C-F44D579F0B83}" type="datetimeFigureOut">
              <a:rPr lang="en-US" smtClean="0"/>
              <a:t>9/27/17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A6DB0-3F77-4A4E-AB5C-EE1C9CC3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21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71323" tIns="35662" rIns="71323" bIns="3566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71323" tIns="35662" rIns="71323" bIns="3566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71323" tIns="35662" rIns="71323" bIns="35662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9199B-3E50-C048-AF1C-F44D579F0B83}" type="datetimeFigureOut">
              <a:rPr lang="en-US" smtClean="0"/>
              <a:t>9/27/17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71323" tIns="35662" rIns="71323" bIns="35662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71323" tIns="35662" rIns="71323" bIns="35662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A6DB0-3F77-4A4E-AB5C-EE1C9CC34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5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13232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8308" indent="-178308" algn="l" defTabSz="713232" rtl="0" eaLnBrk="1" latinLnBrk="0" hangingPunct="1">
        <a:lnSpc>
          <a:spcPct val="90000"/>
        </a:lnSpc>
        <a:spcBef>
          <a:spcPts val="78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4924" indent="-178308" algn="l" defTabSz="713232" rtl="0" eaLnBrk="1" latinLnBrk="0" hangingPunct="1">
        <a:lnSpc>
          <a:spcPct val="90000"/>
        </a:lnSpc>
        <a:spcBef>
          <a:spcPts val="39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891540" indent="-178308" algn="l" defTabSz="713232" rtl="0" eaLnBrk="1" latinLnBrk="0" hangingPunct="1">
        <a:lnSpc>
          <a:spcPct val="90000"/>
        </a:lnSpc>
        <a:spcBef>
          <a:spcPts val="39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8156" indent="-178308" algn="l" defTabSz="713232" rtl="0" eaLnBrk="1" latinLnBrk="0" hangingPunct="1">
        <a:lnSpc>
          <a:spcPct val="90000"/>
        </a:lnSpc>
        <a:spcBef>
          <a:spcPts val="39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604772" indent="-178308" algn="l" defTabSz="713232" rtl="0" eaLnBrk="1" latinLnBrk="0" hangingPunct="1">
        <a:lnSpc>
          <a:spcPct val="90000"/>
        </a:lnSpc>
        <a:spcBef>
          <a:spcPts val="39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961388" indent="-178308" algn="l" defTabSz="713232" rtl="0" eaLnBrk="1" latinLnBrk="0" hangingPunct="1">
        <a:lnSpc>
          <a:spcPct val="90000"/>
        </a:lnSpc>
        <a:spcBef>
          <a:spcPts val="39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318004" indent="-178308" algn="l" defTabSz="713232" rtl="0" eaLnBrk="1" latinLnBrk="0" hangingPunct="1">
        <a:lnSpc>
          <a:spcPct val="90000"/>
        </a:lnSpc>
        <a:spcBef>
          <a:spcPts val="39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674620" indent="-178308" algn="l" defTabSz="713232" rtl="0" eaLnBrk="1" latinLnBrk="0" hangingPunct="1">
        <a:lnSpc>
          <a:spcPct val="90000"/>
        </a:lnSpc>
        <a:spcBef>
          <a:spcPts val="39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031236" indent="-178308" algn="l" defTabSz="713232" rtl="0" eaLnBrk="1" latinLnBrk="0" hangingPunct="1">
        <a:lnSpc>
          <a:spcPct val="90000"/>
        </a:lnSpc>
        <a:spcBef>
          <a:spcPts val="390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3232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69848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83080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39696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96312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52928" algn="l" defTabSz="71323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E14B75B-9DC6-A841-B25C-0F25153ECF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9/27/17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60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60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E81B5B0-E601-7740-86F1-CAA8852745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99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diagramData" Target="../diagrams/data1.xml"/><Relationship Id="rId5" Type="http://schemas.openxmlformats.org/officeDocument/2006/relationships/diagramLayout" Target="../diagrams/layout1.xml"/><Relationship Id="rId6" Type="http://schemas.openxmlformats.org/officeDocument/2006/relationships/diagramQuickStyle" Target="../diagrams/quickStyle1.xml"/><Relationship Id="rId7" Type="http://schemas.openxmlformats.org/officeDocument/2006/relationships/diagramColors" Target="../diagrams/colors1.xml"/><Relationship Id="rId8" Type="http://schemas.microsoft.com/office/2007/relationships/diagramDrawing" Target="../diagrams/drawing1.xm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1379216"/>
          </a:xfrm>
          <a:prstGeom prst="rect">
            <a:avLst/>
          </a:prstGeom>
          <a:gradFill flip="none" rotWithShape="1">
            <a:gsLst>
              <a:gs pos="0">
                <a:srgbClr val="094C89"/>
              </a:gs>
              <a:gs pos="100000">
                <a:srgbClr val="1761A0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561" y="132754"/>
            <a:ext cx="7231875" cy="1077185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Intégrer le </a:t>
            </a:r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</a:rPr>
              <a:t>changement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</a:rPr>
              <a:t>climatique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</a:rPr>
              <a:t>dans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 les </a:t>
            </a:r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</a:rPr>
              <a:t>processus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 de </a:t>
            </a:r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</a:rPr>
              <a:t>budgétisation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</a:rPr>
              <a:t>nationaux</a:t>
            </a:r>
            <a:endParaRPr lang="en-US" sz="2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89944" y="2313479"/>
            <a:ext cx="52217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971800" algn="ctr"/>
                <a:tab pos="5943600" algn="r"/>
              </a:tabLst>
            </a:pPr>
            <a:r>
              <a:rPr lang="en-US" sz="1600" b="1" dirty="0">
                <a:solidFill>
                  <a:schemeClr val="bg1"/>
                </a:solidFill>
                <a:ea typeface="ＭＳ ゴシック" charset="-128"/>
              </a:rPr>
              <a:t>CCNUCC Groupe </a:t>
            </a:r>
            <a:r>
              <a:rPr lang="en-US" sz="1600" b="1" dirty="0" err="1">
                <a:solidFill>
                  <a:schemeClr val="bg1"/>
                </a:solidFill>
                <a:ea typeface="ＭＳ ゴシック" charset="-128"/>
              </a:rPr>
              <a:t>d’experts</a:t>
            </a:r>
            <a:r>
              <a:rPr lang="en-US" sz="1600" b="1" dirty="0">
                <a:solidFill>
                  <a:schemeClr val="bg1"/>
                </a:solidFill>
                <a:ea typeface="ＭＳ ゴシック" charset="-128"/>
              </a:rPr>
              <a:t> des PMA</a:t>
            </a:r>
          </a:p>
          <a:p>
            <a:pPr algn="ctr">
              <a:tabLst>
                <a:tab pos="2971800" algn="ctr"/>
                <a:tab pos="5943600" algn="r"/>
              </a:tabLst>
            </a:pPr>
            <a:endParaRPr lang="en-US" sz="1600" b="1" dirty="0">
              <a:solidFill>
                <a:schemeClr val="bg1"/>
              </a:solidFill>
              <a:ea typeface="ＭＳ ゴシック" charset="-128"/>
            </a:endParaRPr>
          </a:p>
          <a:p>
            <a:pPr algn="ctr">
              <a:tabLst>
                <a:tab pos="2971800" algn="ctr"/>
                <a:tab pos="5943600" algn="r"/>
              </a:tabLst>
            </a:pPr>
            <a:r>
              <a:rPr lang="en-US" sz="1600" b="1" dirty="0">
                <a:solidFill>
                  <a:schemeClr val="bg1"/>
                </a:solidFill>
                <a:ea typeface="ＭＳ ゴシック" charset="-128"/>
              </a:rPr>
              <a:t> Atelier </a:t>
            </a:r>
            <a:r>
              <a:rPr lang="en-US" sz="1600" b="1" dirty="0" err="1">
                <a:solidFill>
                  <a:schemeClr val="bg1"/>
                </a:solidFill>
                <a:ea typeface="ＭＳ ゴシック" charset="-128"/>
              </a:rPr>
              <a:t>régional</a:t>
            </a:r>
            <a:r>
              <a:rPr lang="en-US" sz="1600" b="1" dirty="0">
                <a:solidFill>
                  <a:schemeClr val="bg1"/>
                </a:solidFill>
                <a:ea typeface="ＭＳ ゴシック" charset="-128"/>
              </a:rPr>
              <a:t> de formation sur les PNA pour les pays </a:t>
            </a:r>
            <a:r>
              <a:rPr lang="en-US" sz="1600" b="1" dirty="0" err="1">
                <a:solidFill>
                  <a:schemeClr val="bg1"/>
                </a:solidFill>
                <a:ea typeface="ＭＳ ゴシック" charset="-128"/>
              </a:rPr>
              <a:t>africains</a:t>
            </a:r>
            <a:r>
              <a:rPr lang="en-US" sz="1600" b="1" dirty="0">
                <a:solidFill>
                  <a:schemeClr val="bg1"/>
                </a:solidFill>
                <a:ea typeface="ＭＳ ゴシック" charset="-128"/>
              </a:rPr>
              <a:t> francophones </a:t>
            </a:r>
            <a:r>
              <a:rPr lang="en-US" sz="1600" b="1" dirty="0" err="1">
                <a:solidFill>
                  <a:schemeClr val="bg1"/>
                </a:solidFill>
                <a:ea typeface="ＭＳ ゴシック" charset="-128"/>
              </a:rPr>
              <a:t>en</a:t>
            </a:r>
            <a:r>
              <a:rPr lang="en-US" sz="1600" b="1" dirty="0">
                <a:solidFill>
                  <a:schemeClr val="bg1"/>
                </a:solidFill>
                <a:ea typeface="ＭＳ ゴシック" charset="-128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ea typeface="ＭＳ ゴシック" charset="-128"/>
              </a:rPr>
              <a:t>voie</a:t>
            </a:r>
            <a:r>
              <a:rPr lang="en-US" sz="1600" b="1" dirty="0">
                <a:solidFill>
                  <a:schemeClr val="bg1"/>
                </a:solidFill>
                <a:ea typeface="ＭＳ ゴシック" charset="-128"/>
              </a:rPr>
              <a:t> de </a:t>
            </a:r>
            <a:r>
              <a:rPr lang="en-US" sz="1600" b="1" dirty="0" err="1">
                <a:solidFill>
                  <a:schemeClr val="bg1"/>
                </a:solidFill>
                <a:ea typeface="ＭＳ ゴシック" charset="-128"/>
              </a:rPr>
              <a:t>développement</a:t>
            </a:r>
            <a:endParaRPr lang="en-US" sz="1600" b="1" dirty="0">
              <a:solidFill>
                <a:schemeClr val="bg1"/>
              </a:solidFill>
              <a:ea typeface="ＭＳ ゴシック" charset="-128"/>
            </a:endParaRPr>
          </a:p>
          <a:p>
            <a:pPr algn="ctr">
              <a:tabLst>
                <a:tab pos="2971800" algn="ctr"/>
                <a:tab pos="5943600" algn="r"/>
              </a:tabLst>
            </a:pPr>
            <a:endParaRPr lang="en-US" b="1" dirty="0">
              <a:solidFill>
                <a:schemeClr val="bg1"/>
              </a:solidFill>
              <a:effectLst/>
              <a:ea typeface="ＭＳ ゴシック" charset="-128"/>
            </a:endParaRPr>
          </a:p>
          <a:p>
            <a:pPr algn="ctr">
              <a:tabLst>
                <a:tab pos="2971800" algn="ctr"/>
                <a:tab pos="5943600" algn="r"/>
              </a:tabLst>
            </a:pPr>
            <a:r>
              <a:rPr lang="en-US" i="1" dirty="0">
                <a:solidFill>
                  <a:schemeClr val="bg1"/>
                </a:solidFill>
                <a:ea typeface="ＭＳ ゴシック" charset="-128"/>
              </a:rPr>
              <a:t>Rabat, 25-27 </a:t>
            </a:r>
            <a:r>
              <a:rPr lang="en-US" i="1" dirty="0" err="1">
                <a:solidFill>
                  <a:schemeClr val="bg1"/>
                </a:solidFill>
                <a:ea typeface="ＭＳ ゴシック" charset="-128"/>
              </a:rPr>
              <a:t>septembre</a:t>
            </a:r>
            <a:r>
              <a:rPr lang="en-US" i="1" dirty="0">
                <a:solidFill>
                  <a:schemeClr val="bg1"/>
                </a:solidFill>
                <a:ea typeface="ＭＳ ゴシック" charset="-128"/>
              </a:rPr>
              <a:t> 2017</a:t>
            </a:r>
          </a:p>
          <a:p>
            <a:pPr algn="ctr">
              <a:tabLst>
                <a:tab pos="2971800" algn="ctr"/>
                <a:tab pos="5943600" algn="r"/>
              </a:tabLst>
            </a:pPr>
            <a:endParaRPr lang="en-US" b="1" dirty="0">
              <a:solidFill>
                <a:schemeClr val="bg1"/>
              </a:solidFill>
              <a:ea typeface="ＭＳ ゴシック" charset="-128"/>
            </a:endParaRPr>
          </a:p>
          <a:p>
            <a:pPr algn="ctr">
              <a:tabLst>
                <a:tab pos="2971800" algn="ctr"/>
                <a:tab pos="5943600" algn="r"/>
              </a:tabLst>
            </a:pPr>
            <a:endParaRPr lang="en-US" b="1" dirty="0">
              <a:solidFill>
                <a:schemeClr val="bg1"/>
              </a:solidFill>
              <a:ea typeface="ＭＳ ゴシック" charset="-128"/>
            </a:endParaRPr>
          </a:p>
          <a:p>
            <a:pPr algn="ctr">
              <a:tabLst>
                <a:tab pos="2971800" algn="ctr"/>
                <a:tab pos="5943600" algn="r"/>
              </a:tabLst>
            </a:pPr>
            <a:endParaRPr lang="en-US" b="1" dirty="0">
              <a:solidFill>
                <a:schemeClr val="bg1"/>
              </a:solidFill>
              <a:ea typeface="ＭＳ ゴシック" charset="-128"/>
            </a:endParaRPr>
          </a:p>
          <a:p>
            <a:pPr algn="ctr">
              <a:tabLst>
                <a:tab pos="2971800" algn="ctr"/>
                <a:tab pos="5943600" algn="r"/>
              </a:tabLst>
            </a:pPr>
            <a:endParaRPr lang="en-US" b="1" dirty="0">
              <a:solidFill>
                <a:schemeClr val="bg1"/>
              </a:solidFill>
              <a:ea typeface="ＭＳ ゴシック" charset="-128"/>
            </a:endParaRPr>
          </a:p>
          <a:p>
            <a:pPr algn="ctr">
              <a:tabLst>
                <a:tab pos="2971800" algn="ctr"/>
                <a:tab pos="5943600" algn="r"/>
              </a:tabLst>
            </a:pPr>
            <a:endParaRPr lang="en-US" b="1" dirty="0">
              <a:solidFill>
                <a:schemeClr val="bg1"/>
              </a:solidFill>
              <a:effectLst/>
              <a:ea typeface="ＭＳ ゴシック" charset="-128"/>
            </a:endParaRPr>
          </a:p>
        </p:txBody>
      </p:sp>
      <p:pic>
        <p:nvPicPr>
          <p:cNvPr id="10" name="Picture 9" descr="UNDP_Logo-Blue w TaglineWhite-ENG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5762" y="0"/>
            <a:ext cx="932068" cy="18190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6C86E6F-389D-4031-BECE-84C2D7F2661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379216"/>
            <a:ext cx="2985247" cy="4335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964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22016187916_95b4d63a30_k.jpg">
            <a:extLst>
              <a:ext uri="{FF2B5EF4-FFF2-40B4-BE49-F238E27FC236}">
                <a16:creationId xmlns:a16="http://schemas.microsoft.com/office/drawing/2014/main" xmlns="" id="{A4E7E43F-A45B-47CF-9AE8-3C2E594510A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27"/>
          <a:stretch/>
        </p:blipFill>
        <p:spPr>
          <a:xfrm>
            <a:off x="2" y="938463"/>
            <a:ext cx="7642458" cy="477653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786007"/>
            <a:ext cx="9144000" cy="832219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chemeClr val="tx1">
                  <a:alpha val="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0" y="217576"/>
            <a:ext cx="9144000" cy="600164"/>
          </a:xfrm>
          <a:prstGeom prst="rect">
            <a:avLst/>
          </a:prstGeom>
          <a:gradFill flip="none" rotWithShape="1">
            <a:gsLst>
              <a:gs pos="0">
                <a:srgbClr val="094C89"/>
              </a:gs>
              <a:gs pos="100000">
                <a:srgbClr val="000000"/>
              </a:gs>
            </a:gsLst>
            <a:lin ang="0" scaled="1"/>
            <a:tileRect/>
          </a:gradFill>
        </p:spPr>
        <p:txBody>
          <a:bodyPr wrap="square" lIns="274320" tIns="91440" bIns="137160" rtlCol="0" anchor="ctr" anchorCtr="0">
            <a:spAutoFit/>
          </a:bodyPr>
          <a:lstStyle/>
          <a:p>
            <a:endParaRPr lang="en-US" sz="2400" dirty="0">
              <a:solidFill>
                <a:srgbClr val="FFFFFF"/>
              </a:solidFill>
            </a:endParaRPr>
          </a:p>
        </p:txBody>
      </p:sp>
      <p:pic>
        <p:nvPicPr>
          <p:cNvPr id="27" name="Picture 26" descr="UNDP_Logo-Blue w TaglineWhite-ENG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53037" y="2"/>
            <a:ext cx="677684" cy="1322571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-818319" y="1202116"/>
            <a:ext cx="380238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b="1" dirty="0">
                <a:solidFill>
                  <a:srgbClr val="FFC000"/>
                </a:solidFill>
                <a:latin typeface="Broadway" panose="04040905080B02020502" pitchFamily="82" charset="0"/>
              </a:rPr>
              <a:t>Merci </a:t>
            </a:r>
          </a:p>
        </p:txBody>
      </p:sp>
    </p:spTree>
    <p:extLst>
      <p:ext uri="{BB962C8B-B14F-4D97-AF65-F5344CB8AC3E}">
        <p14:creationId xmlns:p14="http://schemas.microsoft.com/office/powerpoint/2010/main" val="64597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692ABD-C6DA-46C3-BE81-0D79886B3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b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de-DE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2EB4AA-B729-42D8-B3B9-EB6476C09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780" y="1492128"/>
            <a:ext cx="8229600" cy="3910529"/>
          </a:xfrm>
        </p:spPr>
        <p:txBody>
          <a:bodyPr>
            <a:normAutofit/>
          </a:bodyPr>
          <a:lstStyle/>
          <a:p>
            <a:r>
              <a:rPr lang="de-DE" sz="2600" dirty="0">
                <a:solidFill>
                  <a:schemeClr val="bg1"/>
                </a:solidFill>
                <a:cs typeface="Arial" panose="020B0604020202020204" pitchFamily="34" charset="0"/>
              </a:rPr>
              <a:t>Le budget: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2200" dirty="0">
                <a:solidFill>
                  <a:schemeClr val="bg1"/>
                </a:solidFill>
                <a:cs typeface="Arial" panose="020B0604020202020204" pitchFamily="34" charset="0"/>
              </a:rPr>
              <a:t>Nous indique si les objectives de la politique concernée seront financés et comment ils le seront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2200" dirty="0">
                <a:solidFill>
                  <a:schemeClr val="bg1"/>
                </a:solidFill>
                <a:cs typeface="Arial" panose="020B0604020202020204" pitchFamily="34" charset="0"/>
              </a:rPr>
              <a:t>Il est de nature politique puisque le résultat du processus qui le sous-tend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de-DE" sz="2200" dirty="0">
                <a:solidFill>
                  <a:schemeClr val="bg1"/>
                </a:solidFill>
                <a:cs typeface="Arial" panose="020B0604020202020204" pitchFamily="34" charset="0"/>
              </a:rPr>
              <a:t>Sa mise en oeuvre révèle les priorités d´actions réelles</a:t>
            </a:r>
          </a:p>
          <a:p>
            <a:endParaRPr lang="de-DE" sz="26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r>
              <a:rPr lang="fr-FR" sz="2600" dirty="0">
                <a:solidFill>
                  <a:schemeClr val="bg1"/>
                </a:solidFill>
              </a:rPr>
              <a:t>L’allocation des ressources est au cœur du processus de budgétisation</a:t>
            </a:r>
            <a:endParaRPr lang="de-DE" sz="26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endParaRPr lang="de-DE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endParaRPr lang="de-DE" sz="10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de-DE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6ADB11A-803F-48B7-8373-2F0F7E376A0A}"/>
              </a:ext>
            </a:extLst>
          </p:cNvPr>
          <p:cNvSpPr/>
          <p:nvPr/>
        </p:nvSpPr>
        <p:spPr>
          <a:xfrm>
            <a:off x="0" y="76733"/>
            <a:ext cx="9144000" cy="682052"/>
          </a:xfrm>
          <a:prstGeom prst="rect">
            <a:avLst/>
          </a:prstGeom>
          <a:gradFill flip="none" rotWithShape="1">
            <a:gsLst>
              <a:gs pos="0">
                <a:srgbClr val="094C89"/>
              </a:gs>
              <a:gs pos="100000">
                <a:srgbClr val="1761A0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n-US" sz="2400" b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budget et son importance</a:t>
            </a:r>
          </a:p>
        </p:txBody>
      </p:sp>
      <p:pic>
        <p:nvPicPr>
          <p:cNvPr id="6" name="Picture 5" descr="UNDP_Logo-Blue w TaglineWhite-ENG.eps">
            <a:extLst>
              <a:ext uri="{FF2B5EF4-FFF2-40B4-BE49-F238E27FC236}">
                <a16:creationId xmlns:a16="http://schemas.microsoft.com/office/drawing/2014/main" xmlns="" id="{61ABFDE0-3A18-401C-B119-27AA18542D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5762" y="0"/>
            <a:ext cx="932068" cy="181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343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121425"/>
            <a:ext cx="9144000" cy="628083"/>
          </a:xfrm>
          <a:prstGeom prst="rect">
            <a:avLst/>
          </a:prstGeom>
          <a:gradFill flip="none" rotWithShape="1">
            <a:gsLst>
              <a:gs pos="0">
                <a:srgbClr val="094C89"/>
              </a:gs>
              <a:gs pos="100000">
                <a:srgbClr val="1761A0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561" y="121425"/>
            <a:ext cx="7231875" cy="697826"/>
          </a:xfrm>
        </p:spPr>
        <p:txBody>
          <a:bodyPr>
            <a:noAutofit/>
          </a:bodyPr>
          <a:lstStyle/>
          <a:p>
            <a:pPr algn="l"/>
            <a:r>
              <a:rPr lang="en-US" sz="2400" b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Budgétisation</a:t>
            </a:r>
            <a:r>
              <a:rPr 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fr-FR" sz="24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climatique</a:t>
            </a:r>
          </a:p>
        </p:txBody>
      </p:sp>
      <p:pic>
        <p:nvPicPr>
          <p:cNvPr id="10" name="Picture 9" descr="UNDP_Logo-Blue w TaglineWhite-ENG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5762" y="0"/>
            <a:ext cx="932068" cy="181902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27866" y="1349613"/>
            <a:ext cx="36047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CE QUI FAIT L’OBJET D’UN SUIVI EST GERE</a:t>
            </a:r>
          </a:p>
          <a:p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Les budgets sont la façon dont les fonds CC sont souvent utilisés et sont les documents les plus importants pour </a:t>
            </a:r>
            <a:r>
              <a:rPr lang="fr-FR" dirty="0">
                <a:solidFill>
                  <a:srgbClr val="FF0000"/>
                </a:solidFill>
              </a:rPr>
              <a:t>traduire la politique en action</a:t>
            </a:r>
            <a:r>
              <a:rPr lang="fr-FR" dirty="0">
                <a:solidFill>
                  <a:schemeClr val="bg1"/>
                </a:solidFill>
              </a:rPr>
              <a:t/>
            </a:r>
            <a:br>
              <a:rPr lang="fr-FR" dirty="0">
                <a:solidFill>
                  <a:schemeClr val="bg1"/>
                </a:solidFill>
              </a:rPr>
            </a:br>
            <a:r>
              <a:rPr lang="fr-FR" dirty="0">
                <a:solidFill>
                  <a:schemeClr val="bg1"/>
                </a:solidFill>
              </a:rPr>
              <a:t>Les budgets nationaux (et locaux) sont essentiels pour la </a:t>
            </a:r>
            <a:r>
              <a:rPr lang="fr-FR" dirty="0">
                <a:solidFill>
                  <a:srgbClr val="FF0000"/>
                </a:solidFill>
              </a:rPr>
              <a:t>mise en œuvre </a:t>
            </a:r>
            <a:r>
              <a:rPr lang="fr-FR" dirty="0">
                <a:solidFill>
                  <a:schemeClr val="bg1"/>
                </a:solidFill>
              </a:rPr>
              <a:t>des plans et objectifs d'adaptation, y compris les PNA</a:t>
            </a:r>
            <a:endParaRPr lang="en-U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Contribue à une meilleure compréhension économique de diverses options et des mesures d’adaptation en améliorant </a:t>
            </a:r>
            <a:r>
              <a:rPr lang="fr-FR" dirty="0">
                <a:solidFill>
                  <a:srgbClr val="FF0000"/>
                </a:solidFill>
              </a:rPr>
              <a:t>l’évaluation des coûts et</a:t>
            </a:r>
            <a:r>
              <a:rPr lang="de-DE" dirty="0">
                <a:solidFill>
                  <a:srgbClr val="FF0000"/>
                </a:solidFill>
              </a:rPr>
              <a:t> l‘exercise de priorisation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Une meilleure gestion est fortement corrélée à des dépenses </a:t>
            </a:r>
            <a:r>
              <a:rPr lang="fr-FR" dirty="0">
                <a:solidFill>
                  <a:srgbClr val="FF0000"/>
                </a:solidFill>
              </a:rPr>
              <a:t>plus équitables et sensible à la question du genre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9" name="ZoneTexte 4"/>
          <p:cNvSpPr txBox="1"/>
          <p:nvPr/>
        </p:nvSpPr>
        <p:spPr>
          <a:xfrm>
            <a:off x="1" y="3002353"/>
            <a:ext cx="1804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i="1" dirty="0"/>
              <a:t>Source: ONEP, Nov. 2016</a:t>
            </a:r>
          </a:p>
        </p:txBody>
      </p:sp>
      <p:sp>
        <p:nvSpPr>
          <p:cNvPr id="12" name="Flowchart: Alternate Process 11"/>
          <p:cNvSpPr/>
          <p:nvPr/>
        </p:nvSpPr>
        <p:spPr>
          <a:xfrm>
            <a:off x="61678" y="1181998"/>
            <a:ext cx="1448244" cy="1564467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>
                <a:solidFill>
                  <a:schemeClr val="bg1"/>
                </a:solidFill>
              </a:rPr>
              <a:t>Stratégies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d’adaptation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entièrement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reflétées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dans</a:t>
            </a:r>
            <a:r>
              <a:rPr lang="en-US" b="1" dirty="0">
                <a:solidFill>
                  <a:schemeClr val="bg1"/>
                </a:solidFill>
              </a:rPr>
              <a:t> les politiques et </a:t>
            </a:r>
            <a:r>
              <a:rPr lang="en-US" b="1" dirty="0" err="1">
                <a:solidFill>
                  <a:schemeClr val="bg1"/>
                </a:solidFill>
              </a:rPr>
              <a:t>stratégies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Flowchart: Alternate Process 12"/>
          <p:cNvSpPr/>
          <p:nvPr/>
        </p:nvSpPr>
        <p:spPr>
          <a:xfrm>
            <a:off x="1625125" y="1162802"/>
            <a:ext cx="1314767" cy="1581479"/>
          </a:xfrm>
          <a:prstGeom prst="flowChartAlternateProcess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chemeClr val="tx2"/>
                </a:solidFill>
              </a:rPr>
              <a:t> Les </a:t>
            </a:r>
            <a:r>
              <a:rPr lang="en-US" b="1" dirty="0" err="1">
                <a:solidFill>
                  <a:schemeClr val="tx2"/>
                </a:solidFill>
              </a:rPr>
              <a:t>écarts</a:t>
            </a:r>
            <a:r>
              <a:rPr lang="en-US" b="1" dirty="0">
                <a:solidFill>
                  <a:schemeClr val="tx2"/>
                </a:solidFill>
              </a:rPr>
              <a:t> de </a:t>
            </a:r>
            <a:r>
              <a:rPr lang="en-US" b="1" dirty="0" err="1">
                <a:solidFill>
                  <a:schemeClr val="tx2"/>
                </a:solidFill>
              </a:rPr>
              <a:t>financement</a:t>
            </a:r>
            <a:r>
              <a:rPr lang="en-US" b="1" dirty="0">
                <a:solidFill>
                  <a:schemeClr val="tx2"/>
                </a:solidFill>
              </a:rPr>
              <a:t> et le </a:t>
            </a:r>
            <a:r>
              <a:rPr lang="en-US" b="1" dirty="0" err="1">
                <a:solidFill>
                  <a:schemeClr val="tx2"/>
                </a:solidFill>
              </a:rPr>
              <a:t>coût</a:t>
            </a:r>
            <a:r>
              <a:rPr lang="en-US" b="1" dirty="0">
                <a:solidFill>
                  <a:schemeClr val="tx2"/>
                </a:solidFill>
              </a:rPr>
              <a:t> des </a:t>
            </a:r>
            <a:r>
              <a:rPr lang="en-US" b="1" dirty="0" err="1">
                <a:solidFill>
                  <a:schemeClr val="tx2"/>
                </a:solidFill>
              </a:rPr>
              <a:t>priorités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d’adaptation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sont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évalués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4" name="Flowchart: Alternate Process 13"/>
          <p:cNvSpPr/>
          <p:nvPr/>
        </p:nvSpPr>
        <p:spPr>
          <a:xfrm>
            <a:off x="3084312" y="1155727"/>
            <a:ext cx="1439983" cy="1579626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FF0000"/>
                </a:solidFill>
              </a:rPr>
              <a:t>Des cadres </a:t>
            </a:r>
            <a:r>
              <a:rPr lang="en-US" b="1" dirty="0" err="1">
                <a:solidFill>
                  <a:srgbClr val="FF0000"/>
                </a:solidFill>
              </a:rPr>
              <a:t>institutionels</a:t>
            </a:r>
            <a:r>
              <a:rPr lang="en-US" b="1" dirty="0">
                <a:solidFill>
                  <a:srgbClr val="FF0000"/>
                </a:solidFill>
              </a:rPr>
              <a:t> coherent </a:t>
            </a:r>
            <a:r>
              <a:rPr lang="en-US" b="1" dirty="0" err="1">
                <a:solidFill>
                  <a:srgbClr val="FF0000"/>
                </a:solidFill>
              </a:rPr>
              <a:t>sont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mise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en</a:t>
            </a:r>
            <a:r>
              <a:rPr lang="en-US" b="1" dirty="0">
                <a:solidFill>
                  <a:srgbClr val="FF0000"/>
                </a:solidFill>
              </a:rPr>
              <a:t> place</a:t>
            </a:r>
          </a:p>
        </p:txBody>
      </p:sp>
      <p:sp>
        <p:nvSpPr>
          <p:cNvPr id="16" name="Flowchart: Alternate Process 15"/>
          <p:cNvSpPr/>
          <p:nvPr/>
        </p:nvSpPr>
        <p:spPr>
          <a:xfrm>
            <a:off x="61677" y="2907393"/>
            <a:ext cx="1421328" cy="1620417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00" b="1" dirty="0">
                <a:solidFill>
                  <a:schemeClr val="accent6">
                    <a:lumMod val="50000"/>
                  </a:schemeClr>
                </a:solidFill>
              </a:rPr>
              <a:t>Les </a:t>
            </a:r>
            <a:r>
              <a:rPr lang="en-US" sz="1300" b="1" dirty="0" err="1">
                <a:solidFill>
                  <a:schemeClr val="accent6">
                    <a:lumMod val="50000"/>
                  </a:schemeClr>
                </a:solidFill>
              </a:rPr>
              <a:t>systèmes</a:t>
            </a:r>
            <a:r>
              <a:rPr lang="en-US" sz="1300" b="1" dirty="0">
                <a:solidFill>
                  <a:schemeClr val="accent6">
                    <a:lumMod val="50000"/>
                  </a:schemeClr>
                </a:solidFill>
              </a:rPr>
              <a:t> de </a:t>
            </a:r>
            <a:r>
              <a:rPr lang="en-US" sz="1300" b="1" dirty="0" err="1">
                <a:solidFill>
                  <a:schemeClr val="accent6">
                    <a:lumMod val="50000"/>
                  </a:schemeClr>
                </a:solidFill>
              </a:rPr>
              <a:t>planification</a:t>
            </a:r>
            <a:r>
              <a:rPr lang="en-US" sz="13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br>
              <a:rPr lang="en-US" sz="13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1300" b="1" dirty="0">
                <a:solidFill>
                  <a:schemeClr val="accent6">
                    <a:lumMod val="50000"/>
                  </a:schemeClr>
                </a:solidFill>
              </a:rPr>
              <a:t>et de </a:t>
            </a:r>
            <a:r>
              <a:rPr lang="en-US" sz="1300" b="1" dirty="0" err="1">
                <a:solidFill>
                  <a:schemeClr val="accent6">
                    <a:lumMod val="50000"/>
                  </a:schemeClr>
                </a:solidFill>
              </a:rPr>
              <a:t>budgétisation</a:t>
            </a:r>
            <a:r>
              <a:rPr lang="en-US" sz="13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accent6">
                    <a:lumMod val="50000"/>
                  </a:schemeClr>
                </a:solidFill>
              </a:rPr>
              <a:t>integent</a:t>
            </a:r>
            <a:r>
              <a:rPr lang="en-US" sz="1300" b="1" dirty="0">
                <a:solidFill>
                  <a:schemeClr val="accent6">
                    <a:lumMod val="50000"/>
                  </a:schemeClr>
                </a:solidFill>
              </a:rPr>
              <a:t> les actions</a:t>
            </a:r>
            <a:br>
              <a:rPr lang="en-US" sz="1300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13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accent6">
                    <a:lumMod val="50000"/>
                  </a:schemeClr>
                </a:solidFill>
              </a:rPr>
              <a:t>d’adaptation</a:t>
            </a:r>
            <a:endParaRPr lang="en-US" sz="13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Flowchart: Alternate Process 16"/>
          <p:cNvSpPr/>
          <p:nvPr/>
        </p:nvSpPr>
        <p:spPr>
          <a:xfrm>
            <a:off x="1625125" y="2907393"/>
            <a:ext cx="1413046" cy="1620417"/>
          </a:xfrm>
          <a:prstGeom prst="flowChartAlternateProcess">
            <a:avLst/>
          </a:prstGeom>
          <a:solidFill>
            <a:srgbClr val="C9A4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00" b="1" dirty="0">
                <a:solidFill>
                  <a:schemeClr val="accent4">
                    <a:lumMod val="50000"/>
                  </a:schemeClr>
                </a:solidFill>
              </a:rPr>
              <a:t>Des </a:t>
            </a:r>
            <a:r>
              <a:rPr lang="en-US" sz="1300" b="1" dirty="0" err="1">
                <a:solidFill>
                  <a:schemeClr val="accent4">
                    <a:lumMod val="50000"/>
                  </a:schemeClr>
                </a:solidFill>
              </a:rPr>
              <a:t>résultats</a:t>
            </a:r>
            <a:r>
              <a:rPr lang="en-US" sz="13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accent4">
                    <a:lumMod val="50000"/>
                  </a:schemeClr>
                </a:solidFill>
              </a:rPr>
              <a:t>clairs</a:t>
            </a:r>
            <a:r>
              <a:rPr lang="en-US" sz="1300" b="1" dirty="0">
                <a:solidFill>
                  <a:schemeClr val="accent4">
                    <a:lumMod val="50000"/>
                  </a:schemeClr>
                </a:solidFill>
              </a:rPr>
              <a:t> et des </a:t>
            </a:r>
            <a:r>
              <a:rPr lang="en-US" sz="1300" b="1" dirty="0" err="1">
                <a:solidFill>
                  <a:schemeClr val="accent4">
                    <a:lumMod val="50000"/>
                  </a:schemeClr>
                </a:solidFill>
              </a:rPr>
              <a:t>indicateurs</a:t>
            </a:r>
            <a:r>
              <a:rPr lang="en-US" sz="13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accent4">
                    <a:lumMod val="50000"/>
                  </a:schemeClr>
                </a:solidFill>
              </a:rPr>
              <a:t>cibles</a:t>
            </a:r>
            <a:r>
              <a:rPr lang="en-US" sz="13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accent4">
                    <a:lumMod val="50000"/>
                  </a:schemeClr>
                </a:solidFill>
              </a:rPr>
              <a:t>identifiés</a:t>
            </a:r>
            <a:r>
              <a:rPr lang="en-US" sz="1300" b="1" dirty="0">
                <a:solidFill>
                  <a:schemeClr val="accent4">
                    <a:lumMod val="50000"/>
                  </a:schemeClr>
                </a:solidFill>
              </a:rPr>
              <a:t> et des </a:t>
            </a:r>
            <a:r>
              <a:rPr lang="en-US" sz="1300" b="1" dirty="0" err="1">
                <a:solidFill>
                  <a:schemeClr val="accent4">
                    <a:lumMod val="50000"/>
                  </a:schemeClr>
                </a:solidFill>
              </a:rPr>
              <a:t>systèmes</a:t>
            </a:r>
            <a:r>
              <a:rPr lang="en-US" sz="1300" b="1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1300" b="1" dirty="0" err="1">
                <a:solidFill>
                  <a:schemeClr val="accent4">
                    <a:lumMod val="50000"/>
                  </a:schemeClr>
                </a:solidFill>
              </a:rPr>
              <a:t>efficaces</a:t>
            </a:r>
            <a:r>
              <a:rPr lang="en-US" sz="1300" b="1" dirty="0">
                <a:solidFill>
                  <a:schemeClr val="accent4">
                    <a:lumMod val="50000"/>
                  </a:schemeClr>
                </a:solidFill>
              </a:rPr>
              <a:t>  de S&amp;E </a:t>
            </a:r>
            <a:r>
              <a:rPr lang="en-US" sz="1300" b="1" dirty="0" err="1">
                <a:solidFill>
                  <a:schemeClr val="accent4">
                    <a:lumMod val="50000"/>
                  </a:schemeClr>
                </a:solidFill>
              </a:rPr>
              <a:t>en</a:t>
            </a:r>
            <a:r>
              <a:rPr lang="en-US" sz="1300" b="1" dirty="0">
                <a:solidFill>
                  <a:schemeClr val="accent4">
                    <a:lumMod val="50000"/>
                  </a:schemeClr>
                </a:solidFill>
              </a:rPr>
              <a:t> place </a:t>
            </a:r>
          </a:p>
        </p:txBody>
      </p:sp>
      <p:sp>
        <p:nvSpPr>
          <p:cNvPr id="18" name="Rounded Rectangle 11"/>
          <p:cNvSpPr/>
          <p:nvPr/>
        </p:nvSpPr>
        <p:spPr>
          <a:xfrm>
            <a:off x="3156321" y="2907393"/>
            <a:ext cx="1375780" cy="1620417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err="1">
                <a:solidFill>
                  <a:srgbClr val="FFFFFF"/>
                </a:solidFill>
              </a:rPr>
              <a:t>Stratégie</a:t>
            </a:r>
            <a:r>
              <a:rPr lang="en-US" b="1" dirty="0">
                <a:solidFill>
                  <a:srgbClr val="FFFFFF"/>
                </a:solidFill>
              </a:rPr>
              <a:t> </a:t>
            </a:r>
            <a:r>
              <a:rPr lang="en-US" b="1" dirty="0" err="1">
                <a:solidFill>
                  <a:srgbClr val="FFFFFF"/>
                </a:solidFill>
              </a:rPr>
              <a:t>efficace</a:t>
            </a:r>
            <a:r>
              <a:rPr lang="en-US" b="1" dirty="0">
                <a:solidFill>
                  <a:srgbClr val="FFFFFF"/>
                </a:solidFill>
              </a:rPr>
              <a:t> de </a:t>
            </a:r>
            <a:r>
              <a:rPr lang="en-US" b="1" dirty="0" err="1">
                <a:solidFill>
                  <a:srgbClr val="FFFFFF"/>
                </a:solidFill>
              </a:rPr>
              <a:t>mobilisation</a:t>
            </a:r>
            <a:r>
              <a:rPr lang="en-US" b="1" dirty="0">
                <a:solidFill>
                  <a:srgbClr val="FFFFFF"/>
                </a:solidFill>
              </a:rPr>
              <a:t> des resources (</a:t>
            </a:r>
            <a:r>
              <a:rPr lang="en-US" b="1" dirty="0" err="1">
                <a:solidFill>
                  <a:srgbClr val="FFFFFF"/>
                </a:solidFill>
              </a:rPr>
              <a:t>financement</a:t>
            </a:r>
            <a:r>
              <a:rPr lang="en-US" b="1" dirty="0">
                <a:solidFill>
                  <a:srgbClr val="FFFFFF"/>
                </a:solidFill>
              </a:rPr>
              <a:t>, </a:t>
            </a:r>
            <a:r>
              <a:rPr lang="en-US" b="1" dirty="0" err="1">
                <a:solidFill>
                  <a:srgbClr val="FFFFFF"/>
                </a:solidFill>
              </a:rPr>
              <a:t>savoirs</a:t>
            </a:r>
            <a:r>
              <a:rPr lang="en-US" b="1" dirty="0">
                <a:solidFill>
                  <a:srgbClr val="FFFFFF"/>
                </a:solidFill>
              </a:rPr>
              <a:t>, technologies)</a:t>
            </a:r>
          </a:p>
        </p:txBody>
      </p:sp>
      <p:sp>
        <p:nvSpPr>
          <p:cNvPr id="19" name="Rounded Rectangle 2"/>
          <p:cNvSpPr/>
          <p:nvPr/>
        </p:nvSpPr>
        <p:spPr>
          <a:xfrm>
            <a:off x="61678" y="4620121"/>
            <a:ext cx="4462618" cy="10533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fr-FR" dirty="0"/>
              <a:t>Des connaissances sur les risques, </a:t>
            </a:r>
            <a:br>
              <a:rPr lang="fr-FR" dirty="0"/>
            </a:br>
            <a:r>
              <a:rPr lang="fr-FR" dirty="0"/>
              <a:t>la vulnérabilité, les opportunités, les impacts </a:t>
            </a:r>
            <a:br>
              <a:rPr lang="fr-FR" dirty="0"/>
            </a:br>
            <a:r>
              <a:rPr lang="fr-FR" dirty="0"/>
              <a:t>socio-économiques sont générées et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fr-FR" dirty="0"/>
              <a:t>Un mécanisme d´apprentissage est mis en place</a:t>
            </a:r>
            <a:endParaRPr lang="en-US" dirty="0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33966" y="819251"/>
            <a:ext cx="6588505" cy="3267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1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Elements </a:t>
            </a:r>
            <a:r>
              <a:rPr lang="en-US" sz="1600" b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principaux</a:t>
            </a:r>
            <a:r>
              <a:rPr lang="en-US" sz="1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de la </a:t>
            </a:r>
            <a:r>
              <a:rPr lang="en-US" sz="1600" b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plannification</a:t>
            </a:r>
            <a:r>
              <a:rPr lang="en-US" sz="1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et de la </a:t>
            </a:r>
            <a:r>
              <a:rPr lang="en-US" sz="1600" b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budgétisation</a:t>
            </a:r>
            <a:r>
              <a:rPr lang="en-US" sz="1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climatiques</a:t>
            </a:r>
            <a:r>
              <a:rPr lang="en-US" sz="1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4160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5835"/>
            <a:ext cx="9144000" cy="682052"/>
          </a:xfrm>
          <a:prstGeom prst="rect">
            <a:avLst/>
          </a:prstGeom>
          <a:gradFill flip="none" rotWithShape="1">
            <a:gsLst>
              <a:gs pos="0">
                <a:srgbClr val="094C89"/>
              </a:gs>
              <a:gs pos="100000">
                <a:srgbClr val="1761A0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132755"/>
            <a:ext cx="7845762" cy="496352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</a:rPr>
              <a:t>Vers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</a:rPr>
              <a:t>une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 integration: la </a:t>
            </a:r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</a:rPr>
              <a:t>planification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</a:rPr>
              <a:t>nationale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 et le </a:t>
            </a:r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</a:rPr>
              <a:t>processus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 de </a:t>
            </a:r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</a:rPr>
              <a:t>budgétisation</a:t>
            </a:r>
            <a:endParaRPr lang="en-US" sz="2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" name="Picture 9" descr="UNDP_Logo-Blue w TaglineWhite-ENG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5762" y="0"/>
            <a:ext cx="932068" cy="1819028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27828411-84F1-4E11-A6B7-66CFFBB25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3516720"/>
              </p:ext>
            </p:extLst>
          </p:nvPr>
        </p:nvGraphicFramePr>
        <p:xfrm>
          <a:off x="741944" y="1418796"/>
          <a:ext cx="6268182" cy="39750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xmlns="" id="{9A339130-B317-48A2-9099-353BDB7B0818}"/>
              </a:ext>
            </a:extLst>
          </p:cNvPr>
          <p:cNvSpPr/>
          <p:nvPr/>
        </p:nvSpPr>
        <p:spPr>
          <a:xfrm>
            <a:off x="1331088" y="987347"/>
            <a:ext cx="5080832" cy="4637954"/>
          </a:xfrm>
          <a:prstGeom prst="ellipse">
            <a:avLst/>
          </a:prstGeom>
          <a:noFill/>
          <a:ln w="5715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09540793-7101-467A-8655-21C84D651BA7}"/>
              </a:ext>
            </a:extLst>
          </p:cNvPr>
          <p:cNvSpPr txBox="1"/>
          <p:nvPr/>
        </p:nvSpPr>
        <p:spPr>
          <a:xfrm>
            <a:off x="2453826" y="813722"/>
            <a:ext cx="2835797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Plans nationaux de développement budget affecté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509B69B-65C4-404D-9FEF-D0272DE2EC6A}"/>
              </a:ext>
            </a:extLst>
          </p:cNvPr>
          <p:cNvSpPr txBox="1"/>
          <p:nvPr/>
        </p:nvSpPr>
        <p:spPr>
          <a:xfrm>
            <a:off x="6017893" y="1731043"/>
            <a:ext cx="1461700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Plans sectoriels</a:t>
            </a:r>
          </a:p>
          <a:p>
            <a:r>
              <a:rPr lang="de-DE" dirty="0"/>
              <a:t> et directives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7833DC23-5D0A-4688-A38D-D7C6F280C2B2}"/>
              </a:ext>
            </a:extLst>
          </p:cNvPr>
          <p:cNvSpPr txBox="1"/>
          <p:nvPr/>
        </p:nvSpPr>
        <p:spPr>
          <a:xfrm>
            <a:off x="6213961" y="3422880"/>
            <a:ext cx="1461700" cy="95410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Plans des collectivités locales et budget affecté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C6AD200-7629-4C27-8199-3D2A0A4C9378}"/>
              </a:ext>
            </a:extLst>
          </p:cNvPr>
          <p:cNvSpPr txBox="1"/>
          <p:nvPr/>
        </p:nvSpPr>
        <p:spPr>
          <a:xfrm>
            <a:off x="5202737" y="4929256"/>
            <a:ext cx="1461700" cy="738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Formulation de projet, directives et pratiques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ED2D49CB-F170-4371-AE33-AED3652A47F4}"/>
              </a:ext>
            </a:extLst>
          </p:cNvPr>
          <p:cNvSpPr txBox="1"/>
          <p:nvPr/>
        </p:nvSpPr>
        <p:spPr>
          <a:xfrm>
            <a:off x="65456" y="4241769"/>
            <a:ext cx="1461700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Mise en oeuvre des projets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12F38BE9-AAE7-4F35-B547-B8C205969C8E}"/>
              </a:ext>
            </a:extLst>
          </p:cNvPr>
          <p:cNvSpPr txBox="1"/>
          <p:nvPr/>
        </p:nvSpPr>
        <p:spPr>
          <a:xfrm>
            <a:off x="39033" y="3011034"/>
            <a:ext cx="1461700" cy="7386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Suivi de projets et évaluation des impacts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0464654A-D773-4423-BEEE-97CF70F6B2C2}"/>
              </a:ext>
            </a:extLst>
          </p:cNvPr>
          <p:cNvSpPr txBox="1"/>
          <p:nvPr/>
        </p:nvSpPr>
        <p:spPr>
          <a:xfrm>
            <a:off x="117617" y="1530618"/>
            <a:ext cx="1409539" cy="95410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Examen et évaluation de la performance des secteurs</a:t>
            </a:r>
          </a:p>
        </p:txBody>
      </p:sp>
    </p:spTree>
    <p:extLst>
      <p:ext uri="{BB962C8B-B14F-4D97-AF65-F5344CB8AC3E}">
        <p14:creationId xmlns:p14="http://schemas.microsoft.com/office/powerpoint/2010/main" val="2586340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203193"/>
            <a:ext cx="9144000" cy="682052"/>
          </a:xfrm>
          <a:prstGeom prst="rect">
            <a:avLst/>
          </a:prstGeom>
          <a:gradFill flip="none" rotWithShape="1">
            <a:gsLst>
              <a:gs pos="0">
                <a:srgbClr val="094C89"/>
              </a:gs>
              <a:gs pos="100000">
                <a:srgbClr val="1761A0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561" y="178935"/>
            <a:ext cx="7231875" cy="697826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</a:rPr>
              <a:t>Quelques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</a:rPr>
              <a:t>outils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</a:rPr>
              <a:t>d´appui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 à la </a:t>
            </a:r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</a:rPr>
              <a:t>planification</a:t>
            </a:r>
            <a:endParaRPr lang="en-US" sz="2400" b="1" dirty="0"/>
          </a:p>
        </p:txBody>
      </p:sp>
      <p:pic>
        <p:nvPicPr>
          <p:cNvPr id="10" name="Picture 9" descr="UNDP_Logo-Blue w TaglineWhite-ENG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5762" y="0"/>
            <a:ext cx="932068" cy="18190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" y="1791697"/>
            <a:ext cx="4068908" cy="287728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700453" y="1511320"/>
            <a:ext cx="2290618" cy="33196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211782" y="1132347"/>
            <a:ext cx="493221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i="1" dirty="0">
                <a:solidFill>
                  <a:schemeClr val="bg1">
                    <a:lumMod val="75000"/>
                  </a:schemeClr>
                </a:solidFill>
              </a:rPr>
              <a:t>Exercise de </a:t>
            </a:r>
            <a:r>
              <a:rPr lang="en-US" sz="1600" b="1" i="1" dirty="0" err="1">
                <a:solidFill>
                  <a:schemeClr val="bg1">
                    <a:lumMod val="75000"/>
                  </a:schemeClr>
                </a:solidFill>
              </a:rPr>
              <a:t>priorisation</a:t>
            </a:r>
            <a:r>
              <a:rPr lang="en-US" sz="1600" b="1" i="1" dirty="0">
                <a:solidFill>
                  <a:schemeClr val="bg1">
                    <a:lumMod val="75000"/>
                  </a:schemeClr>
                </a:solidFill>
              </a:rPr>
              <a:t> avec </a:t>
            </a:r>
            <a:r>
              <a:rPr lang="en-US" sz="1600" b="1" i="1" dirty="0" err="1">
                <a:solidFill>
                  <a:schemeClr val="bg1">
                    <a:lumMod val="75000"/>
                  </a:schemeClr>
                </a:solidFill>
              </a:rPr>
              <a:t>l’AMC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Checklists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basés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sur </a:t>
            </a:r>
            <a:r>
              <a:rPr lang="en-US" sz="1600" b="1" i="1" dirty="0" err="1">
                <a:solidFill>
                  <a:schemeClr val="bg1">
                    <a:lumMod val="75000"/>
                  </a:schemeClr>
                </a:solidFill>
              </a:rPr>
              <a:t>l’analyse</a:t>
            </a:r>
            <a:r>
              <a:rPr lang="en-US" sz="1600" b="1" i="1" dirty="0">
                <a:solidFill>
                  <a:schemeClr val="bg1">
                    <a:lumMod val="75000"/>
                  </a:schemeClr>
                </a:solidFill>
              </a:rPr>
              <a:t> du genre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1">
                    <a:lumMod val="75000"/>
                  </a:schemeClr>
                </a:solidFill>
              </a:rPr>
              <a:t>Carte </a:t>
            </a:r>
            <a:r>
              <a:rPr lang="en-US" sz="1600" b="1" dirty="0" err="1">
                <a:solidFill>
                  <a:schemeClr val="bg1">
                    <a:lumMod val="75000"/>
                  </a:schemeClr>
                </a:solidFill>
              </a:rPr>
              <a:t>d’aménagement</a:t>
            </a:r>
            <a:r>
              <a:rPr lang="en-US" sz="1600" b="1" dirty="0">
                <a:solidFill>
                  <a:schemeClr val="bg1">
                    <a:lumMod val="75000"/>
                  </a:schemeClr>
                </a:solidFill>
              </a:rPr>
              <a:t> de </a:t>
            </a:r>
            <a:r>
              <a:rPr lang="en-US" sz="1600" b="1" dirty="0" err="1">
                <a:solidFill>
                  <a:schemeClr val="bg1">
                    <a:lumMod val="75000"/>
                  </a:schemeClr>
                </a:solidFill>
              </a:rPr>
              <a:t>l´espace</a:t>
            </a:r>
            <a:r>
              <a:rPr lang="en-US" sz="1600" b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à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faible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coût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incorporant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les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risques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climatiques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, les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aléas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, les infrastructures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clés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, les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données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sociales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et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démographiques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i="1" dirty="0" err="1">
                <a:solidFill>
                  <a:schemeClr val="bg1">
                    <a:lumMod val="75000"/>
                  </a:schemeClr>
                </a:solidFill>
              </a:rPr>
              <a:t>Enquêtes</a:t>
            </a:r>
            <a:r>
              <a:rPr lang="en-US" sz="1600" b="1" i="1" dirty="0">
                <a:solidFill>
                  <a:schemeClr val="bg1">
                    <a:lumMod val="75000"/>
                  </a:schemeClr>
                </a:solidFill>
              </a:rPr>
              <a:t>  de </a:t>
            </a:r>
            <a:r>
              <a:rPr lang="en-US" sz="1600" b="1" i="1" dirty="0" err="1">
                <a:solidFill>
                  <a:schemeClr val="bg1">
                    <a:lumMod val="75000"/>
                  </a:schemeClr>
                </a:solidFill>
              </a:rPr>
              <a:t>suivi</a:t>
            </a:r>
            <a:r>
              <a:rPr lang="en-US" sz="1600" b="1" i="1" dirty="0">
                <a:solidFill>
                  <a:schemeClr val="bg1">
                    <a:lumMod val="75000"/>
                  </a:schemeClr>
                </a:solidFill>
              </a:rPr>
              <a:t> des </a:t>
            </a:r>
            <a:r>
              <a:rPr lang="en-US" sz="1600" b="1" i="1" dirty="0" err="1">
                <a:solidFill>
                  <a:schemeClr val="bg1">
                    <a:lumMod val="75000"/>
                  </a:schemeClr>
                </a:solidFill>
              </a:rPr>
              <a:t>dépenses</a:t>
            </a:r>
            <a:r>
              <a:rPr lang="en-US" sz="1600" b="1" i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600" b="1" i="1" dirty="0" err="1">
                <a:solidFill>
                  <a:schemeClr val="bg1">
                    <a:lumMod val="75000"/>
                  </a:schemeClr>
                </a:solidFill>
              </a:rPr>
              <a:t>publiques</a:t>
            </a:r>
            <a:r>
              <a:rPr lang="en-US" sz="1600" b="1" i="1" dirty="0">
                <a:solidFill>
                  <a:schemeClr val="bg1">
                    <a:lumMod val="75000"/>
                  </a:schemeClr>
                </a:solidFill>
              </a:rPr>
              <a:t>:</a:t>
            </a:r>
          </a:p>
          <a:p>
            <a:r>
              <a:rPr lang="en-US" sz="1600" b="1" i="1" dirty="0">
                <a:solidFill>
                  <a:schemeClr val="bg1">
                    <a:lumMod val="75000"/>
                  </a:schemeClr>
                </a:solidFill>
              </a:rPr>
              <a:t>      </a:t>
            </a:r>
            <a:r>
              <a:rPr lang="en-US" sz="1600" i="1" dirty="0">
                <a:solidFill>
                  <a:schemeClr val="bg1">
                    <a:lumMod val="75000"/>
                  </a:schemeClr>
                </a:solidFill>
              </a:rPr>
              <a:t>Examen des institutions et </a:t>
            </a:r>
            <a:r>
              <a:rPr lang="en-US" sz="1600" b="1" i="1" dirty="0">
                <a:solidFill>
                  <a:schemeClr val="bg1">
                    <a:lumMod val="75000"/>
                  </a:schemeClr>
                </a:solidFill>
              </a:rPr>
              <a:t>des </a:t>
            </a:r>
            <a:r>
              <a:rPr lang="en-US" sz="1600" b="1" i="1" dirty="0" err="1">
                <a:solidFill>
                  <a:schemeClr val="bg1">
                    <a:lumMod val="75000"/>
                  </a:schemeClr>
                </a:solidFill>
              </a:rPr>
              <a:t>d</a:t>
            </a:r>
            <a:r>
              <a:rPr lang="en-US" sz="1600" i="1" dirty="0" err="1">
                <a:solidFill>
                  <a:schemeClr val="bg1">
                    <a:lumMod val="75000"/>
                  </a:schemeClr>
                </a:solidFill>
              </a:rPr>
              <a:t>épenses</a:t>
            </a:r>
            <a:r>
              <a:rPr lang="en-US" sz="1600" i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600" i="1" dirty="0" err="1">
                <a:solidFill>
                  <a:schemeClr val="bg1">
                    <a:lumMod val="75000"/>
                  </a:schemeClr>
                </a:solidFill>
              </a:rPr>
              <a:t>publiques</a:t>
            </a:r>
            <a:r>
              <a:rPr lang="en-US" sz="1600" i="1" dirty="0">
                <a:solidFill>
                  <a:schemeClr val="bg1">
                    <a:lumMod val="75000"/>
                  </a:schemeClr>
                </a:solidFill>
              </a:rPr>
              <a:t>,</a:t>
            </a:r>
            <a:br>
              <a:rPr lang="en-US" sz="1600" i="1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sz="1600" i="1" dirty="0">
                <a:solidFill>
                  <a:schemeClr val="bg1">
                    <a:lumMod val="75000"/>
                  </a:schemeClr>
                </a:solidFill>
              </a:rPr>
              <a:t>      </a:t>
            </a:r>
            <a:r>
              <a:rPr lang="en-US" sz="1600" i="1" dirty="0" err="1">
                <a:solidFill>
                  <a:schemeClr val="bg1">
                    <a:lumMod val="75000"/>
                  </a:schemeClr>
                </a:solidFill>
              </a:rPr>
              <a:t>climatiques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Indice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d’intégration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des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changements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/>
            </a:r>
            <a:br>
              <a:rPr lang="en-US" sz="1600" dirty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    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climatiques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, cadre de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financement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climat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(CCFF)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i="1" dirty="0">
                <a:solidFill>
                  <a:schemeClr val="bg1">
                    <a:lumMod val="75000"/>
                  </a:schemeClr>
                </a:solidFill>
              </a:rPr>
              <a:t>Codification </a:t>
            </a:r>
            <a:r>
              <a:rPr lang="en-US" sz="1600" b="1" i="1" dirty="0" err="1">
                <a:solidFill>
                  <a:schemeClr val="bg1">
                    <a:lumMod val="75000"/>
                  </a:schemeClr>
                </a:solidFill>
              </a:rPr>
              <a:t>budgétaire</a:t>
            </a:r>
            <a:r>
              <a:rPr lang="en-US" sz="1600" b="1" i="1" dirty="0">
                <a:solidFill>
                  <a:schemeClr val="bg1">
                    <a:lumMod val="75000"/>
                  </a:schemeClr>
                </a:solidFill>
              </a:rPr>
              <a:t> et rapports </a:t>
            </a:r>
            <a:r>
              <a:rPr lang="en-US" sz="1600" b="1" i="1" dirty="0" err="1">
                <a:solidFill>
                  <a:schemeClr val="bg1">
                    <a:lumMod val="75000"/>
                  </a:schemeClr>
                </a:solidFill>
              </a:rPr>
              <a:t>d’exécution</a:t>
            </a:r>
            <a:r>
              <a:rPr lang="en-US" sz="1600" b="1" i="1" dirty="0">
                <a:solidFill>
                  <a:schemeClr val="bg1">
                    <a:lumMod val="75000"/>
                  </a:schemeClr>
                </a:solidFill>
              </a:rPr>
              <a:t> de budget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Des plans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d’actions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aux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coûts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bien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évalués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Evaluation </a:t>
            </a:r>
            <a:r>
              <a:rPr lang="en-US" sz="1600" b="1" dirty="0" err="1">
                <a:solidFill>
                  <a:schemeClr val="bg1">
                    <a:lumMod val="75000"/>
                  </a:schemeClr>
                </a:solidFill>
              </a:rPr>
              <a:t>économique</a:t>
            </a:r>
            <a:r>
              <a:rPr lang="en-US" sz="1600" b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bg1">
                    <a:lumMod val="75000"/>
                  </a:schemeClr>
                </a:solidFill>
              </a:rPr>
              <a:t>intégrée</a:t>
            </a:r>
            <a:r>
              <a:rPr lang="en-US" sz="1600" b="1" dirty="0">
                <a:solidFill>
                  <a:schemeClr val="bg1">
                    <a:lumMod val="75000"/>
                  </a:schemeClr>
                </a:solidFill>
              </a:rPr>
              <a:t> des </a:t>
            </a:r>
            <a:r>
              <a:rPr lang="en-US" sz="1600" b="1" dirty="0" err="1">
                <a:solidFill>
                  <a:schemeClr val="bg1">
                    <a:lumMod val="75000"/>
                  </a:schemeClr>
                </a:solidFill>
              </a:rPr>
              <a:t>projets</a:t>
            </a:r>
            <a:r>
              <a:rPr lang="en-US" sz="1600" b="1" dirty="0">
                <a:solidFill>
                  <a:schemeClr val="bg1">
                    <a:lumMod val="75000"/>
                  </a:schemeClr>
                </a:solidFill>
              </a:rPr>
              <a:t> et </a:t>
            </a:r>
            <a:r>
              <a:rPr lang="en-US" sz="1600" b="1" dirty="0" err="1">
                <a:solidFill>
                  <a:schemeClr val="bg1">
                    <a:lumMod val="75000"/>
                  </a:schemeClr>
                </a:solidFill>
              </a:rPr>
              <a:t>programmes</a:t>
            </a:r>
            <a:endParaRPr lang="en-US" sz="1600" b="1" dirty="0">
              <a:solidFill>
                <a:schemeClr val="bg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Directive de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planification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pour le CC et la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gestion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des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risques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de catastrophes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centralisé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 pour inclusion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dans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 les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modèles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de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négotiations</a:t>
            </a:r>
            <a:r>
              <a:rPr lang="en-US" sz="16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bg1">
                    <a:lumMod val="75000"/>
                  </a:schemeClr>
                </a:solidFill>
              </a:rPr>
              <a:t>budgétaires</a:t>
            </a:r>
            <a:endParaRPr lang="en-US" sz="16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077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203193"/>
            <a:ext cx="9144000" cy="682052"/>
          </a:xfrm>
          <a:prstGeom prst="rect">
            <a:avLst/>
          </a:prstGeom>
          <a:gradFill flip="none" rotWithShape="1">
            <a:gsLst>
              <a:gs pos="0">
                <a:srgbClr val="094C89"/>
              </a:gs>
              <a:gs pos="100000">
                <a:srgbClr val="1761A0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561" y="178935"/>
            <a:ext cx="7231875" cy="697826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Focus sur </a:t>
            </a:r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</a:rPr>
              <a:t>deux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 </a:t>
            </a:r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</a:rPr>
              <a:t>outils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  </a:t>
            </a:r>
            <a:endParaRPr lang="en-US" sz="2400" b="1" i="1" dirty="0"/>
          </a:p>
        </p:txBody>
      </p:sp>
      <p:pic>
        <p:nvPicPr>
          <p:cNvPr id="10" name="Picture 9" descr="UNDP_Logo-Blue w TaglineWhite-ENG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5762" y="0"/>
            <a:ext cx="932068" cy="181902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700453" y="1511320"/>
            <a:ext cx="2290618" cy="33196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5576" y="1024668"/>
            <a:ext cx="8971439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solidFill>
                  <a:schemeClr val="accent1"/>
                </a:solidFill>
              </a:rPr>
              <a:t>1. Examen des institutions et des dépenses publiques climatiques (CPEIR)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Outils de diagnostic pour examiner et évaluer le cadre institutionnel et les dépenses publiques liées au CC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Comprend des recommandations visant à améliorer l'intégration du CC dans les budgets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Utilisé pour la première fois au Népal en 2011 (plus de 20 pays à l'échelle mondiale)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accent1"/>
                </a:solidFill>
              </a:rPr>
              <a:t>2. Les </a:t>
            </a:r>
            <a:r>
              <a:rPr lang="fr-FR" b="1" dirty="0">
                <a:solidFill>
                  <a:schemeClr val="accent1"/>
                </a:solidFill>
              </a:rPr>
              <a:t>cadres de financement du changement climatique  (CCFF)</a:t>
            </a:r>
            <a:endParaRPr lang="en-US" b="1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Phase 1: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Une feuille de route pour identifier, planifier, suivre et faire rapport des dépenses liées au CC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Mécanisme / processus d’inscription et de suivi des dépenses et des recettes liées au CC (plusieurs outils de disponibles)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i="1" dirty="0">
                <a:solidFill>
                  <a:schemeClr val="bg1"/>
                </a:solidFill>
              </a:rPr>
              <a:t>Template</a:t>
            </a:r>
            <a:r>
              <a:rPr lang="fr-FR" dirty="0">
                <a:solidFill>
                  <a:schemeClr val="bg1"/>
                </a:solidFill>
              </a:rPr>
              <a:t> type pour préparer les états financiers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Informations communiqués par les Ministères  </a:t>
            </a:r>
          </a:p>
          <a:p>
            <a:endParaRPr lang="fr-FR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Phase 2: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Un CCFF intégrant le CC dans le système de planification et de budgétisation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 Le CCFF fait partie intégrante du processus de décision du cadre de dépenses à moyen terme/ budget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1"/>
                </a:solidFill>
              </a:rPr>
              <a:t>Coordination améliorée -&gt; les rôles et  les responsabilités des acteurs du systèmes de gestion des finances publiques sont bien établies  pour atteindre les objectifs d'atténuation et d'adaptation 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558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6D60FA-D99A-41A7-BFCB-CDA73D501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489" y="1461808"/>
            <a:ext cx="8229600" cy="285796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fr-FR" sz="1600" dirty="0">
              <a:solidFill>
                <a:schemeClr val="bg1"/>
              </a:solidFill>
            </a:endParaRPr>
          </a:p>
          <a:p>
            <a:r>
              <a:rPr lang="fr-FR" sz="1600" dirty="0">
                <a:solidFill>
                  <a:schemeClr val="bg1"/>
                </a:solidFill>
              </a:rPr>
              <a:t>Le Népal a conduit un  examen des institutions et des dépenses climatiques (CPEIR) et mis en en place un cadre de financement des changements climatiques (CCFF) </a:t>
            </a:r>
          </a:p>
          <a:p>
            <a:pPr marL="0" indent="0">
              <a:buNone/>
            </a:pPr>
            <a:endParaRPr lang="fr-FR" sz="1600" dirty="0">
              <a:solidFill>
                <a:schemeClr val="bg1"/>
              </a:solidFill>
            </a:endParaRPr>
          </a:p>
          <a:p>
            <a:r>
              <a:rPr lang="fr-FR" sz="1600" dirty="0">
                <a:solidFill>
                  <a:schemeClr val="bg1"/>
                </a:solidFill>
              </a:rPr>
              <a:t>Depuis 2012, le Népal a utilisé un système de code budgétaire qui marque chaque élément budgétaire du plan de développement comme hautement pertinent, modérément pertinent ou neutre du point de vue du changement climatique.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chemeClr val="bg1"/>
                </a:solidFill>
              </a:rPr>
              <a:t>Image plus claire de la façon dont le budget climatique est planifié, attribué et décaissé au niveau national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chemeClr val="bg1"/>
                </a:solidFill>
              </a:rPr>
              <a:t>La codification a révélé des lacunes entre les secteurs, a facilité la coordination des activités climatiques et renforcé les systèmes de finances publiques pour mettre en œuvre la politique climatique</a:t>
            </a:r>
            <a:br>
              <a:rPr lang="fr-FR" sz="1600" dirty="0">
                <a:solidFill>
                  <a:schemeClr val="bg1"/>
                </a:solidFill>
              </a:rPr>
            </a:br>
            <a:endParaRPr lang="fr-FR" sz="1600" dirty="0">
              <a:solidFill>
                <a:schemeClr val="bg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bg1"/>
                </a:solidFill>
              </a:rPr>
              <a:t>Les dépenses annuelles pour toutes les activités liées au CC ont été augmentées pour représenter plus de 10% du budget annuel</a:t>
            </a:r>
          </a:p>
          <a:p>
            <a:pPr>
              <a:buFont typeface="Arial" panose="020B0604020202020204" pitchFamily="34" charset="0"/>
              <a:buChar char="•"/>
            </a:pPr>
            <a:endParaRPr lang="de-DE" sz="1600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2938EED-B98C-412F-8BF5-01DCCB38B70E}"/>
              </a:ext>
            </a:extLst>
          </p:cNvPr>
          <p:cNvSpPr/>
          <p:nvPr/>
        </p:nvSpPr>
        <p:spPr>
          <a:xfrm>
            <a:off x="0" y="203193"/>
            <a:ext cx="9144000" cy="682052"/>
          </a:xfrm>
          <a:prstGeom prst="rect">
            <a:avLst/>
          </a:prstGeom>
          <a:gradFill flip="none" rotWithShape="1">
            <a:gsLst>
              <a:gs pos="0">
                <a:srgbClr val="094C89"/>
              </a:gs>
              <a:gs pos="100000">
                <a:srgbClr val="1761A0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n-US" sz="2400" dirty="0">
                <a:solidFill>
                  <a:prstClr val="white"/>
                </a:solidFill>
              </a:rPr>
              <a:t>  </a:t>
            </a:r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</a:rPr>
              <a:t>Exemple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 du </a:t>
            </a:r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</a:rPr>
              <a:t>Népal</a:t>
            </a:r>
            <a:endParaRPr lang="en-US" sz="2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5" name="Picture 4" descr="UNDP_Logo-Blue w TaglineWhite-ENG.eps">
            <a:extLst>
              <a:ext uri="{FF2B5EF4-FFF2-40B4-BE49-F238E27FC236}">
                <a16:creationId xmlns:a16="http://schemas.microsoft.com/office/drawing/2014/main" xmlns="" id="{FB092206-CD1B-4135-AC02-91F28E1720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5762" y="0"/>
            <a:ext cx="932068" cy="18190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66EE2AE-1EC5-4F9C-AC88-745E6F3E0E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39" y="965863"/>
            <a:ext cx="781369" cy="954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008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4D6188-2A19-4270-B67F-0B90D79EA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540" y="1647482"/>
            <a:ext cx="8229600" cy="3450533"/>
          </a:xfrm>
        </p:spPr>
        <p:txBody>
          <a:bodyPr>
            <a:noAutofit/>
          </a:bodyPr>
          <a:lstStyle/>
          <a:p>
            <a:r>
              <a:rPr lang="fr-FR" sz="1700" dirty="0">
                <a:solidFill>
                  <a:schemeClr val="bg1"/>
                </a:solidFill>
              </a:rPr>
              <a:t>La lutte contre les effets néfastes des CC =) axe majeur transversal du document pluriannuel de planification budgétaire et économique (DPBEP) 2015-2017  (à côté de la promotion de la bonne gouvernance, de la réduction des inégalités entre les sexes, du développement des archives)</a:t>
            </a:r>
          </a:p>
          <a:p>
            <a:pPr marL="0" indent="0">
              <a:buNone/>
            </a:pPr>
            <a:endParaRPr lang="fr-FR" sz="1700" dirty="0">
              <a:solidFill>
                <a:schemeClr val="bg1"/>
              </a:solidFill>
            </a:endParaRPr>
          </a:p>
          <a:p>
            <a:r>
              <a:rPr lang="fr-FR" sz="1700" dirty="0">
                <a:solidFill>
                  <a:schemeClr val="bg1"/>
                </a:solidFill>
              </a:rPr>
              <a:t>Les allocations de ressources liées à l´adaptation au CC sont effectuées dans le budget général de l'État pour les secteurs de l'agriculture, de l'urbanisme, de l'eau, de l'énergie et de la santé </a:t>
            </a:r>
          </a:p>
          <a:p>
            <a:pPr marL="0" indent="0">
              <a:buNone/>
            </a:pPr>
            <a:endParaRPr lang="fr-FR" sz="1700" dirty="0">
              <a:solidFill>
                <a:schemeClr val="bg1"/>
              </a:solidFill>
            </a:endParaRPr>
          </a:p>
          <a:p>
            <a:r>
              <a:rPr lang="fr-FR" sz="1700" dirty="0">
                <a:solidFill>
                  <a:schemeClr val="bg1"/>
                </a:solidFill>
              </a:rPr>
              <a:t>Efforts de modélisation économique des impacts et d´intégration du changement climatique dans le budget général de l'Etat  --) Mise en place en 2014 par décret présidentiel, de la commission pour la modélisation économique des impacts et l'intégration des changements climatiques dans l'Etat général budget.</a:t>
            </a:r>
            <a:br>
              <a:rPr lang="fr-FR" sz="1700" dirty="0">
                <a:solidFill>
                  <a:schemeClr val="bg1"/>
                </a:solidFill>
              </a:rPr>
            </a:br>
            <a:endParaRPr lang="de-DE" sz="1700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C689A893-BC69-49E5-B3E5-DE4703DD1F2E}"/>
              </a:ext>
            </a:extLst>
          </p:cNvPr>
          <p:cNvSpPr/>
          <p:nvPr/>
        </p:nvSpPr>
        <p:spPr>
          <a:xfrm>
            <a:off x="0" y="203193"/>
            <a:ext cx="9144000" cy="682052"/>
          </a:xfrm>
          <a:prstGeom prst="rect">
            <a:avLst/>
          </a:prstGeom>
          <a:gradFill flip="none" rotWithShape="1">
            <a:gsLst>
              <a:gs pos="0">
                <a:srgbClr val="094C89"/>
              </a:gs>
              <a:gs pos="100000">
                <a:srgbClr val="1761A0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n-US" sz="2400" dirty="0">
                <a:solidFill>
                  <a:prstClr val="white"/>
                </a:solidFill>
              </a:rPr>
              <a:t> </a:t>
            </a:r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</a:rPr>
              <a:t>Exemple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 du </a:t>
            </a:r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</a:rPr>
              <a:t>Bénin</a:t>
            </a:r>
            <a:endParaRPr lang="en-US" sz="2400" b="1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5" name="Picture 4" descr="UNDP_Logo-Blue w TaglineWhite-ENG.eps">
            <a:extLst>
              <a:ext uri="{FF2B5EF4-FFF2-40B4-BE49-F238E27FC236}">
                <a16:creationId xmlns:a16="http://schemas.microsoft.com/office/drawing/2014/main" xmlns="" id="{2B80BDE1-50E2-44C4-A906-B87D9C75FD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5762" y="0"/>
            <a:ext cx="932068" cy="18190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955B74F8-C586-4B0C-ADF5-E6B3374167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470" y="1140509"/>
            <a:ext cx="795861" cy="53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4216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55E80B-4A6B-4F55-98EC-0A9D3EB4E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56948"/>
            <a:ext cx="8229600" cy="3335475"/>
          </a:xfrm>
        </p:spPr>
        <p:txBody>
          <a:bodyPr>
            <a:normAutofit/>
          </a:bodyPr>
          <a:lstStyle/>
          <a:p>
            <a:r>
              <a:rPr lang="fr-FR" sz="2200" dirty="0">
                <a:solidFill>
                  <a:schemeClr val="bg1"/>
                </a:solidFill>
              </a:rPr>
              <a:t>Faites les choses différemment en raison du changement climatique - chaque fois que cela est nécessaire</a:t>
            </a:r>
          </a:p>
          <a:p>
            <a:r>
              <a:rPr lang="fr-FR" sz="2200" dirty="0">
                <a:solidFill>
                  <a:schemeClr val="bg1"/>
                </a:solidFill>
              </a:rPr>
              <a:t>Identifier systématiquement les risques importants (CC) et les possibilités de développement</a:t>
            </a:r>
          </a:p>
          <a:p>
            <a:r>
              <a:rPr lang="fr-FR" sz="2200" dirty="0">
                <a:solidFill>
                  <a:schemeClr val="bg1"/>
                </a:solidFill>
              </a:rPr>
              <a:t>Modifier les politiques, les stratégies, les plans concernés</a:t>
            </a:r>
          </a:p>
          <a:p>
            <a:r>
              <a:rPr lang="fr-FR" sz="2200" dirty="0">
                <a:solidFill>
                  <a:schemeClr val="bg1"/>
                </a:solidFill>
              </a:rPr>
              <a:t>Mettez-les en œuvre</a:t>
            </a:r>
          </a:p>
          <a:p>
            <a:r>
              <a:rPr lang="fr-FR" sz="2200" dirty="0">
                <a:solidFill>
                  <a:schemeClr val="bg1"/>
                </a:solidFill>
              </a:rPr>
              <a:t>Surveiller et réévaluer</a:t>
            </a:r>
          </a:p>
          <a:p>
            <a:r>
              <a:rPr lang="fr-FR" sz="2200" dirty="0">
                <a:solidFill>
                  <a:schemeClr val="bg1"/>
                </a:solidFill>
              </a:rPr>
              <a:t>Répéter</a:t>
            </a:r>
            <a:endParaRPr lang="de-DE" sz="2200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D8128AF-2149-418F-986A-28022ED156ED}"/>
              </a:ext>
            </a:extLst>
          </p:cNvPr>
          <p:cNvSpPr/>
          <p:nvPr/>
        </p:nvSpPr>
        <p:spPr>
          <a:xfrm>
            <a:off x="0" y="203193"/>
            <a:ext cx="9144000" cy="682052"/>
          </a:xfrm>
          <a:prstGeom prst="rect">
            <a:avLst/>
          </a:prstGeom>
          <a:gradFill flip="none" rotWithShape="1">
            <a:gsLst>
              <a:gs pos="0">
                <a:srgbClr val="094C89"/>
              </a:gs>
              <a:gs pos="100000">
                <a:srgbClr val="1761A0">
                  <a:alpha val="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/>
            <a:r>
              <a:rPr lang="en-US" sz="2400" b="1" dirty="0" err="1">
                <a:solidFill>
                  <a:schemeClr val="bg1">
                    <a:lumMod val="85000"/>
                  </a:schemeClr>
                </a:solidFill>
              </a:rPr>
              <a:t>En</a:t>
            </a:r>
            <a:r>
              <a:rPr lang="en-US" sz="2400" b="1" dirty="0">
                <a:solidFill>
                  <a:schemeClr val="bg1">
                    <a:lumMod val="85000"/>
                  </a:schemeClr>
                </a:solidFill>
              </a:rPr>
              <a:t> conclusion</a:t>
            </a:r>
          </a:p>
        </p:txBody>
      </p:sp>
      <p:pic>
        <p:nvPicPr>
          <p:cNvPr id="7" name="Picture 6" descr="UNDP_Logo-Blue w TaglineWhite-ENG.eps">
            <a:extLst>
              <a:ext uri="{FF2B5EF4-FFF2-40B4-BE49-F238E27FC236}">
                <a16:creationId xmlns:a16="http://schemas.microsoft.com/office/drawing/2014/main" xmlns="" id="{CC28D1EB-855D-44DB-8B59-2B1F6CB940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5762" y="0"/>
            <a:ext cx="932068" cy="181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879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873</Words>
  <Application>Microsoft Macintosh PowerPoint</Application>
  <PresentationFormat>On-screen Show (16:10)</PresentationFormat>
  <Paragraphs>110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Broadway</vt:lpstr>
      <vt:lpstr>Calibri</vt:lpstr>
      <vt:lpstr>Calibri Light</vt:lpstr>
      <vt:lpstr>Courier New</vt:lpstr>
      <vt:lpstr>ＭＳ ゴシック</vt:lpstr>
      <vt:lpstr>Arial</vt:lpstr>
      <vt:lpstr>Office Theme</vt:lpstr>
      <vt:lpstr>1_Office Theme</vt:lpstr>
      <vt:lpstr>Intégrer le changement climatique dans les processus de budgétisation nationaux</vt:lpstr>
      <vt:lpstr># x </vt:lpstr>
      <vt:lpstr>Budgétisation climatique</vt:lpstr>
      <vt:lpstr>Vers une integration: la planification nationale et le processus de budgétisation</vt:lpstr>
      <vt:lpstr>Quelques outils d´appui à la planification</vt:lpstr>
      <vt:lpstr>Focus sur deux outils 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Lessons learned from the implementation of NAPAs and NAPs to inform support to NDCs</dc:title>
  <dc:creator>Zhe Yuan</dc:creator>
  <cp:lastModifiedBy>Analice Martins</cp:lastModifiedBy>
  <cp:revision>467</cp:revision>
  <dcterms:created xsi:type="dcterms:W3CDTF">2016-05-17T08:01:46Z</dcterms:created>
  <dcterms:modified xsi:type="dcterms:W3CDTF">2017-09-27T13:39:47Z</dcterms:modified>
</cp:coreProperties>
</file>