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5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6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7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51" r:id="rId2"/>
    <p:sldMasterId id="2147483652" r:id="rId3"/>
    <p:sldMasterId id="2147484073" r:id="rId4"/>
    <p:sldMasterId id="2147484091" r:id="rId5"/>
    <p:sldMasterId id="2147484103" r:id="rId6"/>
    <p:sldMasterId id="2147484109" r:id="rId7"/>
    <p:sldMasterId id="2147484121" r:id="rId8"/>
  </p:sldMasterIdLst>
  <p:notesMasterIdLst>
    <p:notesMasterId r:id="rId15"/>
  </p:notesMasterIdLst>
  <p:handoutMasterIdLst>
    <p:handoutMasterId r:id="rId16"/>
  </p:handoutMasterIdLst>
  <p:sldIdLst>
    <p:sldId id="339" r:id="rId9"/>
    <p:sldId id="565" r:id="rId10"/>
    <p:sldId id="564" r:id="rId11"/>
    <p:sldId id="558" r:id="rId12"/>
    <p:sldId id="560" r:id="rId13"/>
    <p:sldId id="555" r:id="rId14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4D4D4D"/>
    <a:srgbClr val="5F5F5F"/>
    <a:srgbClr val="777777"/>
    <a:srgbClr val="808080"/>
    <a:srgbClr val="1960AB"/>
    <a:srgbClr val="6C547A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54" autoAdjust="0"/>
    <p:restoredTop sz="95461" autoAdjust="0"/>
  </p:normalViewPr>
  <p:slideViewPr>
    <p:cSldViewPr>
      <p:cViewPr varScale="1">
        <p:scale>
          <a:sx n="77" d="100"/>
          <a:sy n="77" d="100"/>
        </p:scale>
        <p:origin x="129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29268"/>
    </p:cViewPr>
  </p:sorterViewPr>
  <p:notesViewPr>
    <p:cSldViewPr>
      <p:cViewPr varScale="1">
        <p:scale>
          <a:sx n="54" d="100"/>
          <a:sy n="54" d="100"/>
        </p:scale>
        <p:origin x="-1626" y="-102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2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Line 7"/>
          <p:cNvSpPr>
            <a:spLocks noChangeShapeType="1"/>
          </p:cNvSpPr>
          <p:nvPr/>
        </p:nvSpPr>
        <p:spPr bwMode="auto">
          <a:xfrm>
            <a:off x="497615" y="401841"/>
            <a:ext cx="6104071" cy="164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906" tIns="47453" rIns="94906" bIns="47453"/>
          <a:lstStyle/>
          <a:p>
            <a:endParaRPr lang="en-GB"/>
          </a:p>
        </p:txBody>
      </p:sp>
      <p:sp>
        <p:nvSpPr>
          <p:cNvPr id="27651" name="Line 10"/>
          <p:cNvSpPr>
            <a:spLocks noChangeShapeType="1"/>
          </p:cNvSpPr>
          <p:nvPr/>
        </p:nvSpPr>
        <p:spPr bwMode="auto">
          <a:xfrm>
            <a:off x="497615" y="9529343"/>
            <a:ext cx="6104071" cy="164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906" tIns="47453" rIns="94906" bIns="47453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29505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4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468" y="4863082"/>
            <a:ext cx="5208365" cy="4603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18" rIns="99040" bIns="495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6388" name="Line 19"/>
          <p:cNvSpPr>
            <a:spLocks noChangeShapeType="1"/>
          </p:cNvSpPr>
          <p:nvPr/>
        </p:nvSpPr>
        <p:spPr bwMode="auto">
          <a:xfrm>
            <a:off x="497615" y="401841"/>
            <a:ext cx="6104071" cy="164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906" tIns="47453" rIns="94906" bIns="47453"/>
          <a:lstStyle/>
          <a:p>
            <a:endParaRPr lang="en-GB"/>
          </a:p>
        </p:txBody>
      </p:sp>
      <p:sp>
        <p:nvSpPr>
          <p:cNvPr id="16389" name="Line 20"/>
          <p:cNvSpPr>
            <a:spLocks noChangeShapeType="1"/>
          </p:cNvSpPr>
          <p:nvPr/>
        </p:nvSpPr>
        <p:spPr bwMode="auto">
          <a:xfrm>
            <a:off x="497615" y="9529343"/>
            <a:ext cx="6104071" cy="164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906" tIns="47453" rIns="94906" bIns="47453"/>
          <a:lstStyle/>
          <a:p>
            <a:endParaRPr lang="en-GB"/>
          </a:p>
        </p:txBody>
      </p:sp>
      <p:sp>
        <p:nvSpPr>
          <p:cNvPr id="85013" name="Rectangle 2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90980" y="154175"/>
            <a:ext cx="6104071" cy="178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988600">
              <a:spcBef>
                <a:spcPct val="0"/>
              </a:spcBef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pic>
        <p:nvPicPr>
          <p:cNvPr id="16391" name="Picture 22" descr="unfccc_logos+tex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615" y="9642515"/>
            <a:ext cx="6102413" cy="592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672776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271463" indent="-271463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546100" indent="-273050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00100" indent="-252413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073150" indent="-271463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346200" indent="-271463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1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8860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71108" indent="-296580" defTabSz="98860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86320" indent="-237264" defTabSz="98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60848" indent="-237264" defTabSz="98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135375" indent="-237264" defTabSz="98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609903" indent="-237264" defTabSz="98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3084431" indent="-237264" defTabSz="98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558959" indent="-237264" defTabSz="98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4033487" indent="-237264" defTabSz="98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/>
              <a:t>Presentation title</a:t>
            </a: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6930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117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8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4"/>
          <p:cNvSpPr>
            <a:spLocks noChangeArrowheads="1"/>
          </p:cNvSpPr>
          <p:nvPr/>
        </p:nvSpPr>
        <p:spPr bwMode="auto">
          <a:xfrm>
            <a:off x="0" y="1265241"/>
            <a:ext cx="9144000" cy="43259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" name="Line 38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Line 39"/>
          <p:cNvSpPr>
            <a:spLocks noChangeShapeType="1"/>
          </p:cNvSpPr>
          <p:nvPr/>
        </p:nvSpPr>
        <p:spPr bwMode="auto">
          <a:xfrm>
            <a:off x="631825" y="6078542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7" name="Picture 40" descr="unfccc_schriftzug_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0" y="309567"/>
            <a:ext cx="7866063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2" descr="unfccc-letter-es-e-header"/>
          <p:cNvPicPr preferRelativeResize="0"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00" name="Rectangle 28"/>
          <p:cNvSpPr>
            <a:spLocks noGrp="1" noChangeArrowheads="1"/>
          </p:cNvSpPr>
          <p:nvPr>
            <p:ph type="ctrTitle"/>
          </p:nvPr>
        </p:nvSpPr>
        <p:spPr>
          <a:xfrm>
            <a:off x="627065" y="2205038"/>
            <a:ext cx="7881937" cy="1204912"/>
          </a:xfrm>
        </p:spPr>
        <p:txBody>
          <a:bodyPr anchor="b"/>
          <a:lstStyle>
            <a:lvl1pPr>
              <a:lnSpc>
                <a:spcPts val="3600"/>
              </a:lnSpc>
              <a:defRPr sz="3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ubTitle" idx="1"/>
          </p:nvPr>
        </p:nvSpPr>
        <p:spPr>
          <a:xfrm>
            <a:off x="625477" y="3922717"/>
            <a:ext cx="7881938" cy="75882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9" name="Rectangle 36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3273427" y="6505575"/>
            <a:ext cx="5230813" cy="1793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UNFCCC secretariat, programme</a:t>
            </a:r>
            <a:endParaRPr lang="de-DE"/>
          </a:p>
        </p:txBody>
      </p:sp>
      <p:sp>
        <p:nvSpPr>
          <p:cNvPr id="10" name="Rectangle 3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273427" y="6261100"/>
            <a:ext cx="5230813" cy="1793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1" i="1">
                <a:latin typeface="Arial" charset="0"/>
              </a:defRPr>
            </a:lvl1pPr>
          </a:lstStyle>
          <a:p>
            <a:pPr>
              <a:defRPr/>
            </a:pPr>
            <a:r>
              <a:rPr lang="de-DE"/>
              <a:t>Firstname Lastname, Job Title</a:t>
            </a:r>
          </a:p>
        </p:txBody>
      </p:sp>
    </p:spTree>
    <p:extLst>
      <p:ext uri="{BB962C8B-B14F-4D97-AF65-F5344CB8AC3E}">
        <p14:creationId xmlns:p14="http://schemas.microsoft.com/office/powerpoint/2010/main" val="3031525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031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7327" y="309563"/>
            <a:ext cx="1966913" cy="5281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2" y="309563"/>
            <a:ext cx="5749925" cy="5281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1559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3896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7999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28034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8757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0499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309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91569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8385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24561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58984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01992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7327" y="309563"/>
            <a:ext cx="1966913" cy="5281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2" y="309563"/>
            <a:ext cx="5749925" cy="5281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8967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262063"/>
            <a:ext cx="9144000" cy="43259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631825" y="6078542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7" name="Picture 11" descr="unfccc_schriftzug_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0" y="309567"/>
            <a:ext cx="7866063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3" descr="unfccc-letter-es-e-header"/>
          <p:cNvPicPr preferRelativeResize="0"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9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7065" y="2205038"/>
            <a:ext cx="7881937" cy="1439862"/>
          </a:xfrm>
        </p:spPr>
        <p:txBody>
          <a:bodyPr/>
          <a:lstStyle>
            <a:lvl1pPr>
              <a:lnSpc>
                <a:spcPts val="5600"/>
              </a:lnSpc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5477" y="3922717"/>
            <a:ext cx="7881938" cy="75882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3273427" y="6505575"/>
            <a:ext cx="5230813" cy="1793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UNFCCC secretariat, programme</a:t>
            </a:r>
            <a:endParaRPr lang="de-DE"/>
          </a:p>
        </p:txBody>
      </p:sp>
      <p:sp>
        <p:nvSpPr>
          <p:cNvPr id="10" name="Rectangle 8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273427" y="6261100"/>
            <a:ext cx="5230813" cy="1793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1" i="1">
                <a:latin typeface="Arial" charset="0"/>
              </a:defRPr>
            </a:lvl1pPr>
          </a:lstStyle>
          <a:p>
            <a:pPr>
              <a:defRPr/>
            </a:pPr>
            <a:r>
              <a:rPr lang="de-DE"/>
              <a:t>Firstname Lastname, Job Title</a:t>
            </a:r>
          </a:p>
        </p:txBody>
      </p:sp>
    </p:spTree>
    <p:extLst>
      <p:ext uri="{BB962C8B-B14F-4D97-AF65-F5344CB8AC3E}">
        <p14:creationId xmlns:p14="http://schemas.microsoft.com/office/powerpoint/2010/main" val="8444744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9519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114461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3712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039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2903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1070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07837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398661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359964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7383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7327" y="309563"/>
            <a:ext cx="1966913" cy="5281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2" y="309563"/>
            <a:ext cx="5749925" cy="5281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97803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CF - PPT BG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9380" y="-47616"/>
            <a:ext cx="9302765" cy="6953232"/>
          </a:xfrm>
          <a:prstGeom prst="rect">
            <a:avLst/>
          </a:prstGeom>
        </p:spPr>
      </p:pic>
      <p:pic>
        <p:nvPicPr>
          <p:cNvPr id="3" name="Picture 2" descr="GCFblgrnLogoRGB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786" y="559834"/>
            <a:ext cx="2785974" cy="1970930"/>
          </a:xfrm>
          <a:prstGeom prst="rect">
            <a:avLst/>
          </a:prstGeom>
        </p:spPr>
      </p:pic>
      <p:sp>
        <p:nvSpPr>
          <p:cNvPr id="4" name="Subtitle 2"/>
          <p:cNvSpPr txBox="1">
            <a:spLocks/>
          </p:cNvSpPr>
          <p:nvPr userDrawn="1"/>
        </p:nvSpPr>
        <p:spPr>
          <a:xfrm>
            <a:off x="1777956" y="2909888"/>
            <a:ext cx="7126608" cy="672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lnSpc>
                <a:spcPct val="90000"/>
              </a:lnSpc>
              <a:spcAft>
                <a:spcPts val="0"/>
              </a:spcAft>
            </a:pPr>
            <a:r>
              <a:rPr lang="en-US" sz="3600" b="1" dirty="0">
                <a:solidFill>
                  <a:prstClr val="black"/>
                </a:solidFill>
                <a:cs typeface="Corbel"/>
              </a:rPr>
              <a:t>Title of </a:t>
            </a:r>
            <a:r>
              <a:rPr lang="en-US" sz="4000" b="1" dirty="0">
                <a:solidFill>
                  <a:prstClr val="black"/>
                </a:solidFill>
                <a:cs typeface="Corbel"/>
              </a:rPr>
              <a:t>Presentation</a:t>
            </a:r>
            <a:endParaRPr lang="en-US" sz="3600" b="1" i="1" dirty="0">
              <a:solidFill>
                <a:prstClr val="black"/>
              </a:solidFill>
              <a:cs typeface="Corbel"/>
            </a:endParaRP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1772577" y="4445347"/>
            <a:ext cx="6653110" cy="160374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457200">
              <a:lnSpc>
                <a:spcPct val="80000"/>
              </a:lnSpc>
              <a:buFont typeface="Arial" pitchFamily="34" charset="0"/>
              <a:buNone/>
            </a:pPr>
            <a:r>
              <a:rPr lang="en-US" sz="2800" b="1" dirty="0">
                <a:solidFill>
                  <a:srgbClr val="246B52"/>
                </a:solidFill>
                <a:ea typeface="Corbel"/>
                <a:cs typeface="Corbel"/>
              </a:rPr>
              <a:t>Name of Presenter</a:t>
            </a:r>
          </a:p>
          <a:p>
            <a:pPr marL="0" indent="0" defTabSz="457200">
              <a:lnSpc>
                <a:spcPct val="80000"/>
              </a:lnSpc>
              <a:buFont typeface="Arial" pitchFamily="34" charset="0"/>
              <a:buNone/>
            </a:pPr>
            <a:endParaRPr lang="en-US" sz="2400" dirty="0">
              <a:solidFill>
                <a:srgbClr val="246B52"/>
              </a:solidFill>
              <a:ea typeface="Corbel"/>
              <a:cs typeface="Corbel"/>
            </a:endParaRPr>
          </a:p>
          <a:p>
            <a:pPr marL="0" indent="0" defTabSz="457200">
              <a:lnSpc>
                <a:spcPct val="80000"/>
              </a:lnSpc>
              <a:buFont typeface="Arial" pitchFamily="34" charset="0"/>
              <a:buNone/>
            </a:pPr>
            <a:r>
              <a:rPr lang="en-US" sz="2000" dirty="0">
                <a:solidFill>
                  <a:srgbClr val="246B52"/>
                </a:solidFill>
                <a:ea typeface="Corbel"/>
                <a:cs typeface="Corbel"/>
              </a:rPr>
              <a:t>Event Name</a:t>
            </a:r>
          </a:p>
          <a:p>
            <a:pPr marL="0" indent="0" defTabSz="457200">
              <a:lnSpc>
                <a:spcPct val="80000"/>
              </a:lnSpc>
              <a:buFont typeface="Arial" pitchFamily="34" charset="0"/>
              <a:buNone/>
            </a:pPr>
            <a:r>
              <a:rPr lang="en-US" sz="2000" dirty="0">
                <a:solidFill>
                  <a:srgbClr val="246B52"/>
                </a:solidFill>
                <a:ea typeface="Corbel"/>
                <a:cs typeface="Corbel"/>
              </a:rPr>
              <a:t>Month Year | Location</a:t>
            </a:r>
          </a:p>
        </p:txBody>
      </p:sp>
      <p:sp>
        <p:nvSpPr>
          <p:cNvPr id="6" name="Subtitle 2"/>
          <p:cNvSpPr txBox="1">
            <a:spLocks/>
          </p:cNvSpPr>
          <p:nvPr userDrawn="1"/>
        </p:nvSpPr>
        <p:spPr>
          <a:xfrm>
            <a:off x="1772575" y="2549331"/>
            <a:ext cx="7126608" cy="4025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lnSpc>
                <a:spcPct val="90000"/>
              </a:lnSpc>
              <a:spcAft>
                <a:spcPts val="0"/>
              </a:spcAft>
            </a:pPr>
            <a:r>
              <a:rPr lang="en-US" sz="2000" dirty="0">
                <a:solidFill>
                  <a:prstClr val="black"/>
                </a:solidFill>
                <a:cs typeface="Corbel"/>
              </a:rPr>
              <a:t>Subtitle/Agenda Item/Etc. (optional)</a:t>
            </a:r>
          </a:p>
          <a:p>
            <a:pPr algn="l" fontAlgn="auto">
              <a:lnSpc>
                <a:spcPct val="90000"/>
              </a:lnSpc>
              <a:spcAft>
                <a:spcPts val="0"/>
              </a:spcAft>
            </a:pPr>
            <a:endParaRPr lang="en-US" sz="2000" dirty="0">
              <a:solidFill>
                <a:prstClr val="black"/>
              </a:solidFill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15803452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5463" y="725804"/>
            <a:ext cx="6643924" cy="566632"/>
          </a:xfrm>
          <a:prstGeom prst="rect">
            <a:avLst/>
          </a:prstGeom>
        </p:spPr>
        <p:txBody>
          <a:bodyPr vert="horz"/>
          <a:lstStyle>
            <a:lvl1pPr algn="r">
              <a:defRPr sz="4000" b="1" i="0">
                <a:latin typeface="Corbel"/>
                <a:cs typeface="Corbel"/>
              </a:defRPr>
            </a:lvl1pPr>
          </a:lstStyle>
          <a:p>
            <a:r>
              <a:rPr lang="en-CA" dirty="0"/>
              <a:t>Title of Slide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22325" y="2127250"/>
            <a:ext cx="7524750" cy="39449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>
                <a:latin typeface="Corbel"/>
                <a:cs typeface="Corbel"/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70318674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5463" y="725804"/>
            <a:ext cx="6643924" cy="566632"/>
          </a:xfrm>
          <a:prstGeom prst="rect">
            <a:avLst/>
          </a:prstGeom>
        </p:spPr>
        <p:txBody>
          <a:bodyPr vert="horz"/>
          <a:lstStyle>
            <a:lvl1pPr algn="r">
              <a:defRPr sz="4000" b="1" i="0">
                <a:latin typeface="Corbel"/>
                <a:cs typeface="Corbel"/>
              </a:defRPr>
            </a:lvl1pPr>
          </a:lstStyle>
          <a:p>
            <a:r>
              <a:rPr lang="en-CA" dirty="0"/>
              <a:t>Title of Slide</a:t>
            </a:r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22325" y="2127250"/>
            <a:ext cx="7524750" cy="3944938"/>
          </a:xfrm>
          <a:prstGeom prst="rect">
            <a:avLst/>
          </a:prstGeom>
        </p:spPr>
        <p:txBody>
          <a:bodyPr vert="horz"/>
          <a:lstStyle>
            <a:lvl1pPr marL="457200" indent="-457200">
              <a:buClr>
                <a:srgbClr val="24634F"/>
              </a:buClr>
              <a:buFont typeface="Arial"/>
              <a:buChar char="•"/>
              <a:defRPr sz="2800">
                <a:latin typeface="Corbel"/>
                <a:cs typeface="Corbel"/>
              </a:defRPr>
            </a:lvl1pPr>
          </a:lstStyle>
          <a:p>
            <a:pPr lvl="0"/>
            <a:r>
              <a:rPr lang="en-US" dirty="0"/>
              <a:t>Bulleted List</a:t>
            </a:r>
          </a:p>
        </p:txBody>
      </p:sp>
    </p:spTree>
    <p:extLst>
      <p:ext uri="{BB962C8B-B14F-4D97-AF65-F5344CB8AC3E}">
        <p14:creationId xmlns:p14="http://schemas.microsoft.com/office/powerpoint/2010/main" val="921085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Li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5463" y="725804"/>
            <a:ext cx="6643924" cy="566632"/>
          </a:xfrm>
          <a:prstGeom prst="rect">
            <a:avLst/>
          </a:prstGeom>
        </p:spPr>
        <p:txBody>
          <a:bodyPr vert="horz"/>
          <a:lstStyle>
            <a:lvl1pPr algn="r">
              <a:defRPr sz="4000" b="1" i="0">
                <a:latin typeface="Corbel"/>
                <a:cs typeface="Corbel"/>
              </a:defRPr>
            </a:lvl1pPr>
          </a:lstStyle>
          <a:p>
            <a:r>
              <a:rPr lang="en-CA" dirty="0"/>
              <a:t>Title of Slide</a:t>
            </a:r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22325" y="2127250"/>
            <a:ext cx="7524750" cy="3944938"/>
          </a:xfrm>
          <a:prstGeom prst="rect">
            <a:avLst/>
          </a:prstGeom>
        </p:spPr>
        <p:txBody>
          <a:bodyPr vert="horz"/>
          <a:lstStyle>
            <a:lvl1pPr marL="514350" indent="-514350">
              <a:buClr>
                <a:srgbClr val="24634F"/>
              </a:buClr>
              <a:buFont typeface="+mj-lt"/>
              <a:buAutoNum type="arabicPeriod"/>
              <a:defRPr sz="2800">
                <a:latin typeface="Corbel"/>
                <a:cs typeface="Corbel"/>
              </a:defRPr>
            </a:lvl1pPr>
          </a:lstStyle>
          <a:p>
            <a:pPr lvl="0"/>
            <a:r>
              <a:rPr lang="en-US" dirty="0"/>
              <a:t>Numbered List</a:t>
            </a:r>
          </a:p>
        </p:txBody>
      </p:sp>
    </p:spTree>
    <p:extLst>
      <p:ext uri="{BB962C8B-B14F-4D97-AF65-F5344CB8AC3E}">
        <p14:creationId xmlns:p14="http://schemas.microsoft.com/office/powerpoint/2010/main" val="407647457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5463" y="725804"/>
            <a:ext cx="6643924" cy="566632"/>
          </a:xfrm>
          <a:prstGeom prst="rect">
            <a:avLst/>
          </a:prstGeom>
        </p:spPr>
        <p:txBody>
          <a:bodyPr vert="horz"/>
          <a:lstStyle>
            <a:lvl1pPr algn="r">
              <a:defRPr sz="4000" b="1" i="0">
                <a:latin typeface="Corbel"/>
                <a:cs typeface="Corbel"/>
              </a:defRPr>
            </a:lvl1pPr>
          </a:lstStyle>
          <a:p>
            <a:r>
              <a:rPr lang="en-CA" dirty="0"/>
              <a:t>Title of Slide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2127251"/>
            <a:ext cx="9144000" cy="4730749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>
                <a:latin typeface="Corbel"/>
                <a:cs typeface="Corbel"/>
              </a:defRPr>
            </a:lvl1pPr>
          </a:lstStyle>
          <a:p>
            <a:r>
              <a:rPr lang="en-US" dirty="0"/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11153910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ogo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2353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20796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CF - PPT BG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9380" y="-47616"/>
            <a:ext cx="9302765" cy="6953232"/>
          </a:xfrm>
          <a:prstGeom prst="rect">
            <a:avLst/>
          </a:prstGeom>
        </p:spPr>
      </p:pic>
      <p:pic>
        <p:nvPicPr>
          <p:cNvPr id="6" name="Picture 5" descr="GCFblgrnLogoRGB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06986" y="2652713"/>
            <a:ext cx="2785974" cy="1970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503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262063"/>
            <a:ext cx="9144000" cy="43259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631825" y="6078542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>
              <a:solidFill>
                <a:srgbClr val="000000"/>
              </a:solidFill>
            </a:endParaRPr>
          </a:p>
        </p:txBody>
      </p:sp>
      <p:pic>
        <p:nvPicPr>
          <p:cNvPr id="7" name="Picture 11" descr="unfccc_schriftzug_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0" y="309567"/>
            <a:ext cx="7866063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3" descr="unfccc-letter-es-e-header"/>
          <p:cNvPicPr preferRelativeResize="0"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9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7065" y="2205038"/>
            <a:ext cx="7881937" cy="1439862"/>
          </a:xfrm>
        </p:spPr>
        <p:txBody>
          <a:bodyPr/>
          <a:lstStyle>
            <a:lvl1pPr>
              <a:lnSpc>
                <a:spcPts val="5600"/>
              </a:lnSpc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5477" y="3922717"/>
            <a:ext cx="7881938" cy="75882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3273427" y="6505575"/>
            <a:ext cx="5230813" cy="1793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UNFCCC secretariat, programme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0" name="Rectangle 8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273427" y="6261100"/>
            <a:ext cx="5230813" cy="1793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1" i="1">
                <a:latin typeface="Arial" charset="0"/>
              </a:defRPr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Firstname Lastname, Job Title</a:t>
            </a:r>
          </a:p>
        </p:txBody>
      </p:sp>
    </p:spTree>
    <p:extLst>
      <p:ext uri="{BB962C8B-B14F-4D97-AF65-F5344CB8AC3E}">
        <p14:creationId xmlns:p14="http://schemas.microsoft.com/office/powerpoint/2010/main" val="53802361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24862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9273164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917304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573256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93716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335491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359292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174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2465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70447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7327" y="309563"/>
            <a:ext cx="1966913" cy="5281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2" y="309563"/>
            <a:ext cx="5749925" cy="5281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09847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1828800"/>
            <a:ext cx="8229600" cy="1143000"/>
          </a:xfrm>
        </p:spPr>
        <p:txBody>
          <a:bodyPr/>
          <a:lstStyle>
            <a:lvl1pPr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2" name="Group 9"/>
          <p:cNvGrpSpPr/>
          <p:nvPr userDrawn="1"/>
        </p:nvGrpSpPr>
        <p:grpSpPr>
          <a:xfrm>
            <a:off x="0" y="0"/>
            <a:ext cx="9144000" cy="1248156"/>
            <a:chOff x="0" y="152400"/>
            <a:chExt cx="9144000" cy="1248156"/>
          </a:xfrm>
        </p:grpSpPr>
        <p:pic>
          <p:nvPicPr>
            <p:cNvPr id="6" name="Picture 5" descr="GEF-20-PPT-BG-blank.pn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0" y="152400"/>
              <a:ext cx="9144000" cy="1246632"/>
            </a:xfrm>
            <a:prstGeom prst="rect">
              <a:avLst/>
            </a:prstGeom>
            <a:effectLst>
              <a:reflection blurRad="6350" stA="50000" endA="300" endPos="38500" dist="50800" dir="5400000" sy="-100000" algn="bl" rotWithShape="0"/>
            </a:effectLst>
          </p:spPr>
        </p:pic>
        <p:pic>
          <p:nvPicPr>
            <p:cNvPr id="7" name="Picture 6" descr="GEF-PPT-BG.pn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0" y="152400"/>
              <a:ext cx="9144000" cy="124815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6049368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386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 descr="GEF-PPT-BG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5609844"/>
            <a:ext cx="9144000" cy="1248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04911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2612627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8382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9367754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 txBox="1">
            <a:spLocks/>
          </p:cNvSpPr>
          <p:nvPr/>
        </p:nvSpPr>
        <p:spPr>
          <a:xfrm>
            <a:off x="685800" y="38100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1F497D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Questions?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85800" y="2286004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1F497D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>
                <a:solidFill>
                  <a:srgbClr val="00642D"/>
                </a:solidFill>
                <a:ea typeface="+mn-ea"/>
                <a:cs typeface="+mn-cs"/>
              </a:rPr>
              <a:t>Thank you for your attention</a:t>
            </a:r>
          </a:p>
        </p:txBody>
      </p:sp>
    </p:spTree>
    <p:extLst>
      <p:ext uri="{BB962C8B-B14F-4D97-AF65-F5344CB8AC3E}">
        <p14:creationId xmlns:p14="http://schemas.microsoft.com/office/powerpoint/2010/main" val="53324552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262063"/>
            <a:ext cx="9144000" cy="43259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pic>
        <p:nvPicPr>
          <p:cNvPr id="7" name="Picture 11" descr="unfccc_schriftzug_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0" y="309563"/>
            <a:ext cx="7866063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3" descr="unfccc-letter-es-e-header"/>
          <p:cNvPicPr preferRelativeResize="0"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9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7063" y="2205038"/>
            <a:ext cx="7881937" cy="1439862"/>
          </a:xfrm>
        </p:spPr>
        <p:txBody>
          <a:bodyPr/>
          <a:lstStyle>
            <a:lvl1pPr>
              <a:lnSpc>
                <a:spcPts val="5600"/>
              </a:lnSpc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5475" y="3922713"/>
            <a:ext cx="7881938" cy="75882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3273425" y="6505575"/>
            <a:ext cx="5230813" cy="1793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UNFCCC secretariat, programme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10" name="Rectangle 8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273425" y="6261100"/>
            <a:ext cx="5230813" cy="1793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1" i="1">
                <a:latin typeface="Arial" charset="0"/>
              </a:defRPr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Firstname Lastname, Job Title</a:t>
            </a:r>
          </a:p>
        </p:txBody>
      </p:sp>
    </p:spTree>
    <p:extLst>
      <p:ext uri="{BB962C8B-B14F-4D97-AF65-F5344CB8AC3E}">
        <p14:creationId xmlns:p14="http://schemas.microsoft.com/office/powerpoint/2010/main" val="58098459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46631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5640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20557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49027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8264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81288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08221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030131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965419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99380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7325" y="309563"/>
            <a:ext cx="1966913" cy="5281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309563"/>
            <a:ext cx="5749925" cy="5281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56837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CF - PPT BG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9382" y="-47616"/>
            <a:ext cx="9302765" cy="6953232"/>
          </a:xfrm>
          <a:prstGeom prst="rect">
            <a:avLst/>
          </a:prstGeom>
        </p:spPr>
      </p:pic>
      <p:pic>
        <p:nvPicPr>
          <p:cNvPr id="3" name="Picture 2" descr="GCFblgrnLogoRGB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786" y="559834"/>
            <a:ext cx="2785974" cy="1970930"/>
          </a:xfrm>
          <a:prstGeom prst="rect">
            <a:avLst/>
          </a:prstGeom>
        </p:spPr>
      </p:pic>
      <p:sp>
        <p:nvSpPr>
          <p:cNvPr id="4" name="Subtitle 2"/>
          <p:cNvSpPr txBox="1">
            <a:spLocks/>
          </p:cNvSpPr>
          <p:nvPr userDrawn="1"/>
        </p:nvSpPr>
        <p:spPr>
          <a:xfrm>
            <a:off x="1777956" y="2909888"/>
            <a:ext cx="7126608" cy="672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/>
                <a:ea typeface="+mn-ea"/>
                <a:cs typeface="Corbel"/>
              </a:rPr>
              <a:t>Title of 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/>
                <a:ea typeface="+mn-ea"/>
                <a:cs typeface="Corbel"/>
              </a:rPr>
              <a:t>Presentation</a:t>
            </a:r>
            <a:endParaRPr kumimoji="0" lang="en-US" sz="36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/>
              <a:ea typeface="+mn-ea"/>
              <a:cs typeface="Corbel"/>
            </a:endParaRP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1772575" y="4445343"/>
            <a:ext cx="6653110" cy="160374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46B52"/>
                </a:solidFill>
                <a:effectLst/>
                <a:uLnTx/>
                <a:uFillTx/>
                <a:latin typeface="Corbel"/>
                <a:ea typeface="Corbel"/>
                <a:cs typeface="Corbel"/>
              </a:rPr>
              <a:t>Name of Presenter</a:t>
            </a:r>
          </a:p>
          <a:p>
            <a:pPr marL="0" marR="0" lvl="0" indent="0" algn="l" defTabSz="4572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246B52"/>
              </a:solidFill>
              <a:effectLst/>
              <a:uLnTx/>
              <a:uFillTx/>
              <a:latin typeface="Corbel"/>
              <a:ea typeface="Corbel"/>
              <a:cs typeface="Corbel"/>
            </a:endParaRPr>
          </a:p>
          <a:p>
            <a:pPr marL="0" marR="0" lvl="0" indent="0" algn="l" defTabSz="4572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46B52"/>
                </a:solidFill>
                <a:effectLst/>
                <a:uLnTx/>
                <a:uFillTx/>
                <a:latin typeface="Corbel"/>
                <a:ea typeface="Corbel"/>
                <a:cs typeface="Corbel"/>
              </a:rPr>
              <a:t>Event Name</a:t>
            </a:r>
          </a:p>
          <a:p>
            <a:pPr marL="0" marR="0" lvl="0" indent="0" algn="l" defTabSz="4572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46B52"/>
                </a:solidFill>
                <a:effectLst/>
                <a:uLnTx/>
                <a:uFillTx/>
                <a:latin typeface="Corbel"/>
                <a:ea typeface="Corbel"/>
                <a:cs typeface="Corbel"/>
              </a:rPr>
              <a:t>Month Year | Location</a:t>
            </a:r>
          </a:p>
        </p:txBody>
      </p:sp>
      <p:sp>
        <p:nvSpPr>
          <p:cNvPr id="6" name="Subtitle 2"/>
          <p:cNvSpPr txBox="1">
            <a:spLocks/>
          </p:cNvSpPr>
          <p:nvPr userDrawn="1"/>
        </p:nvSpPr>
        <p:spPr>
          <a:xfrm>
            <a:off x="1772575" y="2549331"/>
            <a:ext cx="7126608" cy="4025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/>
                <a:ea typeface="+mn-ea"/>
                <a:cs typeface="Corbel"/>
              </a:rPr>
              <a:t>Subtitle/Agenda Item/Etc. (optional)</a:t>
            </a:r>
          </a:p>
          <a:p>
            <a:pPr marL="0" marR="0" lvl="0" indent="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/>
              <a:ea typeface="+mn-ea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71975867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5463" y="725804"/>
            <a:ext cx="6643924" cy="566632"/>
          </a:xfrm>
          <a:prstGeom prst="rect">
            <a:avLst/>
          </a:prstGeom>
        </p:spPr>
        <p:txBody>
          <a:bodyPr vert="horz"/>
          <a:lstStyle>
            <a:lvl1pPr algn="r">
              <a:defRPr sz="4000" b="1" i="0">
                <a:latin typeface="Corbel"/>
                <a:cs typeface="Corbel"/>
              </a:defRPr>
            </a:lvl1pPr>
          </a:lstStyle>
          <a:p>
            <a:r>
              <a:rPr lang="en-CA" dirty="0"/>
              <a:t>Title of Slide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22325" y="2127250"/>
            <a:ext cx="7524750" cy="39449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>
                <a:latin typeface="Corbel"/>
                <a:cs typeface="Corbel"/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2128825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883166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5463" y="725804"/>
            <a:ext cx="6643924" cy="566632"/>
          </a:xfrm>
          <a:prstGeom prst="rect">
            <a:avLst/>
          </a:prstGeom>
        </p:spPr>
        <p:txBody>
          <a:bodyPr vert="horz"/>
          <a:lstStyle>
            <a:lvl1pPr algn="r">
              <a:defRPr sz="4000" b="1" i="0">
                <a:latin typeface="Corbel"/>
                <a:cs typeface="Corbel"/>
              </a:defRPr>
            </a:lvl1pPr>
          </a:lstStyle>
          <a:p>
            <a:r>
              <a:rPr lang="en-CA" dirty="0"/>
              <a:t>Title of Slide</a:t>
            </a:r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22325" y="2127250"/>
            <a:ext cx="7524750" cy="3944938"/>
          </a:xfrm>
          <a:prstGeom prst="rect">
            <a:avLst/>
          </a:prstGeom>
        </p:spPr>
        <p:txBody>
          <a:bodyPr vert="horz"/>
          <a:lstStyle>
            <a:lvl1pPr marL="457200" indent="-457200">
              <a:buClr>
                <a:srgbClr val="24634F"/>
              </a:buClr>
              <a:buFont typeface="Arial"/>
              <a:buChar char="•"/>
              <a:defRPr sz="2800">
                <a:latin typeface="Corbel"/>
                <a:cs typeface="Corbel"/>
              </a:defRPr>
            </a:lvl1pPr>
          </a:lstStyle>
          <a:p>
            <a:pPr lvl="0"/>
            <a:r>
              <a:rPr lang="en-US" dirty="0"/>
              <a:t>Bulleted List</a:t>
            </a:r>
          </a:p>
        </p:txBody>
      </p:sp>
    </p:spTree>
    <p:extLst>
      <p:ext uri="{BB962C8B-B14F-4D97-AF65-F5344CB8AC3E}">
        <p14:creationId xmlns:p14="http://schemas.microsoft.com/office/powerpoint/2010/main" val="140223569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Li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5463" y="725804"/>
            <a:ext cx="6643924" cy="566632"/>
          </a:xfrm>
          <a:prstGeom prst="rect">
            <a:avLst/>
          </a:prstGeom>
        </p:spPr>
        <p:txBody>
          <a:bodyPr vert="horz"/>
          <a:lstStyle>
            <a:lvl1pPr algn="r">
              <a:defRPr sz="4000" b="1" i="0">
                <a:latin typeface="Corbel"/>
                <a:cs typeface="Corbel"/>
              </a:defRPr>
            </a:lvl1pPr>
          </a:lstStyle>
          <a:p>
            <a:r>
              <a:rPr lang="en-CA" dirty="0"/>
              <a:t>Title of Slide</a:t>
            </a:r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22325" y="2127250"/>
            <a:ext cx="7524750" cy="3944938"/>
          </a:xfrm>
          <a:prstGeom prst="rect">
            <a:avLst/>
          </a:prstGeom>
        </p:spPr>
        <p:txBody>
          <a:bodyPr vert="horz"/>
          <a:lstStyle>
            <a:lvl1pPr marL="514350" indent="-514350">
              <a:buClr>
                <a:srgbClr val="24634F"/>
              </a:buClr>
              <a:buFont typeface="+mj-lt"/>
              <a:buAutoNum type="arabicPeriod"/>
              <a:defRPr sz="2800">
                <a:latin typeface="Corbel"/>
                <a:cs typeface="Corbel"/>
              </a:defRPr>
            </a:lvl1pPr>
          </a:lstStyle>
          <a:p>
            <a:pPr lvl="0"/>
            <a:r>
              <a:rPr lang="en-US" dirty="0"/>
              <a:t>Numbered List</a:t>
            </a:r>
          </a:p>
        </p:txBody>
      </p:sp>
    </p:spTree>
    <p:extLst>
      <p:ext uri="{BB962C8B-B14F-4D97-AF65-F5344CB8AC3E}">
        <p14:creationId xmlns:p14="http://schemas.microsoft.com/office/powerpoint/2010/main" val="92264610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5463" y="725804"/>
            <a:ext cx="6643924" cy="566632"/>
          </a:xfrm>
          <a:prstGeom prst="rect">
            <a:avLst/>
          </a:prstGeom>
        </p:spPr>
        <p:txBody>
          <a:bodyPr vert="horz"/>
          <a:lstStyle>
            <a:lvl1pPr algn="r">
              <a:defRPr sz="4000" b="1" i="0">
                <a:latin typeface="Corbel"/>
                <a:cs typeface="Corbel"/>
              </a:defRPr>
            </a:lvl1pPr>
          </a:lstStyle>
          <a:p>
            <a:r>
              <a:rPr lang="en-CA" dirty="0"/>
              <a:t>Title of Slide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2127250"/>
            <a:ext cx="9144000" cy="4730749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>
                <a:latin typeface="Corbel"/>
                <a:cs typeface="Corbel"/>
              </a:defRPr>
            </a:lvl1pPr>
          </a:lstStyle>
          <a:p>
            <a:r>
              <a:rPr lang="en-US" dirty="0"/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318835358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ogo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113289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CF - PPT BG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9382" y="-47616"/>
            <a:ext cx="9302765" cy="6953232"/>
          </a:xfrm>
          <a:prstGeom prst="rect">
            <a:avLst/>
          </a:prstGeom>
        </p:spPr>
      </p:pic>
      <p:pic>
        <p:nvPicPr>
          <p:cNvPr id="6" name="Picture 5" descr="GCFblgrnLogoRGB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06986" y="2652713"/>
            <a:ext cx="2785974" cy="1970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79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1140088" y="1558572"/>
            <a:ext cx="677819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Corbel"/>
                <a:cs typeface="Corbel"/>
              </a:defRPr>
            </a:lvl1pPr>
          </a:lstStyle>
          <a:p>
            <a:pPr>
              <a:lnSpc>
                <a:spcPct val="90000"/>
              </a:lnSpc>
            </a:pPr>
            <a:r>
              <a:rPr lang="en-US" sz="3600" dirty="0">
                <a:solidFill>
                  <a:schemeClr val="tx1"/>
                </a:solidFill>
                <a:cs typeface="Calibri"/>
              </a:rPr>
              <a:t> STABILIZING THE BIOSPHERE</a:t>
            </a:r>
            <a:endParaRPr lang="en-US" sz="3600" dirty="0">
              <a:solidFill>
                <a:schemeClr val="tx1"/>
              </a:solidFill>
              <a:latin typeface="+mj-lt"/>
              <a:cs typeface="Calibri"/>
            </a:endParaRPr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1140088" y="2705925"/>
            <a:ext cx="6778191" cy="342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latin typeface="Corbel"/>
                <a:cs typeface="Corbel"/>
              </a:defRPr>
            </a:lvl1pPr>
          </a:lstStyle>
          <a:p>
            <a:pPr marL="53975" indent="0"/>
            <a:r>
              <a:rPr lang="en-US" sz="2800" dirty="0">
                <a:latin typeface="Calibri Light"/>
                <a:cs typeface="Calibri Light"/>
              </a:rPr>
              <a:t> This is a typical text slide with upper and lower case text and no images</a:t>
            </a:r>
          </a:p>
          <a:p>
            <a:pPr marL="53975" indent="0"/>
            <a:r>
              <a:rPr lang="en-US" sz="2800" dirty="0">
                <a:latin typeface="Calibri Light"/>
                <a:cs typeface="Calibri Light"/>
              </a:rPr>
              <a:t> Written in Calibri Light, 20-28 pt. size, depending on text volume</a:t>
            </a:r>
          </a:p>
          <a:p>
            <a:pPr marL="53975" indent="0"/>
            <a:r>
              <a:rPr lang="en-US" sz="2800" dirty="0">
                <a:latin typeface="Calibri Light"/>
                <a:cs typeface="Calibri Light"/>
              </a:rPr>
              <a:t> Show a maximum of five bullet points per page</a:t>
            </a:r>
          </a:p>
        </p:txBody>
      </p:sp>
    </p:spTree>
    <p:extLst>
      <p:ext uri="{BB962C8B-B14F-4D97-AF65-F5344CB8AC3E}">
        <p14:creationId xmlns:p14="http://schemas.microsoft.com/office/powerpoint/2010/main" val="2869431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8881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56964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Relationship Id="rId9" Type="http://schemas.openxmlformats.org/officeDocument/2006/relationships/image" Target="../media/image4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4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5" Type="http://schemas.openxmlformats.org/officeDocument/2006/relationships/slideLayout" Target="../slideLayouts/slideLayout72.xml"/><Relationship Id="rId10" Type="http://schemas.openxmlformats.org/officeDocument/2006/relationships/image" Target="../media/image4.emf"/><Relationship Id="rId4" Type="http://schemas.openxmlformats.org/officeDocument/2006/relationships/slideLayout" Target="../slideLayouts/slideLayout71.xml"/><Relationship Id="rId9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6"/>
          <p:cNvSpPr>
            <a:spLocks noChangeArrowheads="1"/>
          </p:cNvSpPr>
          <p:nvPr/>
        </p:nvSpPr>
        <p:spPr bwMode="auto">
          <a:xfrm>
            <a:off x="2" y="1263650"/>
            <a:ext cx="136525" cy="43259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7" name="Rectangle 27"/>
          <p:cNvSpPr>
            <a:spLocks noChangeArrowheads="1"/>
          </p:cNvSpPr>
          <p:nvPr/>
        </p:nvSpPr>
        <p:spPr bwMode="auto">
          <a:xfrm>
            <a:off x="9007477" y="1263650"/>
            <a:ext cx="136525" cy="43259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8" name="Rectangle 28"/>
          <p:cNvSpPr>
            <a:spLocks noGrp="1" noChangeArrowheads="1"/>
          </p:cNvSpPr>
          <p:nvPr>
            <p:ph type="title"/>
          </p:nvPr>
        </p:nvSpPr>
        <p:spPr bwMode="auto">
          <a:xfrm>
            <a:off x="635001" y="309567"/>
            <a:ext cx="786923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Rectangle 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1263650"/>
            <a:ext cx="7867650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0" name="Line 33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1" name="Line 34"/>
          <p:cNvSpPr>
            <a:spLocks noChangeShapeType="1"/>
          </p:cNvSpPr>
          <p:nvPr/>
        </p:nvSpPr>
        <p:spPr bwMode="auto">
          <a:xfrm>
            <a:off x="631825" y="6078542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032" name="Picture 47" descr="unfccc_logos_bi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4" y="6261104"/>
            <a:ext cx="1354137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68" r:id="rId1"/>
    <p:sldLayoutId id="2147484037" r:id="rId2"/>
    <p:sldLayoutId id="2147484038" r:id="rId3"/>
    <p:sldLayoutId id="2147484039" r:id="rId4"/>
    <p:sldLayoutId id="2147484040" r:id="rId5"/>
    <p:sldLayoutId id="2147484041" r:id="rId6"/>
    <p:sldLayoutId id="2147484042" r:id="rId7"/>
    <p:sldLayoutId id="2147484043" r:id="rId8"/>
    <p:sldLayoutId id="2147484044" r:id="rId9"/>
    <p:sldLayoutId id="2147484045" r:id="rId10"/>
    <p:sldLayoutId id="2147484046" r:id="rId11"/>
  </p:sldLayoutIdLst>
  <p:txStyles>
    <p:titleStyle>
      <a:lvl1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9pPr>
    </p:titleStyle>
    <p:bodyStyle>
      <a:lvl1pPr marL="269875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3571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AutoNum type="alphaLcParenR"/>
        <a:defRPr sz="1500">
          <a:solidFill>
            <a:schemeClr val="tx1"/>
          </a:solidFill>
          <a:latin typeface="+mn-lt"/>
        </a:defRPr>
      </a:lvl2pPr>
      <a:lvl3pPr marL="900113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3pPr>
      <a:lvl4pPr marL="1169988" indent="-2682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4pPr>
      <a:lvl5pPr marL="14382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5pPr>
      <a:lvl6pPr marL="18954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6pPr>
      <a:lvl7pPr marL="23526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7pPr>
      <a:lvl8pPr marL="28098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8pPr>
      <a:lvl9pPr marL="32670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7"/>
          <p:cNvSpPr>
            <a:spLocks noChangeArrowheads="1"/>
          </p:cNvSpPr>
          <p:nvPr/>
        </p:nvSpPr>
        <p:spPr bwMode="auto">
          <a:xfrm>
            <a:off x="2" y="1263650"/>
            <a:ext cx="136525" cy="43259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9007477" y="1263650"/>
            <a:ext cx="136525" cy="43259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52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35001" y="309567"/>
            <a:ext cx="786923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3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1263650"/>
            <a:ext cx="7867650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54" name="Line 13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5" name="Line 14"/>
          <p:cNvSpPr>
            <a:spLocks noChangeShapeType="1"/>
          </p:cNvSpPr>
          <p:nvPr/>
        </p:nvSpPr>
        <p:spPr bwMode="auto">
          <a:xfrm>
            <a:off x="631825" y="6078542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2056" name="Picture 16" descr="unfccc-letter-es-e-header"/>
          <p:cNvPicPr preferRelativeResize="0"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53" r:id="rId7"/>
    <p:sldLayoutId id="2147484054" r:id="rId8"/>
    <p:sldLayoutId id="2147484055" r:id="rId9"/>
    <p:sldLayoutId id="2147484056" r:id="rId10"/>
    <p:sldLayoutId id="2147484057" r:id="rId11"/>
  </p:sldLayoutIdLst>
  <p:txStyles>
    <p:titleStyle>
      <a:lvl1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ctr" rtl="0" eaLnBrk="0" fontAlgn="base" hangingPunct="0">
        <a:lnSpc>
          <a:spcPts val="2900"/>
        </a:lnSpc>
        <a:spcBef>
          <a:spcPct val="0"/>
        </a:spcBef>
        <a:spcAft>
          <a:spcPct val="0"/>
        </a:spcAft>
        <a:defRPr sz="2400" i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ctr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ctr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ctr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ctr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" y="1263650"/>
            <a:ext cx="136525" cy="43259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9007477" y="1263650"/>
            <a:ext cx="136525" cy="43259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35001" y="309567"/>
            <a:ext cx="786923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1263650"/>
            <a:ext cx="7867650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Line 7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31825" y="6078542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3080" name="Picture 10" descr="unfccc-letter-es-e-header"/>
          <p:cNvPicPr preferRelativeResize="0"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69875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3571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AutoNum type="alphaLcParenR"/>
        <a:defRPr sz="1500">
          <a:solidFill>
            <a:schemeClr val="tx1"/>
          </a:solidFill>
          <a:latin typeface="+mn-lt"/>
          <a:cs typeface="+mn-cs"/>
        </a:defRPr>
      </a:lvl2pPr>
      <a:lvl3pPr marL="900113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3pPr>
      <a:lvl4pPr marL="1169988" indent="-2682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4pPr>
      <a:lvl5pPr marL="14382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5pPr>
      <a:lvl6pPr marL="18954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6pPr>
      <a:lvl7pPr marL="23526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7pPr>
      <a:lvl8pPr marL="28098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8pPr>
      <a:lvl9pPr marL="32670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GCFlogoCMYKbrochCover.eps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5015" y="372818"/>
            <a:ext cx="1350882" cy="929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844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4" r:id="rId1"/>
    <p:sldLayoutId id="2147484075" r:id="rId2"/>
    <p:sldLayoutId id="2147484076" r:id="rId3"/>
    <p:sldLayoutId id="2147484077" r:id="rId4"/>
    <p:sldLayoutId id="2147484078" r:id="rId5"/>
    <p:sldLayoutId id="2147484079" r:id="rId6"/>
    <p:sldLayoutId id="2147484080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" y="1263650"/>
            <a:ext cx="136525" cy="43259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9007477" y="1263650"/>
            <a:ext cx="136525" cy="43259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35001" y="309567"/>
            <a:ext cx="786923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1263650"/>
            <a:ext cx="7867650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Line 7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31825" y="6078542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>
              <a:solidFill>
                <a:srgbClr val="000000"/>
              </a:solidFill>
            </a:endParaRPr>
          </a:p>
        </p:txBody>
      </p:sp>
      <p:pic>
        <p:nvPicPr>
          <p:cNvPr id="3080" name="Picture 10" descr="unfccc-letter-es-e-header"/>
          <p:cNvPicPr preferRelativeResize="0"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0767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  <p:sldLayoutId id="2147484093" r:id="rId2"/>
    <p:sldLayoutId id="2147484094" r:id="rId3"/>
    <p:sldLayoutId id="2147484095" r:id="rId4"/>
    <p:sldLayoutId id="2147484096" r:id="rId5"/>
    <p:sldLayoutId id="2147484097" r:id="rId6"/>
    <p:sldLayoutId id="2147484098" r:id="rId7"/>
    <p:sldLayoutId id="2147484099" r:id="rId8"/>
    <p:sldLayoutId id="2147484100" r:id="rId9"/>
    <p:sldLayoutId id="2147484101" r:id="rId10"/>
    <p:sldLayoutId id="2147484102" r:id="rId11"/>
  </p:sldLayoutIdLst>
  <p:txStyles>
    <p:titleStyle>
      <a:lvl1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69875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3571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AutoNum type="alphaLcParenR"/>
        <a:defRPr sz="1500">
          <a:solidFill>
            <a:schemeClr val="tx1"/>
          </a:solidFill>
          <a:latin typeface="+mn-lt"/>
          <a:cs typeface="+mn-cs"/>
        </a:defRPr>
      </a:lvl2pPr>
      <a:lvl3pPr marL="900113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3pPr>
      <a:lvl4pPr marL="1169988" indent="-2682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4pPr>
      <a:lvl5pPr marL="14382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5pPr>
      <a:lvl6pPr marL="18954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6pPr>
      <a:lvl7pPr marL="23526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7pPr>
      <a:lvl8pPr marL="28098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8pPr>
      <a:lvl9pPr marL="32670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03974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4" r:id="rId1"/>
    <p:sldLayoutId id="2147484105" r:id="rId2"/>
    <p:sldLayoutId id="2147484106" r:id="rId3"/>
    <p:sldLayoutId id="2147484107" r:id="rId4"/>
    <p:sldLayoutId id="2147484108" r:id="rId5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rgbClr val="1F497D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1263650"/>
            <a:ext cx="136525" cy="43259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9007475" y="1263650"/>
            <a:ext cx="136525" cy="43259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309563"/>
            <a:ext cx="786923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1263650"/>
            <a:ext cx="7867650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Line 7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pic>
        <p:nvPicPr>
          <p:cNvPr id="3080" name="Picture 10" descr="unfccc-letter-es-e-header"/>
          <p:cNvPicPr preferRelativeResize="0"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6934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0" r:id="rId1"/>
    <p:sldLayoutId id="2147484111" r:id="rId2"/>
    <p:sldLayoutId id="2147484112" r:id="rId3"/>
    <p:sldLayoutId id="2147484113" r:id="rId4"/>
    <p:sldLayoutId id="2147484114" r:id="rId5"/>
    <p:sldLayoutId id="2147484115" r:id="rId6"/>
    <p:sldLayoutId id="2147484116" r:id="rId7"/>
    <p:sldLayoutId id="2147484117" r:id="rId8"/>
    <p:sldLayoutId id="2147484118" r:id="rId9"/>
    <p:sldLayoutId id="2147484119" r:id="rId10"/>
    <p:sldLayoutId id="2147484120" r:id="rId11"/>
  </p:sldLayoutIdLst>
  <p:txStyles>
    <p:titleStyle>
      <a:lvl1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69875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3571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AutoNum type="alphaLcParenR"/>
        <a:defRPr sz="1500">
          <a:solidFill>
            <a:schemeClr val="tx1"/>
          </a:solidFill>
          <a:latin typeface="+mn-lt"/>
          <a:cs typeface="+mn-cs"/>
        </a:defRPr>
      </a:lvl2pPr>
      <a:lvl3pPr marL="900113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3pPr>
      <a:lvl4pPr marL="1169988" indent="-2682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4pPr>
      <a:lvl5pPr marL="14382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5pPr>
      <a:lvl6pPr marL="18954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6pPr>
      <a:lvl7pPr marL="23526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7pPr>
      <a:lvl8pPr marL="28098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8pPr>
      <a:lvl9pPr marL="32670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GCFlogoCMYKbrochCover.eps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5015" y="372818"/>
            <a:ext cx="1350882" cy="929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97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2" r:id="rId1"/>
    <p:sldLayoutId id="2147484123" r:id="rId2"/>
    <p:sldLayoutId id="2147484124" r:id="rId3"/>
    <p:sldLayoutId id="2147484125" r:id="rId4"/>
    <p:sldLayoutId id="2147484126" r:id="rId5"/>
    <p:sldLayoutId id="2147484127" r:id="rId6"/>
    <p:sldLayoutId id="2147484128" r:id="rId7"/>
    <p:sldLayoutId id="2147484133" r:id="rId8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sz="1200"/>
              <a:t>Least Developed Countries Expert Group (LEG)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2060848"/>
            <a:ext cx="7881938" cy="1872208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sz="3200" dirty="0" err="1" smtClean="0"/>
              <a:t>Mettre</a:t>
            </a:r>
            <a:r>
              <a:rPr lang="en-GB" sz="3200" dirty="0" smtClean="0"/>
              <a:t> </a:t>
            </a:r>
            <a:r>
              <a:rPr lang="en-GB" sz="3200" dirty="0" err="1" smtClean="0"/>
              <a:t>en</a:t>
            </a:r>
            <a:r>
              <a:rPr lang="en-GB" sz="3200" dirty="0" smtClean="0"/>
              <a:t> </a:t>
            </a:r>
            <a:r>
              <a:rPr lang="en-GB" sz="3200" dirty="0" err="1" smtClean="0"/>
              <a:t>forme</a:t>
            </a:r>
            <a:r>
              <a:rPr lang="en-GB" sz="3200" dirty="0" smtClean="0"/>
              <a:t> les actions </a:t>
            </a:r>
            <a:r>
              <a:rPr lang="en-GB" sz="3200" dirty="0" err="1" smtClean="0"/>
              <a:t>d’</a:t>
            </a:r>
            <a:r>
              <a:rPr lang="en-GB" sz="3200" dirty="0" err="1" smtClean="0"/>
              <a:t>adaptation</a:t>
            </a:r>
            <a:r>
              <a:rPr lang="en-GB" sz="3200" dirty="0"/>
              <a:t> </a:t>
            </a:r>
            <a:r>
              <a:rPr lang="en-GB" sz="3200" dirty="0" smtClean="0"/>
              <a:t>à travers des </a:t>
            </a:r>
            <a:r>
              <a:rPr lang="en-GB" sz="3200" dirty="0" smtClean="0"/>
              <a:t>programmes</a:t>
            </a:r>
            <a:r>
              <a:rPr lang="en-GB" sz="3200" dirty="0"/>
              <a:t>, </a:t>
            </a:r>
            <a:r>
              <a:rPr lang="en-GB" sz="3200" dirty="0" err="1" smtClean="0"/>
              <a:t>projets</a:t>
            </a:r>
            <a:r>
              <a:rPr lang="en-GB" sz="3200" dirty="0" smtClean="0"/>
              <a:t> et </a:t>
            </a:r>
            <a:r>
              <a:rPr lang="en-GB" sz="3200" dirty="0" err="1" smtClean="0"/>
              <a:t>politiques</a:t>
            </a:r>
            <a:r>
              <a:rPr lang="en-GB" sz="3200" dirty="0" smtClean="0"/>
              <a:t> </a:t>
            </a:r>
            <a:r>
              <a:rPr lang="en-GB" sz="3200" dirty="0" err="1" smtClean="0"/>
              <a:t>publiques</a:t>
            </a:r>
            <a:r>
              <a:rPr lang="en-GB" sz="3200" dirty="0" smtClean="0"/>
              <a:t> </a:t>
            </a:r>
            <a:endParaRPr lang="en-GB" sz="32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11560" y="4293096"/>
            <a:ext cx="799288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5600"/>
              </a:lnSpc>
              <a:spcBef>
                <a:spcPct val="0"/>
              </a:spcBef>
              <a:spcAft>
                <a:spcPct val="0"/>
              </a:spcAft>
              <a:defRPr sz="50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sz="1400" kern="0" dirty="0"/>
              <a:t>Atelier </a:t>
            </a:r>
            <a:r>
              <a:rPr lang="en-US" sz="1400" kern="0" dirty="0" err="1"/>
              <a:t>régional</a:t>
            </a:r>
            <a:r>
              <a:rPr lang="en-US" sz="1400" kern="0" dirty="0"/>
              <a:t> de formation sur les </a:t>
            </a:r>
            <a:r>
              <a:rPr lang="fr-FR" sz="1400" b="1" kern="0" dirty="0"/>
              <a:t>Plans Nationaux d’Adaptation (PNA) pour les pays africains francophones </a:t>
            </a:r>
            <a:r>
              <a:rPr lang="fr-FR" sz="1400" b="1" kern="0"/>
              <a:t>en développement</a:t>
            </a:r>
            <a:r>
              <a:rPr lang="fr-FR" sz="1400" b="1" kern="0" dirty="0"/>
              <a:t/>
            </a:r>
            <a:br>
              <a:rPr lang="fr-FR" sz="1400" b="1" kern="0" dirty="0"/>
            </a:br>
            <a:r>
              <a:rPr lang="en-IE" sz="1400" kern="0" dirty="0"/>
              <a:t/>
            </a:r>
            <a:br>
              <a:rPr lang="en-IE" sz="1400" kern="0" dirty="0"/>
            </a:br>
            <a:r>
              <a:rPr lang="en-IE" sz="1400" kern="0" dirty="0"/>
              <a:t>Du 25 au 27 </a:t>
            </a:r>
            <a:r>
              <a:rPr lang="en-IE" sz="1400" kern="0" dirty="0" err="1"/>
              <a:t>Septembre</a:t>
            </a:r>
            <a:r>
              <a:rPr lang="en-IE" sz="1400" kern="0" dirty="0"/>
              <a:t> 2017</a:t>
            </a:r>
            <a:br>
              <a:rPr lang="en-IE" sz="1400" kern="0" dirty="0"/>
            </a:br>
            <a:r>
              <a:rPr lang="en-IE" sz="1400" kern="0" dirty="0"/>
              <a:t>Rabat, </a:t>
            </a:r>
            <a:r>
              <a:rPr lang="en-IE" sz="1400" kern="0" dirty="0" err="1"/>
              <a:t>Maroc</a:t>
            </a:r>
            <a:endParaRPr lang="en-IE" sz="1400" kern="0" dirty="0"/>
          </a:p>
        </p:txBody>
      </p:sp>
    </p:spTree>
    <p:extLst>
      <p:ext uri="{BB962C8B-B14F-4D97-AF65-F5344CB8AC3E}">
        <p14:creationId xmlns:p14="http://schemas.microsoft.com/office/powerpoint/2010/main" val="385781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935" y="105062"/>
            <a:ext cx="7869238" cy="314325"/>
          </a:xfrm>
        </p:spPr>
        <p:txBody>
          <a:bodyPr/>
          <a:lstStyle/>
          <a:p>
            <a:r>
              <a:rPr lang="fr-FR" sz="1600" b="1" dirty="0"/>
              <a:t>Modèle de processus pour formuler et exécuter un Plan national d ’adaptation</a:t>
            </a:r>
          </a:p>
        </p:txBody>
      </p:sp>
      <p:grpSp>
        <p:nvGrpSpPr>
          <p:cNvPr id="141" name="Group 140"/>
          <p:cNvGrpSpPr/>
          <p:nvPr/>
        </p:nvGrpSpPr>
        <p:grpSpPr>
          <a:xfrm>
            <a:off x="132960" y="476672"/>
            <a:ext cx="8831528" cy="6241903"/>
            <a:chOff x="183711" y="612656"/>
            <a:chExt cx="8831528" cy="6241903"/>
          </a:xfrm>
        </p:grpSpPr>
        <p:cxnSp>
          <p:nvCxnSpPr>
            <p:cNvPr id="113" name="Elbow Connector 112"/>
            <p:cNvCxnSpPr>
              <a:stCxn id="21" idx="3"/>
              <a:endCxn id="22" idx="0"/>
            </p:cNvCxnSpPr>
            <p:nvPr/>
          </p:nvCxnSpPr>
          <p:spPr bwMode="auto">
            <a:xfrm>
              <a:off x="7720145" y="892931"/>
              <a:ext cx="390497" cy="898320"/>
            </a:xfrm>
            <a:prstGeom prst="bentConnector2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0" name="Elbow Connector 99"/>
            <p:cNvCxnSpPr>
              <a:stCxn id="28" idx="0"/>
              <a:endCxn id="21" idx="1"/>
            </p:cNvCxnSpPr>
            <p:nvPr/>
          </p:nvCxnSpPr>
          <p:spPr bwMode="auto">
            <a:xfrm rot="5400000" flipH="1" flipV="1">
              <a:off x="4941814" y="849300"/>
              <a:ext cx="516347" cy="603610"/>
            </a:xfrm>
            <a:prstGeom prst="bentConnector2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Straight Arrow Connector 53"/>
            <p:cNvCxnSpPr>
              <a:stCxn id="14" idx="2"/>
              <a:endCxn id="15" idx="0"/>
            </p:cNvCxnSpPr>
            <p:nvPr/>
          </p:nvCxnSpPr>
          <p:spPr bwMode="auto">
            <a:xfrm flipH="1">
              <a:off x="1512111" y="2735711"/>
              <a:ext cx="4236" cy="104459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/>
            </a:ln>
            <a:ex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pSp>
          <p:nvGrpSpPr>
            <p:cNvPr id="5" name="Group 4"/>
            <p:cNvGrpSpPr/>
            <p:nvPr/>
          </p:nvGrpSpPr>
          <p:grpSpPr>
            <a:xfrm>
              <a:off x="183711" y="612656"/>
              <a:ext cx="8831528" cy="6241903"/>
              <a:chOff x="136057" y="608428"/>
              <a:chExt cx="8831528" cy="6241903"/>
            </a:xfrm>
          </p:grpSpPr>
          <p:cxnSp>
            <p:nvCxnSpPr>
              <p:cNvPr id="51" name="Straight Arrow Connector 50"/>
              <p:cNvCxnSpPr>
                <a:stCxn id="25" idx="2"/>
                <a:endCxn id="26" idx="0"/>
              </p:cNvCxnSpPr>
              <p:nvPr/>
            </p:nvCxnSpPr>
            <p:spPr bwMode="auto">
              <a:xfrm flipH="1">
                <a:off x="8073886" y="6118781"/>
                <a:ext cx="1" cy="421371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/>
              </a:ln>
              <a:ex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Straight Arrow Connector 49"/>
              <p:cNvCxnSpPr>
                <a:stCxn id="24" idx="2"/>
                <a:endCxn id="25" idx="0"/>
              </p:cNvCxnSpPr>
              <p:nvPr/>
            </p:nvCxnSpPr>
            <p:spPr bwMode="auto">
              <a:xfrm>
                <a:off x="8064407" y="5004163"/>
                <a:ext cx="9480" cy="466546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/>
              </a:ln>
              <a:ex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Straight Arrow Connector 48"/>
              <p:cNvCxnSpPr>
                <a:stCxn id="20" idx="0"/>
                <a:endCxn id="28" idx="2"/>
              </p:cNvCxnSpPr>
              <p:nvPr/>
            </p:nvCxnSpPr>
            <p:spPr bwMode="auto">
              <a:xfrm flipV="1">
                <a:off x="4839163" y="2138377"/>
                <a:ext cx="11365" cy="59554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/>
              </a:ln>
              <a:ex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" name="Straight Arrow Connector 5"/>
              <p:cNvCxnSpPr>
                <a:stCxn id="23" idx="2"/>
                <a:endCxn id="24" idx="0"/>
              </p:cNvCxnSpPr>
              <p:nvPr/>
            </p:nvCxnSpPr>
            <p:spPr bwMode="auto">
              <a:xfrm>
                <a:off x="8062988" y="3744094"/>
                <a:ext cx="1419" cy="81195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/>
              </a:ln>
              <a:ex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Straight Arrow Connector 6"/>
              <p:cNvCxnSpPr>
                <a:stCxn id="22" idx="2"/>
                <a:endCxn id="23" idx="0"/>
              </p:cNvCxnSpPr>
              <p:nvPr/>
            </p:nvCxnSpPr>
            <p:spPr bwMode="auto">
              <a:xfrm>
                <a:off x="8062988" y="2435095"/>
                <a:ext cx="0" cy="660927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/>
              </a:ln>
              <a:ex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>
                <a:stCxn id="19" idx="0"/>
                <a:endCxn id="20" idx="2"/>
              </p:cNvCxnSpPr>
              <p:nvPr/>
            </p:nvCxnSpPr>
            <p:spPr bwMode="auto">
              <a:xfrm flipH="1" flipV="1">
                <a:off x="4839163" y="3253692"/>
                <a:ext cx="11366" cy="553854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/>
              </a:ln>
              <a:ex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>
                <a:stCxn id="18" idx="0"/>
                <a:endCxn id="19" idx="2"/>
              </p:cNvCxnSpPr>
              <p:nvPr/>
            </p:nvCxnSpPr>
            <p:spPr bwMode="auto">
              <a:xfrm flipV="1">
                <a:off x="4843934" y="4392586"/>
                <a:ext cx="6595" cy="408735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/>
              </a:ln>
              <a:ex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>
                <a:stCxn id="37" idx="2"/>
                <a:endCxn id="14" idx="0"/>
              </p:cNvCxnSpPr>
              <p:nvPr/>
            </p:nvCxnSpPr>
            <p:spPr bwMode="auto">
              <a:xfrm>
                <a:off x="1468693" y="1783081"/>
                <a:ext cx="0" cy="25364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/>
              </a:ln>
              <a:ex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4" name="Rectangle 13"/>
              <p:cNvSpPr/>
              <p:nvPr/>
            </p:nvSpPr>
            <p:spPr bwMode="auto">
              <a:xfrm>
                <a:off x="144528" y="2036721"/>
                <a:ext cx="2648329" cy="694762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fr-FR" sz="1050" dirty="0">
                    <a:latin typeface="Calibri" panose="020F0502020204030204" pitchFamily="34" charset="0"/>
                  </a:rPr>
                  <a:t>2.Synthétiser les informations disponibles, faire le bilan des ressources, plans et projets  disponibles, faire la carte des acteurs, et évaluer les lacunes et les besoins </a:t>
                </a:r>
              </a:p>
            </p:txBody>
          </p:sp>
          <p:sp>
            <p:nvSpPr>
              <p:cNvPr id="15" name="Rectangle 14"/>
              <p:cNvSpPr/>
              <p:nvPr/>
            </p:nvSpPr>
            <p:spPr bwMode="auto">
              <a:xfrm>
                <a:off x="136057" y="3776073"/>
                <a:ext cx="2656800" cy="648072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05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3. Caractériser le contexte </a:t>
                </a:r>
                <a:r>
                  <a:rPr lang="fr-FR" sz="1050" dirty="0">
                    <a:latin typeface="Calibri" panose="020F0502020204030204" pitchFamily="34" charset="0"/>
                  </a:rPr>
                  <a:t>en termes de</a:t>
                </a:r>
                <a:r>
                  <a:rPr kumimoji="0" lang="fr-FR" sz="105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 développement:</a:t>
                </a:r>
                <a:r>
                  <a:rPr kumimoji="0" lang="fr-FR" sz="1050" b="0" i="0" u="none" strike="noStrike" cap="none" normalizeH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 identifier les thèmes adaptation-développement et les objectifs à cibler</a:t>
                </a:r>
                <a:endParaRPr kumimoji="0" lang="fr-FR" sz="105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 bwMode="auto">
              <a:xfrm>
                <a:off x="138509" y="5092693"/>
                <a:ext cx="2568570" cy="642976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05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4.Définir le</a:t>
                </a:r>
                <a:r>
                  <a:rPr kumimoji="0" lang="fr-FR" sz="1050" b="0" i="0" u="none" strike="noStrike" cap="none" normalizeH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 mandat et la stratégie, ainsi que les arrangements institutionnels nationaux (gouvernance &amp; coordination)</a:t>
                </a:r>
                <a:endParaRPr kumimoji="0" lang="fr-FR" sz="105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 bwMode="auto">
              <a:xfrm>
                <a:off x="2392114" y="6091633"/>
                <a:ext cx="2200440" cy="632976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05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5.Définir une feuille de route pour le PNA incluant les détails sur les calendriers et le système M&amp;E</a:t>
                </a:r>
              </a:p>
            </p:txBody>
          </p:sp>
          <p:sp>
            <p:nvSpPr>
              <p:cNvPr id="18" name="Rectangle 17"/>
              <p:cNvSpPr/>
              <p:nvPr/>
            </p:nvSpPr>
            <p:spPr bwMode="auto">
              <a:xfrm>
                <a:off x="3744619" y="4801321"/>
                <a:ext cx="2198630" cy="689630"/>
              </a:xfrm>
              <a:prstGeom prst="rect">
                <a:avLst/>
              </a:prstGeom>
              <a:pattFill prst="pct5">
                <a:fgClr>
                  <a:schemeClr val="tx2">
                    <a:lumMod val="20000"/>
                    <a:lumOff val="80000"/>
                  </a:schemeClr>
                </a:fgClr>
                <a:bgClr>
                  <a:schemeClr val="bg1"/>
                </a:bgClr>
              </a:patt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05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6.Visualiser les scénarios,</a:t>
                </a:r>
                <a:r>
                  <a:rPr kumimoji="0" lang="fr-FR" sz="1050" b="0" i="0" u="none" strike="noStrike" cap="none" normalizeH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r>
                  <a:rPr kumimoji="0" lang="fr-FR" sz="105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les </a:t>
                </a:r>
                <a:r>
                  <a:rPr lang="fr-FR" sz="1050" dirty="0">
                    <a:latin typeface="Calibri" panose="020F0502020204030204" pitchFamily="34" charset="0"/>
                  </a:rPr>
                  <a:t>trajectoires</a:t>
                </a:r>
                <a:r>
                  <a:rPr kumimoji="0" lang="fr-FR" sz="1050" b="0" i="0" u="none" strike="noStrike" cap="none" normalizeH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 de développement et les actions d’adaptation </a:t>
                </a:r>
                <a:r>
                  <a:rPr lang="fr-FR" sz="1050" dirty="0">
                    <a:latin typeface="Calibri" panose="020F0502020204030204" pitchFamily="34" charset="0"/>
                  </a:rPr>
                  <a:t>en réponse à un</a:t>
                </a:r>
                <a:r>
                  <a:rPr kumimoji="0" lang="fr-FR" sz="1050" b="0" i="0" u="none" strike="noStrike" cap="none" normalizeH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 climat changeant </a:t>
                </a:r>
                <a:endParaRPr kumimoji="0" lang="fr-FR" sz="105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 bwMode="auto">
              <a:xfrm>
                <a:off x="3543154" y="3807546"/>
                <a:ext cx="2614749" cy="585040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05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7.Analyser</a:t>
                </a:r>
                <a:r>
                  <a:rPr kumimoji="0" lang="fr-FR" sz="1050" b="0" i="0" u="none" strike="noStrike" cap="none" normalizeH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 le climat passé et les scénarios de changement climatique et caractériser le risque climatique</a:t>
                </a:r>
                <a:endParaRPr kumimoji="0" lang="fr-FR" sz="105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 bwMode="auto">
              <a:xfrm>
                <a:off x="3522128" y="2733920"/>
                <a:ext cx="2634069" cy="519772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05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8.Evaluer</a:t>
                </a:r>
                <a:r>
                  <a:rPr kumimoji="0" lang="fr-FR" sz="1050" b="0" i="0" u="none" strike="noStrike" cap="none" normalizeH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 les risques climatiques et la vulnérabilité</a:t>
                </a:r>
                <a:endParaRPr kumimoji="0" lang="fr-FR" sz="105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 bwMode="auto">
              <a:xfrm>
                <a:off x="5454138" y="608428"/>
                <a:ext cx="2218353" cy="560550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05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10.Evaluer, hiérarchiser et classer les options d’adaptation </a:t>
                </a:r>
              </a:p>
            </p:txBody>
          </p:sp>
          <p:sp>
            <p:nvSpPr>
              <p:cNvPr id="22" name="Rectangle 21"/>
              <p:cNvSpPr/>
              <p:nvPr/>
            </p:nvSpPr>
            <p:spPr bwMode="auto">
              <a:xfrm>
                <a:off x="7158391" y="1787023"/>
                <a:ext cx="1809194" cy="648072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05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12.Concevoir</a:t>
                </a:r>
                <a:r>
                  <a:rPr kumimoji="0" lang="fr-FR" sz="1050" b="0" i="0" u="none" strike="noStrike" cap="none" normalizeH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 des stratégies de mise en œuvre cohérentes, en incluant les synergies</a:t>
                </a:r>
                <a:endParaRPr kumimoji="0" lang="fr-FR" sz="105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 bwMode="auto">
              <a:xfrm>
                <a:off x="7158391" y="3096022"/>
                <a:ext cx="1809193" cy="648072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05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13.Mettre en œuvre et gérer des actions par des politiques, programmes, projets et d’autres activités</a:t>
                </a:r>
              </a:p>
            </p:txBody>
          </p:sp>
          <p:sp>
            <p:nvSpPr>
              <p:cNvPr id="24" name="Rectangle 23"/>
              <p:cNvSpPr/>
              <p:nvPr/>
            </p:nvSpPr>
            <p:spPr bwMode="auto">
              <a:xfrm>
                <a:off x="7161230" y="4556044"/>
                <a:ext cx="1806354" cy="448119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05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14.Suivre et </a:t>
                </a:r>
                <a:r>
                  <a:rPr lang="fr-FR" sz="1050" dirty="0">
                    <a:latin typeface="Calibri" panose="020F0502020204030204" pitchFamily="34" charset="0"/>
                  </a:rPr>
                  <a:t>faire l’examen</a:t>
                </a:r>
                <a:r>
                  <a:rPr kumimoji="0" lang="fr-FR" sz="105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 périodique </a:t>
                </a:r>
                <a:r>
                  <a:rPr lang="fr-FR" sz="1050" dirty="0">
                    <a:latin typeface="Calibri" panose="020F0502020204030204" pitchFamily="34" charset="0"/>
                  </a:rPr>
                  <a:t>du </a:t>
                </a:r>
                <a:r>
                  <a:rPr kumimoji="0" lang="fr-FR" sz="105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processus</a:t>
                </a:r>
              </a:p>
            </p:txBody>
          </p:sp>
          <p:sp>
            <p:nvSpPr>
              <p:cNvPr id="25" name="Rectangle 24"/>
              <p:cNvSpPr/>
              <p:nvPr/>
            </p:nvSpPr>
            <p:spPr bwMode="auto">
              <a:xfrm>
                <a:off x="7180189" y="5470709"/>
                <a:ext cx="1787395" cy="648072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05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15.Notifier sur les progrès, l’efficacité et les lacunes </a:t>
                </a:r>
              </a:p>
            </p:txBody>
          </p:sp>
          <p:sp>
            <p:nvSpPr>
              <p:cNvPr id="26" name="Rectangle 25"/>
              <p:cNvSpPr/>
              <p:nvPr/>
            </p:nvSpPr>
            <p:spPr bwMode="auto">
              <a:xfrm>
                <a:off x="7203739" y="6540152"/>
                <a:ext cx="1740293" cy="310179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fr-FR" sz="1050" b="1" dirty="0">
                    <a:latin typeface="Calibri" panose="020F0502020204030204" pitchFamily="34" charset="0"/>
                  </a:rPr>
                  <a:t>Mettre à jour le PNA ?</a:t>
                </a:r>
                <a:endParaRPr kumimoji="0" lang="fr-FR" sz="105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231763" y="770823"/>
                <a:ext cx="3122166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50" b="1" dirty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Elément A: </a:t>
                </a:r>
                <a:br>
                  <a:rPr lang="fr-FR" sz="1050" b="1" dirty="0">
                    <a:solidFill>
                      <a:srgbClr val="FF0000"/>
                    </a:solidFill>
                    <a:latin typeface="Calibri" panose="020F0502020204030204" pitchFamily="34" charset="0"/>
                  </a:rPr>
                </a:br>
                <a:r>
                  <a:rPr lang="fr-FR" sz="1050" b="1" dirty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Travail préparatoire et prise en compte des lacunes </a:t>
                </a:r>
              </a:p>
            </p:txBody>
          </p:sp>
          <p:sp>
            <p:nvSpPr>
              <p:cNvPr id="28" name="Rectangle 27"/>
              <p:cNvSpPr/>
              <p:nvPr/>
            </p:nvSpPr>
            <p:spPr bwMode="auto">
              <a:xfrm>
                <a:off x="3522128" y="1405050"/>
                <a:ext cx="2656800" cy="733327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05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9.Identifier les options d’adaptation</a:t>
                </a:r>
                <a:r>
                  <a:rPr kumimoji="0" lang="fr-FR" sz="1050" b="0" i="0" u="none" strike="noStrike" cap="none" normalizeH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 pour prendre en compte les vulnérabilités clés et les activités pour intégrer l’adaptation dans la planification du développement</a:t>
                </a:r>
                <a:endParaRPr kumimoji="0" lang="fr-FR" sz="105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344261" y="2888400"/>
                <a:ext cx="2534145" cy="57708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050" dirty="0">
                    <a:solidFill>
                      <a:schemeClr val="tx2">
                        <a:lumMod val="75000"/>
                      </a:schemeClr>
                    </a:solidFill>
                    <a:latin typeface="Calibri" panose="020F0502020204030204" pitchFamily="34" charset="0"/>
                  </a:rPr>
                  <a:t>Rapports de synthèse et de bilan: analyse des lacunes et des besoins; recenser les acteurs et faire leurs profils 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657636" y="4505781"/>
                <a:ext cx="2411897" cy="25391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050" dirty="0">
                    <a:solidFill>
                      <a:schemeClr val="tx2">
                        <a:lumMod val="75000"/>
                      </a:schemeClr>
                    </a:solidFill>
                    <a:latin typeface="Calibri" panose="020F0502020204030204" pitchFamily="34" charset="0"/>
                  </a:rPr>
                  <a:t>Rapport sur les visualisations</a:t>
                </a: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3522128" y="3458888"/>
                <a:ext cx="2634069" cy="25391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050" dirty="0">
                    <a:solidFill>
                      <a:schemeClr val="tx2">
                        <a:lumMod val="75000"/>
                      </a:schemeClr>
                    </a:solidFill>
                    <a:latin typeface="Calibri" panose="020F0502020204030204" pitchFamily="34" charset="0"/>
                  </a:rPr>
                  <a:t>Rapport sur l’analyse des risques &amp; scenarios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6450135" y="2535324"/>
                <a:ext cx="2517449" cy="4154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050" dirty="0">
                    <a:solidFill>
                      <a:schemeClr val="tx2">
                        <a:lumMod val="75000"/>
                      </a:schemeClr>
                    </a:solidFill>
                    <a:latin typeface="Calibri" panose="020F0502020204030204" pitchFamily="34" charset="0"/>
                  </a:rPr>
                  <a:t>PNA + stratégie de mise en œuvre-&gt; cadre stratégique pour l’adaptation </a:t>
                </a: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3383117" y="2237765"/>
                <a:ext cx="2923455" cy="4154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050" dirty="0">
                    <a:solidFill>
                      <a:schemeClr val="tx2">
                        <a:lumMod val="75000"/>
                      </a:schemeClr>
                    </a:solidFill>
                    <a:latin typeface="Calibri" panose="020F0502020204030204" pitchFamily="34" charset="0"/>
                  </a:rPr>
                  <a:t>Rapport d’évaluation sur les risques climatique et analyse de la vulnérabilité</a:t>
                </a: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6402950" y="3841724"/>
                <a:ext cx="2564634" cy="57708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050" dirty="0">
                    <a:solidFill>
                      <a:schemeClr val="tx2">
                        <a:lumMod val="75000"/>
                      </a:schemeClr>
                    </a:solidFill>
                    <a:latin typeface="Calibri" panose="020F0502020204030204" pitchFamily="34" charset="0"/>
                  </a:rPr>
                  <a:t>Propositions pour les politiques, projets et programmes: renforcement des capacités institutionnelles (</a:t>
                </a:r>
                <a:r>
                  <a:rPr lang="fr-FR" sz="1050" dirty="0" err="1">
                    <a:solidFill>
                      <a:schemeClr val="tx2">
                        <a:lumMod val="75000"/>
                      </a:schemeClr>
                    </a:solidFill>
                    <a:latin typeface="Calibri" panose="020F0502020204030204" pitchFamily="34" charset="0"/>
                  </a:rPr>
                  <a:t>readiness</a:t>
                </a:r>
                <a:r>
                  <a:rPr lang="fr-FR" sz="1050" dirty="0">
                    <a:solidFill>
                      <a:schemeClr val="tx2">
                        <a:lumMod val="75000"/>
                      </a:schemeClr>
                    </a:solidFill>
                    <a:latin typeface="Calibri" panose="020F0502020204030204" pitchFamily="34" charset="0"/>
                  </a:rPr>
                  <a:t>)</a:t>
                </a:r>
              </a:p>
            </p:txBody>
          </p:sp>
          <p:sp>
            <p:nvSpPr>
              <p:cNvPr id="37" name="Rounded Rectangle 36"/>
              <p:cNvSpPr/>
              <p:nvPr/>
            </p:nvSpPr>
            <p:spPr bwMode="auto">
              <a:xfrm>
                <a:off x="144528" y="1235108"/>
                <a:ext cx="2648329" cy="547973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fr-FR" sz="1050" dirty="0">
                    <a:latin typeface="Calibri" panose="020F0502020204030204" pitchFamily="34" charset="0"/>
                  </a:rPr>
                  <a:t>1. Lancement des travaux du PNA avec arrangements institutionnels provisoires</a:t>
                </a: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2779348" y="4723361"/>
                <a:ext cx="893002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050" b="1" dirty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Elément B: Eléments de la phase préparatoire</a:t>
                </a: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6106926" y="1747747"/>
                <a:ext cx="1073263" cy="5770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050" b="1" dirty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Elément C: Stratégies de mise en œuvre</a:t>
                </a: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6069533" y="4496971"/>
                <a:ext cx="1155934" cy="5770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050" b="1" dirty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Elément D: Notification, suivi et examen</a:t>
                </a:r>
              </a:p>
            </p:txBody>
          </p:sp>
          <p:cxnSp>
            <p:nvCxnSpPr>
              <p:cNvPr id="41" name="Straight Arrow Connector 40"/>
              <p:cNvCxnSpPr>
                <a:endCxn id="16" idx="0"/>
              </p:cNvCxnSpPr>
              <p:nvPr/>
            </p:nvCxnSpPr>
            <p:spPr bwMode="auto">
              <a:xfrm flipH="1">
                <a:off x="1422794" y="4442135"/>
                <a:ext cx="5208" cy="65055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/>
              </a:ln>
              <a:ex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2" name="TextBox 41"/>
              <p:cNvSpPr txBox="1"/>
              <p:nvPr/>
            </p:nvSpPr>
            <p:spPr>
              <a:xfrm>
                <a:off x="7043755" y="5113166"/>
                <a:ext cx="1897368" cy="25391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050" dirty="0">
                    <a:solidFill>
                      <a:schemeClr val="tx2">
                        <a:lumMod val="75000"/>
                      </a:schemeClr>
                    </a:solidFill>
                    <a:latin typeface="Calibri" panose="020F0502020204030204" pitchFamily="34" charset="0"/>
                  </a:rPr>
                  <a:t>Rapports de suivi et d’examen</a:t>
                </a: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7085342" y="6165442"/>
                <a:ext cx="1858690" cy="25391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050" dirty="0">
                    <a:solidFill>
                      <a:schemeClr val="tx2">
                        <a:lumMod val="75000"/>
                      </a:schemeClr>
                    </a:solidFill>
                    <a:latin typeface="Calibri" panose="020F0502020204030204" pitchFamily="34" charset="0"/>
                  </a:rPr>
                  <a:t>Rapport d’avancement</a:t>
                </a: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207771" y="4496971"/>
                <a:ext cx="2677534" cy="43088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050" dirty="0">
                    <a:solidFill>
                      <a:schemeClr val="tx2">
                        <a:lumMod val="75000"/>
                      </a:schemeClr>
                    </a:solidFill>
                    <a:latin typeface="Calibri" panose="020F0502020204030204" pitchFamily="34" charset="0"/>
                  </a:rPr>
                  <a:t>Déterminants du développement et de la vulnérabilité</a:t>
                </a:r>
              </a:p>
            </p:txBody>
          </p:sp>
          <p:cxnSp>
            <p:nvCxnSpPr>
              <p:cNvPr id="45" name="Elbow Connector 44"/>
              <p:cNvCxnSpPr>
                <a:stCxn id="16" idx="2"/>
                <a:endCxn id="17" idx="1"/>
              </p:cNvCxnSpPr>
              <p:nvPr/>
            </p:nvCxnSpPr>
            <p:spPr bwMode="auto">
              <a:xfrm rot="16200000" flipH="1">
                <a:off x="1571228" y="5587235"/>
                <a:ext cx="672452" cy="969320"/>
              </a:xfrm>
              <a:prstGeom prst="bentConnector2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6" name="Elbow Connector 45"/>
              <p:cNvCxnSpPr>
                <a:stCxn id="17" idx="3"/>
              </p:cNvCxnSpPr>
              <p:nvPr/>
            </p:nvCxnSpPr>
            <p:spPr bwMode="auto">
              <a:xfrm flipV="1">
                <a:off x="4592554" y="5470709"/>
                <a:ext cx="291832" cy="937412"/>
              </a:xfrm>
              <a:prstGeom prst="bentConnector2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47" name="TextBox 46"/>
              <p:cNvSpPr txBox="1"/>
              <p:nvPr/>
            </p:nvSpPr>
            <p:spPr>
              <a:xfrm>
                <a:off x="231763" y="5936534"/>
                <a:ext cx="1907237" cy="57708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050" dirty="0">
                    <a:solidFill>
                      <a:schemeClr val="tx2">
                        <a:lumMod val="75000"/>
                      </a:schemeClr>
                    </a:solidFill>
                    <a:latin typeface="Calibri" panose="020F0502020204030204" pitchFamily="34" charset="0"/>
                  </a:rPr>
                  <a:t>Mandats du PNA et stratégie ou cadre de </a:t>
                </a:r>
                <a:r>
                  <a:rPr lang="fr-FR" sz="1050">
                    <a:solidFill>
                      <a:schemeClr val="tx2">
                        <a:lumMod val="75000"/>
                      </a:schemeClr>
                    </a:solidFill>
                    <a:latin typeface="Calibri" panose="020F0502020204030204" pitchFamily="34" charset="0"/>
                  </a:rPr>
                  <a:t>développement climat-résilience </a:t>
                </a:r>
                <a:r>
                  <a:rPr lang="fr-FR" sz="1050" dirty="0">
                    <a:solidFill>
                      <a:schemeClr val="tx2">
                        <a:lumMod val="75000"/>
                      </a:schemeClr>
                    </a:solidFill>
                    <a:latin typeface="Calibri" panose="020F0502020204030204" pitchFamily="34" charset="0"/>
                  </a:rPr>
                  <a:t>national(e)</a:t>
                </a: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4349040" y="5658181"/>
                <a:ext cx="1111410" cy="43088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050" dirty="0">
                    <a:solidFill>
                      <a:schemeClr val="tx2">
                        <a:lumMod val="75000"/>
                      </a:schemeClr>
                    </a:solidFill>
                    <a:latin typeface="Calibri" panose="020F0502020204030204" pitchFamily="34" charset="0"/>
                  </a:rPr>
                  <a:t>Feuille de route du processus</a:t>
                </a: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3633124" y="849415"/>
                <a:ext cx="1361801" cy="4154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ctr">
                  <a:defRPr sz="1050">
                    <a:solidFill>
                      <a:schemeClr val="tx2">
                        <a:lumMod val="75000"/>
                      </a:schemeClr>
                    </a:solidFill>
                    <a:latin typeface="Calibri" panose="020F0502020204030204" pitchFamily="34" charset="0"/>
                  </a:defRPr>
                </a:lvl1pPr>
              </a:lstStyle>
              <a:p>
                <a:r>
                  <a:rPr lang="fr-FR" dirty="0"/>
                  <a:t>Base de données des options d’adaptation</a:t>
                </a: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7176022" y="1201710"/>
                <a:ext cx="1705704" cy="43088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050" dirty="0">
                    <a:solidFill>
                      <a:schemeClr val="tx2">
                        <a:lumMod val="75000"/>
                      </a:schemeClr>
                    </a:solidFill>
                    <a:latin typeface="Calibri" panose="020F0502020204030204" pitchFamily="34" charset="0"/>
                  </a:rPr>
                  <a:t>11.Plan National d’Adaptation (PNA)</a:t>
                </a:r>
              </a:p>
            </p:txBody>
          </p:sp>
        </p:grpSp>
      </p:grpSp>
      <p:sp>
        <p:nvSpPr>
          <p:cNvPr id="52" name="Rounded Rectangle 2"/>
          <p:cNvSpPr/>
          <p:nvPr/>
        </p:nvSpPr>
        <p:spPr bwMode="auto">
          <a:xfrm>
            <a:off x="6175831" y="1556791"/>
            <a:ext cx="2968169" cy="2753587"/>
          </a:xfrm>
          <a:prstGeom prst="roundRect">
            <a:avLst/>
          </a:prstGeom>
          <a:noFill/>
          <a:ln w="57150">
            <a:solidFill>
              <a:srgbClr val="00B05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794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b="1" dirty="0" err="1" smtClean="0"/>
              <a:t>Concevoir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une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stratégie</a:t>
            </a:r>
            <a:r>
              <a:rPr lang="en-US" sz="1600" b="1" dirty="0" smtClean="0"/>
              <a:t> de </a:t>
            </a:r>
            <a:r>
              <a:rPr lang="en-US" sz="1600" b="1" dirty="0" err="1" smtClean="0"/>
              <a:t>mise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en</a:t>
            </a:r>
            <a:r>
              <a:rPr lang="en-US" sz="1600" b="1" dirty="0" smtClean="0"/>
              <a:t> oeuvre</a:t>
            </a:r>
            <a:endParaRPr lang="en-US" sz="1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0" y="1196752"/>
            <a:ext cx="7867650" cy="4536504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800" dirty="0" err="1" smtClean="0"/>
              <a:t>Développement</a:t>
            </a:r>
            <a:r>
              <a:rPr lang="en-US" sz="1800" dirty="0" smtClean="0"/>
              <a:t> d’un cadre </a:t>
            </a:r>
            <a:r>
              <a:rPr lang="en-US" sz="1800" dirty="0" err="1" smtClean="0"/>
              <a:t>ou</a:t>
            </a:r>
            <a:r>
              <a:rPr lang="en-US" sz="1800" dirty="0" smtClean="0"/>
              <a:t> d’un plan </a:t>
            </a:r>
            <a:r>
              <a:rPr lang="en-US" sz="1800" dirty="0" err="1" smtClean="0"/>
              <a:t>d’investissemen</a:t>
            </a:r>
            <a:r>
              <a:rPr lang="en-US" sz="1800" dirty="0" err="1" smtClean="0"/>
              <a:t>ts</a:t>
            </a:r>
            <a:r>
              <a:rPr lang="en-US" sz="1800" dirty="0" smtClean="0"/>
              <a:t> pout le PNA; 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800" dirty="0" err="1" smtClean="0"/>
              <a:t>Peut</a:t>
            </a:r>
            <a:r>
              <a:rPr lang="en-US" sz="1800" dirty="0" smtClean="0"/>
              <a:t> </a:t>
            </a:r>
            <a:r>
              <a:rPr lang="en-US" sz="1800" dirty="0" err="1" smtClean="0"/>
              <a:t>inclure</a:t>
            </a:r>
            <a:r>
              <a:rPr lang="en-US" sz="1800" dirty="0" smtClean="0"/>
              <a:t> la conception d’un </a:t>
            </a:r>
            <a:r>
              <a:rPr lang="en-US" sz="1800" dirty="0" err="1" smtClean="0"/>
              <a:t>programme</a:t>
            </a:r>
            <a:r>
              <a:rPr lang="en-US" sz="1800" dirty="0" smtClean="0"/>
              <a:t> cadre sur le </a:t>
            </a:r>
            <a:r>
              <a:rPr lang="en-US" sz="1800" dirty="0" err="1" smtClean="0"/>
              <a:t>changement</a:t>
            </a:r>
            <a:r>
              <a:rPr lang="en-US" sz="1800" dirty="0" smtClean="0"/>
              <a:t> </a:t>
            </a:r>
            <a:r>
              <a:rPr lang="en-US" sz="1800" dirty="0" err="1" smtClean="0"/>
              <a:t>climatique</a:t>
            </a:r>
            <a:r>
              <a:rPr lang="en-US" sz="1800" dirty="0" smtClean="0"/>
              <a:t>;</a:t>
            </a:r>
            <a:endParaRPr lang="en-US" sz="1800" dirty="0"/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800" dirty="0" err="1" smtClean="0"/>
              <a:t>Puis</a:t>
            </a:r>
            <a:r>
              <a:rPr lang="en-US" sz="1800" dirty="0" smtClean="0"/>
              <a:t> des </a:t>
            </a:r>
            <a:r>
              <a:rPr lang="en-US" sz="1800" dirty="0" err="1" smtClean="0"/>
              <a:t>éléments</a:t>
            </a:r>
            <a:r>
              <a:rPr lang="en-US" sz="1800" dirty="0" smtClean="0"/>
              <a:t> </a:t>
            </a:r>
            <a:r>
              <a:rPr lang="en-US" sz="1800" dirty="0" err="1" smtClean="0"/>
              <a:t>spécifiques</a:t>
            </a:r>
            <a:r>
              <a:rPr lang="en-US" sz="1800" dirty="0" smtClean="0"/>
              <a:t> </a:t>
            </a:r>
            <a:r>
              <a:rPr lang="en-US" sz="1800" dirty="0" err="1" smtClean="0"/>
              <a:t>en</a:t>
            </a:r>
            <a:r>
              <a:rPr lang="en-US" sz="1800" dirty="0" smtClean="0"/>
              <a:t> </a:t>
            </a:r>
            <a:r>
              <a:rPr lang="en-US" sz="1800" dirty="0" err="1" smtClean="0"/>
              <a:t>termes</a:t>
            </a:r>
            <a:r>
              <a:rPr lang="en-US" sz="1800" dirty="0" smtClean="0"/>
              <a:t> de </a:t>
            </a:r>
            <a:r>
              <a:rPr lang="en-US" sz="1800" dirty="0" smtClean="0"/>
              <a:t>:</a:t>
            </a:r>
            <a:endParaRPr lang="en-US" sz="1800" dirty="0"/>
          </a:p>
          <a:p>
            <a:pPr lvl="1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sz="1800" dirty="0" err="1" smtClean="0"/>
              <a:t>Politiques</a:t>
            </a:r>
            <a:endParaRPr lang="en-US" sz="1800" dirty="0"/>
          </a:p>
          <a:p>
            <a:pPr lvl="1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sz="1800" dirty="0" err="1" smtClean="0"/>
              <a:t>Projets</a:t>
            </a:r>
            <a:endParaRPr lang="en-US" sz="1800" dirty="0"/>
          </a:p>
          <a:p>
            <a:pPr lvl="1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sz="1800" dirty="0" err="1"/>
              <a:t>Programmes</a:t>
            </a:r>
            <a:endParaRPr lang="en-US" sz="1800" dirty="0"/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800" dirty="0" smtClean="0"/>
              <a:t>Aligner la </a:t>
            </a:r>
            <a:r>
              <a:rPr lang="en-US" sz="1800" dirty="0" err="1" smtClean="0"/>
              <a:t>strategie</a:t>
            </a:r>
            <a:r>
              <a:rPr lang="en-US" sz="1800" dirty="0" smtClean="0"/>
              <a:t> avec: </a:t>
            </a:r>
            <a:endParaRPr lang="en-US" sz="1800" dirty="0"/>
          </a:p>
          <a:p>
            <a:pPr lvl="1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sz="1800" dirty="0" smtClean="0"/>
              <a:t>Le </a:t>
            </a:r>
            <a:r>
              <a:rPr lang="en-US" sz="1800" dirty="0" err="1" smtClean="0"/>
              <a:t>programme</a:t>
            </a:r>
            <a:r>
              <a:rPr lang="en-US" sz="1800" dirty="0" smtClean="0"/>
              <a:t> national de 5 </a:t>
            </a:r>
            <a:r>
              <a:rPr lang="en-US" sz="1800" dirty="0" err="1" smtClean="0"/>
              <a:t>ans</a:t>
            </a:r>
            <a:r>
              <a:rPr lang="en-US" sz="1800" dirty="0" smtClean="0"/>
              <a:t> du GCF;</a:t>
            </a:r>
            <a:endParaRPr lang="en-US" sz="1800" dirty="0"/>
          </a:p>
          <a:p>
            <a:pPr lvl="1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sz="1800" dirty="0" smtClean="0"/>
              <a:t>Le </a:t>
            </a:r>
            <a:r>
              <a:rPr lang="en-US" sz="1800" dirty="0" err="1" smtClean="0"/>
              <a:t>processus</a:t>
            </a:r>
            <a:r>
              <a:rPr lang="en-US" sz="1800" dirty="0" smtClean="0"/>
              <a:t> de </a:t>
            </a:r>
            <a:r>
              <a:rPr lang="en-US" sz="1800" dirty="0" err="1" smtClean="0"/>
              <a:t>budgétisation</a:t>
            </a:r>
            <a:r>
              <a:rPr lang="en-US" sz="1800" dirty="0" smtClean="0"/>
              <a:t> national</a:t>
            </a:r>
            <a:endParaRPr lang="en-US" sz="1800" dirty="0"/>
          </a:p>
          <a:p>
            <a:pPr lvl="1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sz="1800" dirty="0" smtClean="0"/>
              <a:t>Les </a:t>
            </a:r>
            <a:r>
              <a:rPr lang="en-US" sz="1800" dirty="0" err="1" smtClean="0"/>
              <a:t>programmes</a:t>
            </a:r>
            <a:r>
              <a:rPr lang="en-US" sz="1800" dirty="0" smtClean="0"/>
              <a:t> </a:t>
            </a:r>
            <a:r>
              <a:rPr lang="en-US" sz="1800" dirty="0" err="1" smtClean="0"/>
              <a:t>bilatéraux</a:t>
            </a:r>
            <a:r>
              <a:rPr lang="en-US" sz="1800" dirty="0" smtClean="0"/>
              <a:t>; </a:t>
            </a:r>
            <a:endParaRPr lang="en-US" sz="1800" dirty="0"/>
          </a:p>
          <a:p>
            <a:pPr lvl="1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sz="1800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3003234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b="1" dirty="0" err="1"/>
              <a:t>Concevoir</a:t>
            </a:r>
            <a:r>
              <a:rPr lang="en-US" sz="1600" b="1" dirty="0"/>
              <a:t> </a:t>
            </a:r>
            <a:r>
              <a:rPr lang="en-US" sz="1600" b="1" dirty="0" err="1"/>
              <a:t>une</a:t>
            </a:r>
            <a:r>
              <a:rPr lang="en-US" sz="1600" b="1" dirty="0"/>
              <a:t> </a:t>
            </a:r>
            <a:r>
              <a:rPr lang="en-US" sz="1600" b="1" dirty="0" err="1"/>
              <a:t>stratégie</a:t>
            </a:r>
            <a:r>
              <a:rPr lang="en-US" sz="1600" b="1" dirty="0"/>
              <a:t> de </a:t>
            </a:r>
            <a:r>
              <a:rPr lang="en-US" sz="1600" b="1" dirty="0" err="1"/>
              <a:t>mise</a:t>
            </a:r>
            <a:r>
              <a:rPr lang="en-US" sz="1600" b="1" dirty="0"/>
              <a:t> </a:t>
            </a:r>
            <a:r>
              <a:rPr lang="en-US" sz="1600" b="1" dirty="0" err="1"/>
              <a:t>en</a:t>
            </a:r>
            <a:r>
              <a:rPr lang="en-US" sz="1600" b="1" dirty="0"/>
              <a:t> oeuvre</a:t>
            </a:r>
            <a:endParaRPr lang="en-US" sz="1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0" y="1196752"/>
            <a:ext cx="7867650" cy="3960440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800" dirty="0" smtClean="0"/>
              <a:t>La </a:t>
            </a:r>
            <a:r>
              <a:rPr lang="en-US" sz="1800" dirty="0" err="1" smtClean="0"/>
              <a:t>stratégie</a:t>
            </a:r>
            <a:r>
              <a:rPr lang="en-US" sz="1800" dirty="0" smtClean="0"/>
              <a:t> de </a:t>
            </a:r>
            <a:r>
              <a:rPr lang="en-US" sz="1800" dirty="0" err="1" smtClean="0"/>
              <a:t>mise</a:t>
            </a:r>
            <a:r>
              <a:rPr lang="en-US" sz="1800" dirty="0" smtClean="0"/>
              <a:t> </a:t>
            </a:r>
            <a:r>
              <a:rPr lang="en-US" sz="1800" dirty="0" err="1" smtClean="0"/>
              <a:t>en</a:t>
            </a:r>
            <a:r>
              <a:rPr lang="en-US" sz="1800" dirty="0" smtClean="0"/>
              <a:t> oeuvre du PNA </a:t>
            </a:r>
            <a:r>
              <a:rPr lang="en-US" sz="1800" dirty="0" err="1" smtClean="0"/>
              <a:t>devrait</a:t>
            </a:r>
            <a:r>
              <a:rPr lang="en-US" sz="1800" dirty="0" smtClean="0"/>
              <a:t> </a:t>
            </a:r>
            <a:r>
              <a:rPr lang="en-US" sz="1800" dirty="0" err="1" smtClean="0"/>
              <a:t>orienter</a:t>
            </a:r>
            <a:r>
              <a:rPr lang="en-US" sz="1800" dirty="0" smtClean="0"/>
              <a:t> le pays sur la </a:t>
            </a:r>
            <a:r>
              <a:rPr lang="en-US" sz="1800" dirty="0" err="1" smtClean="0"/>
              <a:t>manière</a:t>
            </a:r>
            <a:r>
              <a:rPr lang="en-US" sz="1800" dirty="0" smtClean="0"/>
              <a:t> de </a:t>
            </a:r>
            <a:r>
              <a:rPr lang="en-US" sz="1800" dirty="0" err="1" smtClean="0"/>
              <a:t>mettre</a:t>
            </a:r>
            <a:r>
              <a:rPr lang="en-US" sz="1800" dirty="0" smtClean="0"/>
              <a:t> </a:t>
            </a:r>
            <a:r>
              <a:rPr lang="en-US" sz="1800" dirty="0" err="1" smtClean="0"/>
              <a:t>en</a:t>
            </a:r>
            <a:r>
              <a:rPr lang="en-US" sz="1800" dirty="0" smtClean="0"/>
              <a:t> </a:t>
            </a:r>
            <a:r>
              <a:rPr lang="en-US" sz="1800" dirty="0" smtClean="0"/>
              <a:t>oeuvre les actions </a:t>
            </a:r>
            <a:r>
              <a:rPr lang="en-US" sz="1800" dirty="0" err="1" smtClean="0"/>
              <a:t>d’adaptation</a:t>
            </a:r>
            <a:r>
              <a:rPr lang="en-US" sz="1800" dirty="0" smtClean="0"/>
              <a:t>;</a:t>
            </a:r>
            <a:endParaRPr lang="en-US" sz="1800" dirty="0"/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800" dirty="0" smtClean="0"/>
              <a:t>La </a:t>
            </a:r>
            <a:r>
              <a:rPr lang="en-US" sz="1800" dirty="0" err="1" smtClean="0"/>
              <a:t>mise</a:t>
            </a:r>
            <a:r>
              <a:rPr lang="en-US" sz="1800" dirty="0" smtClean="0"/>
              <a:t> </a:t>
            </a:r>
            <a:r>
              <a:rPr lang="en-US" sz="1800" dirty="0" err="1" smtClean="0"/>
              <a:t>en</a:t>
            </a:r>
            <a:r>
              <a:rPr lang="en-US" sz="1800" dirty="0" smtClean="0"/>
              <a:t> oeuvre </a:t>
            </a:r>
            <a:r>
              <a:rPr lang="en-US" sz="1800" dirty="0" err="1" smtClean="0"/>
              <a:t>peut</a:t>
            </a:r>
            <a:r>
              <a:rPr lang="en-US" sz="1800" dirty="0" smtClean="0"/>
              <a:t> </a:t>
            </a:r>
            <a:r>
              <a:rPr lang="en-US" sz="1800" dirty="0" err="1" smtClean="0"/>
              <a:t>etre</a:t>
            </a:r>
            <a:r>
              <a:rPr lang="en-US" sz="1800" dirty="0" smtClean="0"/>
              <a:t> </a:t>
            </a:r>
            <a:r>
              <a:rPr lang="en-US" sz="1800" dirty="0" err="1" smtClean="0"/>
              <a:t>réalisée</a:t>
            </a:r>
            <a:r>
              <a:rPr lang="en-US" sz="1800" dirty="0" smtClean="0"/>
              <a:t> </a:t>
            </a:r>
            <a:r>
              <a:rPr lang="en-US" sz="1800" dirty="0" err="1" smtClean="0"/>
              <a:t>projet</a:t>
            </a:r>
            <a:r>
              <a:rPr lang="en-US" sz="1800" dirty="0" smtClean="0"/>
              <a:t> par </a:t>
            </a:r>
            <a:r>
              <a:rPr lang="en-US" sz="1800" dirty="0" err="1" smtClean="0"/>
              <a:t>projet</a:t>
            </a:r>
            <a:r>
              <a:rPr lang="en-US" sz="1800" dirty="0" smtClean="0"/>
              <a:t>, de </a:t>
            </a:r>
            <a:r>
              <a:rPr lang="en-US" sz="1800" dirty="0" err="1" smtClean="0"/>
              <a:t>manière</a:t>
            </a:r>
            <a:r>
              <a:rPr lang="en-US" sz="1800" dirty="0" smtClean="0"/>
              <a:t> </a:t>
            </a:r>
            <a:r>
              <a:rPr lang="en-US" sz="1800" dirty="0" err="1" smtClean="0"/>
              <a:t>sectorielle</a:t>
            </a:r>
            <a:r>
              <a:rPr lang="en-US" sz="1800" dirty="0" smtClean="0"/>
              <a:t>, </a:t>
            </a:r>
            <a:r>
              <a:rPr lang="en-US" sz="1800" dirty="0" err="1" smtClean="0"/>
              <a:t>selon</a:t>
            </a:r>
            <a:r>
              <a:rPr lang="en-US" sz="1800" dirty="0" smtClean="0"/>
              <a:t> </a:t>
            </a:r>
            <a:r>
              <a:rPr lang="en-US" sz="1800" dirty="0" err="1" smtClean="0"/>
              <a:t>une</a:t>
            </a:r>
            <a:r>
              <a:rPr lang="en-US" sz="1800" dirty="0" smtClean="0"/>
              <a:t> </a:t>
            </a:r>
            <a:r>
              <a:rPr lang="en-US" sz="1800" dirty="0" err="1" smtClean="0"/>
              <a:t>approche</a:t>
            </a:r>
            <a:r>
              <a:rPr lang="en-US" sz="1800" dirty="0" smtClean="0"/>
              <a:t> </a:t>
            </a:r>
            <a:r>
              <a:rPr lang="en-US" sz="1800" dirty="0" err="1" smtClean="0"/>
              <a:t>programmatique</a:t>
            </a:r>
            <a:r>
              <a:rPr lang="en-US" sz="1800" dirty="0" smtClean="0"/>
              <a:t>, </a:t>
            </a:r>
            <a:r>
              <a:rPr lang="en-US" sz="1800" dirty="0" err="1" smtClean="0"/>
              <a:t>ou</a:t>
            </a:r>
            <a:r>
              <a:rPr lang="en-US" sz="1800" dirty="0" smtClean="0"/>
              <a:t> à travers des </a:t>
            </a:r>
            <a:r>
              <a:rPr lang="en-US" sz="1800" dirty="0" err="1" smtClean="0"/>
              <a:t>politiques</a:t>
            </a:r>
            <a:r>
              <a:rPr lang="en-US" sz="1800" dirty="0" smtClean="0"/>
              <a:t> </a:t>
            </a:r>
            <a:r>
              <a:rPr lang="en-US" sz="1800" dirty="0" err="1" smtClean="0"/>
              <a:t>publiques</a:t>
            </a:r>
            <a:r>
              <a:rPr lang="en-IE" sz="1800" dirty="0" smtClean="0"/>
              <a:t>;</a:t>
            </a:r>
            <a:endParaRPr lang="en-US" sz="1800" dirty="0"/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800" dirty="0" err="1" smtClean="0"/>
              <a:t>Mettre</a:t>
            </a:r>
            <a:r>
              <a:rPr lang="en-US" sz="1800" dirty="0" smtClean="0"/>
              <a:t> </a:t>
            </a:r>
            <a:r>
              <a:rPr lang="en-US" sz="1800" dirty="0" err="1" smtClean="0"/>
              <a:t>en</a:t>
            </a:r>
            <a:r>
              <a:rPr lang="en-US" sz="1800" dirty="0" smtClean="0"/>
              <a:t> oeuvre le NAP à travers un </a:t>
            </a:r>
            <a:r>
              <a:rPr lang="en-US" sz="1800" dirty="0" err="1" smtClean="0"/>
              <a:t>programme</a:t>
            </a:r>
            <a:r>
              <a:rPr lang="en-US" sz="1800" dirty="0" smtClean="0"/>
              <a:t> national </a:t>
            </a:r>
            <a:r>
              <a:rPr lang="en-US" sz="1800" dirty="0" err="1" smtClean="0"/>
              <a:t>d’adaptation</a:t>
            </a:r>
            <a:r>
              <a:rPr lang="en-US" sz="1800" dirty="0" smtClean="0"/>
              <a:t>;</a:t>
            </a:r>
            <a:endParaRPr lang="en-US" sz="1800" dirty="0"/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800" dirty="0" err="1" smtClean="0"/>
              <a:t>Définir</a:t>
            </a:r>
            <a:r>
              <a:rPr lang="en-US" sz="1800" dirty="0" smtClean="0"/>
              <a:t> </a:t>
            </a:r>
            <a:r>
              <a:rPr lang="en-US" sz="1800" dirty="0" err="1" smtClean="0"/>
              <a:t>une</a:t>
            </a:r>
            <a:r>
              <a:rPr lang="en-US" sz="1800" dirty="0" smtClean="0"/>
              <a:t> </a:t>
            </a:r>
            <a:r>
              <a:rPr lang="en-US" sz="1800" dirty="0" err="1" smtClean="0"/>
              <a:t>liste</a:t>
            </a:r>
            <a:r>
              <a:rPr lang="en-US" sz="1800" dirty="0" smtClean="0"/>
              <a:t> de propositions pour des </a:t>
            </a:r>
            <a:r>
              <a:rPr lang="en-US" sz="1800" dirty="0" err="1" smtClean="0"/>
              <a:t>politiques</a:t>
            </a:r>
            <a:r>
              <a:rPr lang="en-US" sz="1800" dirty="0" smtClean="0"/>
              <a:t> </a:t>
            </a:r>
            <a:r>
              <a:rPr lang="en-US" sz="1800" dirty="0" err="1" smtClean="0"/>
              <a:t>publiques</a:t>
            </a:r>
            <a:r>
              <a:rPr lang="en-US" sz="1800" dirty="0" smtClean="0"/>
              <a:t>, </a:t>
            </a:r>
            <a:r>
              <a:rPr lang="en-US" sz="1800" dirty="0" err="1" smtClean="0"/>
              <a:t>programmes</a:t>
            </a:r>
            <a:r>
              <a:rPr lang="en-US" sz="1800" dirty="0" smtClean="0"/>
              <a:t> et </a:t>
            </a:r>
            <a:r>
              <a:rPr lang="en-US" sz="1800" dirty="0" err="1" smtClean="0"/>
              <a:t>projets</a:t>
            </a:r>
            <a:r>
              <a:rPr lang="en-US" sz="1800" dirty="0" smtClean="0"/>
              <a:t>, </a:t>
            </a:r>
            <a:r>
              <a:rPr lang="en-US" sz="1800" dirty="0" err="1" smtClean="0"/>
              <a:t>en</a:t>
            </a:r>
            <a:r>
              <a:rPr lang="en-US" sz="1800" dirty="0" smtClean="0"/>
              <a:t> </a:t>
            </a:r>
            <a:r>
              <a:rPr lang="en-US" sz="1800" dirty="0" err="1" smtClean="0"/>
              <a:t>incluant</a:t>
            </a:r>
            <a:r>
              <a:rPr lang="en-US" sz="1800" dirty="0" smtClean="0"/>
              <a:t> des sources de </a:t>
            </a:r>
            <a:r>
              <a:rPr lang="en-US" sz="1800" dirty="0" err="1" smtClean="0"/>
              <a:t>financement</a:t>
            </a:r>
            <a:r>
              <a:rPr lang="en-US" sz="1800" dirty="0" smtClean="0"/>
              <a:t> </a:t>
            </a:r>
            <a:r>
              <a:rPr lang="en-US" sz="1800" dirty="0" err="1" smtClean="0"/>
              <a:t>potentielles</a:t>
            </a:r>
            <a:r>
              <a:rPr lang="en-US" sz="1800" dirty="0" smtClean="0"/>
              <a:t>;</a:t>
            </a:r>
            <a:endParaRPr lang="en-US" sz="1800" dirty="0"/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800" dirty="0" smtClean="0"/>
              <a:t>La source de </a:t>
            </a:r>
            <a:r>
              <a:rPr lang="en-US" sz="1800" dirty="0" err="1" smtClean="0"/>
              <a:t>financement</a:t>
            </a:r>
            <a:r>
              <a:rPr lang="en-US" sz="1800" dirty="0" smtClean="0"/>
              <a:t> </a:t>
            </a:r>
            <a:r>
              <a:rPr lang="en-US" sz="1800" dirty="0" err="1" smtClean="0"/>
              <a:t>orientera</a:t>
            </a:r>
            <a:r>
              <a:rPr lang="en-US" sz="1800" dirty="0" smtClean="0"/>
              <a:t> les </a:t>
            </a:r>
            <a:r>
              <a:rPr lang="en-US" sz="1800" dirty="0" err="1" smtClean="0"/>
              <a:t>étapes</a:t>
            </a:r>
            <a:r>
              <a:rPr lang="en-US" sz="1800" dirty="0" smtClean="0"/>
              <a:t> à </a:t>
            </a:r>
            <a:r>
              <a:rPr lang="en-US" sz="1800" dirty="0" err="1" smtClean="0"/>
              <a:t>venir</a:t>
            </a:r>
            <a:r>
              <a:rPr lang="en-US" sz="1800" dirty="0" smtClean="0"/>
              <a:t> </a:t>
            </a:r>
            <a:r>
              <a:rPr lang="en-US" sz="1800" dirty="0" err="1" smtClean="0"/>
              <a:t>en</a:t>
            </a:r>
            <a:r>
              <a:rPr lang="en-US" sz="1800" dirty="0" smtClean="0"/>
              <a:t> </a:t>
            </a:r>
            <a:r>
              <a:rPr lang="en-US" sz="1800" dirty="0" err="1" smtClean="0"/>
              <a:t>termes</a:t>
            </a:r>
            <a:r>
              <a:rPr lang="en-US" sz="1800" dirty="0" smtClean="0"/>
              <a:t> de preparation </a:t>
            </a:r>
            <a:r>
              <a:rPr lang="en-US" sz="1800" dirty="0" smtClean="0"/>
              <a:t>de propositions de </a:t>
            </a:r>
            <a:r>
              <a:rPr lang="en-US" sz="1800" dirty="0" err="1" smtClean="0"/>
              <a:t>financement</a:t>
            </a:r>
            <a:r>
              <a:rPr lang="en-US" sz="1800" dirty="0"/>
              <a:t> </a:t>
            </a:r>
            <a:r>
              <a:rPr lang="en-US" sz="1800" dirty="0" smtClean="0"/>
              <a:t>sur la base des directives et </a:t>
            </a:r>
            <a:r>
              <a:rPr lang="en-US" sz="1800" dirty="0" err="1" smtClean="0"/>
              <a:t>modèles</a:t>
            </a:r>
            <a:r>
              <a:rPr lang="en-US" sz="1800" dirty="0" smtClean="0"/>
              <a:t> (templates), </a:t>
            </a:r>
            <a:r>
              <a:rPr lang="en-US" sz="1800" dirty="0" err="1" smtClean="0"/>
              <a:t>telle</a:t>
            </a:r>
            <a:r>
              <a:rPr lang="en-US" sz="1800" dirty="0" smtClean="0"/>
              <a:t> que la proposition de </a:t>
            </a:r>
            <a:r>
              <a:rPr lang="en-US" sz="1800" dirty="0" err="1" smtClean="0"/>
              <a:t>financement</a:t>
            </a:r>
            <a:r>
              <a:rPr lang="en-US" sz="1800" dirty="0" smtClean="0"/>
              <a:t> pour le GCF.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96480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b="1" dirty="0" err="1" smtClean="0"/>
              <a:t>Autres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considérations</a:t>
            </a:r>
            <a:endParaRPr lang="en-US" sz="1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0" y="1196752"/>
            <a:ext cx="7867650" cy="4327525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800" dirty="0" smtClean="0"/>
              <a:t>La </a:t>
            </a:r>
            <a:r>
              <a:rPr lang="en-US" sz="1800" dirty="0" err="1" smtClean="0"/>
              <a:t>mise</a:t>
            </a:r>
            <a:r>
              <a:rPr lang="en-US" sz="1800" dirty="0" smtClean="0"/>
              <a:t> </a:t>
            </a:r>
            <a:r>
              <a:rPr lang="en-US" sz="1800" dirty="0" err="1" smtClean="0"/>
              <a:t>en</a:t>
            </a:r>
            <a:r>
              <a:rPr lang="en-US" sz="1800" dirty="0" smtClean="0"/>
              <a:t> oeuvre et la </a:t>
            </a:r>
            <a:r>
              <a:rPr lang="en-US" sz="1800" dirty="0" err="1" smtClean="0"/>
              <a:t>gestion</a:t>
            </a:r>
            <a:r>
              <a:rPr lang="en-US" sz="1800" dirty="0" smtClean="0"/>
              <a:t> de </a:t>
            </a:r>
            <a:r>
              <a:rPr lang="en-US" sz="1800" dirty="0" err="1" smtClean="0"/>
              <a:t>ces</a:t>
            </a:r>
            <a:r>
              <a:rPr lang="en-US" sz="1800" dirty="0" smtClean="0"/>
              <a:t> actions </a:t>
            </a:r>
            <a:r>
              <a:rPr lang="en-US" sz="1800" dirty="0" err="1" smtClean="0"/>
              <a:t>peut</a:t>
            </a:r>
            <a:r>
              <a:rPr lang="en-US" sz="1800" dirty="0" smtClean="0"/>
              <a:t> </a:t>
            </a:r>
            <a:r>
              <a:rPr lang="en-US" sz="1800" dirty="0" err="1" smtClean="0"/>
              <a:t>etre</a:t>
            </a:r>
            <a:r>
              <a:rPr lang="en-US" sz="1800" dirty="0" smtClean="0"/>
              <a:t> </a:t>
            </a:r>
            <a:r>
              <a:rPr lang="en-US" sz="1800" dirty="0" err="1" smtClean="0"/>
              <a:t>effectuée</a:t>
            </a:r>
            <a:r>
              <a:rPr lang="en-US" sz="1800" dirty="0" smtClean="0"/>
              <a:t> </a:t>
            </a:r>
            <a:r>
              <a:rPr lang="en-US" sz="1800" dirty="0" err="1" smtClean="0"/>
              <a:t>en</a:t>
            </a:r>
            <a:r>
              <a:rPr lang="en-US" sz="1800" dirty="0" smtClean="0"/>
              <a:t> </a:t>
            </a:r>
            <a:r>
              <a:rPr lang="en-US" sz="1800" dirty="0" err="1" smtClean="0"/>
              <a:t>parallèle</a:t>
            </a:r>
            <a:r>
              <a:rPr lang="en-US" sz="1800" dirty="0" smtClean="0"/>
              <a:t> par </a:t>
            </a:r>
            <a:r>
              <a:rPr lang="en-US" sz="1800" dirty="0" err="1" smtClean="0"/>
              <a:t>différents</a:t>
            </a:r>
            <a:r>
              <a:rPr lang="en-US" sz="1800" dirty="0" smtClean="0"/>
              <a:t> </a:t>
            </a:r>
            <a:r>
              <a:rPr lang="en-US" sz="1800" dirty="0" err="1" smtClean="0"/>
              <a:t>acteurs</a:t>
            </a:r>
            <a:r>
              <a:rPr lang="en-US" sz="1800" dirty="0" smtClean="0"/>
              <a:t>/ </a:t>
            </a:r>
            <a:r>
              <a:rPr lang="en-US" sz="1800" dirty="0" err="1" smtClean="0"/>
              <a:t>agences</a:t>
            </a:r>
            <a:r>
              <a:rPr lang="en-US" sz="1800" dirty="0" smtClean="0"/>
              <a:t> </a:t>
            </a:r>
            <a:r>
              <a:rPr lang="en-US" sz="1800" dirty="0" err="1" smtClean="0"/>
              <a:t>sectorielles</a:t>
            </a:r>
            <a:r>
              <a:rPr lang="en-US" sz="1800" dirty="0" smtClean="0"/>
              <a:t> </a:t>
            </a:r>
            <a:r>
              <a:rPr lang="en-US" sz="1800" dirty="0" err="1" smtClean="0"/>
              <a:t>identifiés</a:t>
            </a:r>
            <a:r>
              <a:rPr lang="en-US" sz="1800" dirty="0" smtClean="0"/>
              <a:t> </a:t>
            </a:r>
            <a:r>
              <a:rPr lang="en-US" sz="1800" dirty="0" err="1" smtClean="0"/>
              <a:t>dans</a:t>
            </a:r>
            <a:r>
              <a:rPr lang="en-US" sz="1800" dirty="0" smtClean="0"/>
              <a:t> le PNA </a:t>
            </a:r>
            <a:r>
              <a:rPr lang="en-US" sz="1800" dirty="0" err="1" smtClean="0"/>
              <a:t>ou</a:t>
            </a:r>
            <a:r>
              <a:rPr lang="en-US" sz="1800" dirty="0" smtClean="0"/>
              <a:t> </a:t>
            </a:r>
            <a:r>
              <a:rPr lang="en-US" sz="1800" dirty="0" err="1" smtClean="0"/>
              <a:t>dans</a:t>
            </a:r>
            <a:r>
              <a:rPr lang="en-US" sz="1800" dirty="0" smtClean="0"/>
              <a:t> des documents </a:t>
            </a:r>
            <a:r>
              <a:rPr lang="en-US" sz="1800" dirty="0" err="1" smtClean="0"/>
              <a:t>postérieurs</a:t>
            </a:r>
            <a:r>
              <a:rPr lang="en-US" sz="1800" dirty="0" smtClean="0"/>
              <a:t> </a:t>
            </a:r>
            <a:r>
              <a:rPr lang="en-US" sz="1800" dirty="0" err="1" smtClean="0"/>
              <a:t>portant</a:t>
            </a:r>
            <a:r>
              <a:rPr lang="en-US" sz="1800" dirty="0" smtClean="0"/>
              <a:t> sur la </a:t>
            </a:r>
            <a:r>
              <a:rPr lang="en-US" sz="1800" dirty="0" err="1" smtClean="0"/>
              <a:t>mise</a:t>
            </a:r>
            <a:r>
              <a:rPr lang="en-US" sz="1800" dirty="0" smtClean="0"/>
              <a:t> </a:t>
            </a:r>
            <a:r>
              <a:rPr lang="en-US" sz="1800" dirty="0" err="1" smtClean="0"/>
              <a:t>en</a:t>
            </a:r>
            <a:r>
              <a:rPr lang="en-US" sz="1800" dirty="0" smtClean="0"/>
              <a:t> oeuvre;</a:t>
            </a:r>
            <a:endParaRPr lang="en-US" sz="1800" dirty="0"/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800" dirty="0" smtClean="0"/>
              <a:t>Les actions </a:t>
            </a:r>
            <a:r>
              <a:rPr lang="en-US" sz="1800" dirty="0" err="1" smtClean="0"/>
              <a:t>d’adaptation</a:t>
            </a:r>
            <a:r>
              <a:rPr lang="en-US" sz="1800" dirty="0" smtClean="0"/>
              <a:t> </a:t>
            </a:r>
            <a:r>
              <a:rPr lang="en-US" sz="1800" dirty="0" err="1" smtClean="0"/>
              <a:t>contribuent</a:t>
            </a:r>
            <a:r>
              <a:rPr lang="en-US" sz="1800" dirty="0" smtClean="0"/>
              <a:t> à la </a:t>
            </a:r>
            <a:r>
              <a:rPr lang="en-US" sz="1800" dirty="0" err="1" smtClean="0"/>
              <a:t>programmation</a:t>
            </a:r>
            <a:r>
              <a:rPr lang="en-US" sz="1800" dirty="0" smtClean="0"/>
              <a:t> pays du GCF;</a:t>
            </a:r>
            <a:endParaRPr lang="en-US" sz="1800" dirty="0"/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800" dirty="0" smtClean="0"/>
              <a:t>Les pays </a:t>
            </a:r>
            <a:r>
              <a:rPr lang="en-US" sz="1800" dirty="0" err="1" smtClean="0"/>
              <a:t>pourront</a:t>
            </a:r>
            <a:r>
              <a:rPr lang="en-US" sz="1800" dirty="0" smtClean="0"/>
              <a:t> </a:t>
            </a:r>
            <a:r>
              <a:rPr lang="en-US" sz="1800" dirty="0" err="1" smtClean="0"/>
              <a:t>utilement</a:t>
            </a:r>
            <a:r>
              <a:rPr lang="en-US" sz="1800" dirty="0" smtClean="0"/>
              <a:t> </a:t>
            </a:r>
            <a:r>
              <a:rPr lang="en-US" sz="1800" dirty="0" err="1" smtClean="0"/>
              <a:t>s’inspirer</a:t>
            </a:r>
            <a:r>
              <a:rPr lang="en-US" sz="1800" dirty="0" smtClean="0"/>
              <a:t> des documents de </a:t>
            </a:r>
            <a:r>
              <a:rPr lang="en-US" sz="1800" dirty="0" err="1" smtClean="0"/>
              <a:t>projets</a:t>
            </a:r>
            <a:r>
              <a:rPr lang="en-US" sz="1800" dirty="0" smtClean="0"/>
              <a:t> </a:t>
            </a:r>
            <a:r>
              <a:rPr lang="en-US" sz="1800" dirty="0" err="1" smtClean="0"/>
              <a:t>menés</a:t>
            </a:r>
            <a:r>
              <a:rPr lang="en-US" sz="1800" dirty="0" smtClean="0"/>
              <a:t> à </a:t>
            </a:r>
            <a:r>
              <a:rPr lang="en-US" sz="1800" dirty="0" err="1" smtClean="0"/>
              <a:t>bien</a:t>
            </a:r>
            <a:r>
              <a:rPr lang="en-US" sz="1800" dirty="0" smtClean="0"/>
              <a:t> </a:t>
            </a:r>
            <a:r>
              <a:rPr lang="en-US" sz="1800" dirty="0" err="1" smtClean="0"/>
              <a:t>dans</a:t>
            </a:r>
            <a:r>
              <a:rPr lang="en-US" sz="1800" dirty="0" smtClean="0"/>
              <a:t> le cadre des PANAs, et </a:t>
            </a:r>
            <a:r>
              <a:rPr lang="en-US" sz="1800" dirty="0" err="1" smtClean="0"/>
              <a:t>financés</a:t>
            </a:r>
            <a:r>
              <a:rPr lang="en-US" sz="1800" dirty="0" smtClean="0"/>
              <a:t> par le </a:t>
            </a:r>
            <a:r>
              <a:rPr lang="en-US" sz="1800" dirty="0" err="1" smtClean="0"/>
              <a:t>Fonds</a:t>
            </a:r>
            <a:r>
              <a:rPr lang="en-US" sz="1800" dirty="0" smtClean="0"/>
              <a:t> PMA (LDCF); 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800" dirty="0" err="1" smtClean="0"/>
              <a:t>Approche</a:t>
            </a:r>
            <a:r>
              <a:rPr lang="en-US" sz="1800" dirty="0" smtClean="0"/>
              <a:t> </a:t>
            </a:r>
            <a:r>
              <a:rPr lang="en-US" sz="1800" dirty="0" err="1" smtClean="0"/>
              <a:t>programme</a:t>
            </a:r>
            <a:r>
              <a:rPr lang="en-US" sz="1800" dirty="0" smtClean="0"/>
              <a:t> </a:t>
            </a:r>
            <a:r>
              <a:rPr lang="en-US" sz="1800" dirty="0" err="1" smtClean="0"/>
              <a:t>contre</a:t>
            </a:r>
            <a:r>
              <a:rPr lang="en-US" sz="1800" dirty="0" smtClean="0"/>
              <a:t> </a:t>
            </a:r>
            <a:r>
              <a:rPr lang="en-US" sz="1800" dirty="0" err="1" smtClean="0"/>
              <a:t>projets</a:t>
            </a:r>
            <a:r>
              <a:rPr lang="en-US" sz="1800" dirty="0" smtClean="0"/>
              <a:t>;</a:t>
            </a:r>
            <a:endParaRPr lang="en-US" sz="1800" dirty="0"/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800" dirty="0" smtClean="0"/>
              <a:t>La </a:t>
            </a:r>
            <a:r>
              <a:rPr lang="en-US" sz="1800" dirty="0" err="1" smtClean="0"/>
              <a:t>mise</a:t>
            </a:r>
            <a:r>
              <a:rPr lang="en-US" sz="1800" dirty="0" smtClean="0"/>
              <a:t> </a:t>
            </a:r>
            <a:r>
              <a:rPr lang="en-US" sz="1800" dirty="0" err="1" smtClean="0"/>
              <a:t>en</a:t>
            </a:r>
            <a:r>
              <a:rPr lang="en-US" sz="1800" dirty="0" smtClean="0"/>
              <a:t> oeuvre des actions </a:t>
            </a:r>
            <a:r>
              <a:rPr lang="en-US" sz="1800" dirty="0" err="1" smtClean="0"/>
              <a:t>devrait</a:t>
            </a:r>
            <a:r>
              <a:rPr lang="en-US" sz="1800" dirty="0" smtClean="0"/>
              <a:t> </a:t>
            </a:r>
            <a:r>
              <a:rPr lang="en-US" sz="1800" dirty="0" err="1" smtClean="0"/>
              <a:t>etre</a:t>
            </a:r>
            <a:r>
              <a:rPr lang="en-US" sz="1800" dirty="0" smtClean="0"/>
              <a:t> </a:t>
            </a:r>
            <a:r>
              <a:rPr lang="en-US" sz="1800" dirty="0" err="1" smtClean="0"/>
              <a:t>nationale</a:t>
            </a:r>
            <a:r>
              <a:rPr lang="en-US" sz="1800" dirty="0" smtClean="0"/>
              <a:t> </a:t>
            </a:r>
            <a:r>
              <a:rPr lang="en-US" sz="1800" dirty="0" err="1" smtClean="0"/>
              <a:t>dans</a:t>
            </a:r>
            <a:r>
              <a:rPr lang="en-US" sz="1800" dirty="0" smtClean="0"/>
              <a:t> </a:t>
            </a:r>
            <a:r>
              <a:rPr lang="en-US" sz="1800" dirty="0" err="1" smtClean="0"/>
              <a:t>sa</a:t>
            </a:r>
            <a:r>
              <a:rPr lang="en-US" sz="1800" dirty="0" smtClean="0"/>
              <a:t> </a:t>
            </a:r>
            <a:r>
              <a:rPr lang="en-US" sz="1800" dirty="0" err="1" smtClean="0"/>
              <a:t>portée</a:t>
            </a:r>
            <a:r>
              <a:rPr lang="en-US" sz="1800" dirty="0" smtClean="0"/>
              <a:t> et </a:t>
            </a:r>
            <a:r>
              <a:rPr lang="en-US" sz="1800" dirty="0" err="1" smtClean="0"/>
              <a:t>peut</a:t>
            </a:r>
            <a:r>
              <a:rPr lang="en-US" sz="1800" dirty="0" smtClean="0"/>
              <a:t> </a:t>
            </a:r>
            <a:r>
              <a:rPr lang="en-US" sz="1800" dirty="0" err="1" smtClean="0"/>
              <a:t>etre</a:t>
            </a:r>
            <a:r>
              <a:rPr lang="en-US" sz="1800" dirty="0" smtClean="0"/>
              <a:t> </a:t>
            </a:r>
            <a:r>
              <a:rPr lang="en-US" sz="1800" dirty="0" err="1" smtClean="0"/>
              <a:t>réalisée</a:t>
            </a:r>
            <a:r>
              <a:rPr lang="en-US" sz="1800" dirty="0" smtClean="0"/>
              <a:t> à </a:t>
            </a:r>
            <a:r>
              <a:rPr lang="en-US" sz="1800" dirty="0" err="1" smtClean="0"/>
              <a:t>différentes</a:t>
            </a:r>
            <a:r>
              <a:rPr lang="en-US" sz="1800" dirty="0" smtClean="0"/>
              <a:t> </a:t>
            </a:r>
            <a:r>
              <a:rPr lang="en-US" sz="1800" dirty="0" err="1" smtClean="0"/>
              <a:t>échelles</a:t>
            </a:r>
            <a:r>
              <a:rPr lang="en-US" sz="1800" dirty="0" smtClean="0"/>
              <a:t> et par </a:t>
            </a:r>
            <a:r>
              <a:rPr lang="en-US" sz="1800" dirty="0" err="1" smtClean="0"/>
              <a:t>étapes</a:t>
            </a:r>
            <a:r>
              <a:rPr lang="en-US" sz="1800" dirty="0" smtClean="0"/>
              <a:t>, </a:t>
            </a:r>
            <a:r>
              <a:rPr lang="en-US" sz="1800" dirty="0" err="1" smtClean="0"/>
              <a:t>en</a:t>
            </a:r>
            <a:r>
              <a:rPr lang="en-US" sz="1800" dirty="0" smtClean="0"/>
              <a:t> function de la </a:t>
            </a:r>
            <a:r>
              <a:rPr lang="en-US" sz="1800" dirty="0" err="1" smtClean="0"/>
              <a:t>priorisation</a:t>
            </a:r>
            <a:r>
              <a:rPr lang="en-US" sz="1800" dirty="0" smtClean="0"/>
              <a:t> des domains </a:t>
            </a:r>
            <a:r>
              <a:rPr lang="en-US" sz="1800" dirty="0" err="1" smtClean="0"/>
              <a:t>d’actions</a:t>
            </a:r>
            <a:r>
              <a:rPr lang="en-US" sz="1800" dirty="0" smtClean="0"/>
              <a:t> et </a:t>
            </a:r>
            <a:r>
              <a:rPr lang="en-US" sz="1800" dirty="0" err="1" smtClean="0"/>
              <a:t>d’autres</a:t>
            </a:r>
            <a:r>
              <a:rPr lang="en-US" sz="1800" dirty="0" smtClean="0"/>
              <a:t> considerations. </a:t>
            </a:r>
            <a:endParaRPr lang="en-US" sz="1800" dirty="0"/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88717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8495" y="2493194"/>
            <a:ext cx="7881937" cy="143986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600" dirty="0"/>
              <a:t>Contact: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b="1" dirty="0"/>
              <a:t>The Chair 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Least Developed Countries Expert Group (LEG)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leghelp@unfccc.int</a:t>
            </a:r>
          </a:p>
        </p:txBody>
      </p:sp>
    </p:spTree>
    <p:extLst>
      <p:ext uri="{BB962C8B-B14F-4D97-AF65-F5344CB8AC3E}">
        <p14:creationId xmlns:p14="http://schemas.microsoft.com/office/powerpoint/2010/main" val="1182317642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UNFCCC quote">
  <a:themeElements>
    <a:clrScheme name="UNFCCC quote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UNFCCC quo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FCCC quote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UNFCCC_Master 70pt title">
  <a:themeElements>
    <a:clrScheme name="Custom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0070C0"/>
      </a:hlink>
      <a:folHlink>
        <a:srgbClr val="0070C0"/>
      </a:folHlink>
    </a:clrScheme>
    <a:fontScheme name="UNFCCC_Master 70pt titl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FCCC_Master 70pt title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Custom Design">
  <a:themeElements>
    <a:clrScheme name="GCF">
      <a:dk1>
        <a:sysClr val="windowText" lastClr="000000"/>
      </a:dk1>
      <a:lt1>
        <a:sysClr val="window" lastClr="FFFFFF"/>
      </a:lt1>
      <a:dk2>
        <a:srgbClr val="24634F"/>
      </a:dk2>
      <a:lt2>
        <a:srgbClr val="DFDFDF"/>
      </a:lt2>
      <a:accent1>
        <a:srgbClr val="4AA9A7"/>
      </a:accent1>
      <a:accent2>
        <a:srgbClr val="257281"/>
      </a:accent2>
      <a:accent3>
        <a:srgbClr val="346B4C"/>
      </a:accent3>
      <a:accent4>
        <a:srgbClr val="427B3D"/>
      </a:accent4>
      <a:accent5>
        <a:srgbClr val="6E9952"/>
      </a:accent5>
      <a:accent6>
        <a:srgbClr val="8BB85C"/>
      </a:accent6>
      <a:hlink>
        <a:srgbClr val="24634F"/>
      </a:hlink>
      <a:folHlink>
        <a:srgbClr val="304836"/>
      </a:folHlink>
    </a:clrScheme>
    <a:fontScheme name="Pixel">
      <a:majorFont>
        <a:latin typeface="Corbel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orbel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1_UNFCCC_Master 70pt title">
  <a:themeElements>
    <a:clrScheme name="UNFCCC_Master 70pt title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UNFCCC_Master 70pt titl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FCCC_Master 70pt title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2_UNFCCC_Master 70pt title">
  <a:themeElements>
    <a:clrScheme name="UNFCCC_Master 70pt title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UNFCCC_Master 70pt titl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FCCC_Master 70pt title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6_Custom Design">
  <a:themeElements>
    <a:clrScheme name="GCF">
      <a:dk1>
        <a:sysClr val="windowText" lastClr="000000"/>
      </a:dk1>
      <a:lt1>
        <a:sysClr val="window" lastClr="FFFFFF"/>
      </a:lt1>
      <a:dk2>
        <a:srgbClr val="24634F"/>
      </a:dk2>
      <a:lt2>
        <a:srgbClr val="DFDFDF"/>
      </a:lt2>
      <a:accent1>
        <a:srgbClr val="4AA9A7"/>
      </a:accent1>
      <a:accent2>
        <a:srgbClr val="257281"/>
      </a:accent2>
      <a:accent3>
        <a:srgbClr val="346B4C"/>
      </a:accent3>
      <a:accent4>
        <a:srgbClr val="427B3D"/>
      </a:accent4>
      <a:accent5>
        <a:srgbClr val="6E9952"/>
      </a:accent5>
      <a:accent6>
        <a:srgbClr val="8BB85C"/>
      </a:accent6>
      <a:hlink>
        <a:srgbClr val="24634F"/>
      </a:hlink>
      <a:folHlink>
        <a:srgbClr val="304836"/>
      </a:folHlink>
    </a:clrScheme>
    <a:fontScheme name="Pixel">
      <a:majorFont>
        <a:latin typeface="Corbel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orbel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729</Words>
  <Application>Microsoft Office PowerPoint</Application>
  <PresentationFormat>On-screen Show (4:3)</PresentationFormat>
  <Paragraphs>63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6</vt:i4>
      </vt:variant>
    </vt:vector>
  </HeadingPairs>
  <TitlesOfParts>
    <vt:vector size="19" baseType="lpstr">
      <vt:lpstr>Arial</vt:lpstr>
      <vt:lpstr>Calibri</vt:lpstr>
      <vt:lpstr>Calibri Light</vt:lpstr>
      <vt:lpstr>Corbel</vt:lpstr>
      <vt:lpstr>Wingdings</vt:lpstr>
      <vt:lpstr>blank</vt:lpstr>
      <vt:lpstr>UNFCCC quote</vt:lpstr>
      <vt:lpstr>UNFCCC_Master 70pt title</vt:lpstr>
      <vt:lpstr>5_Custom Design</vt:lpstr>
      <vt:lpstr>1_UNFCCC_Master 70pt title</vt:lpstr>
      <vt:lpstr>1_Office Theme</vt:lpstr>
      <vt:lpstr>2_UNFCCC_Master 70pt title</vt:lpstr>
      <vt:lpstr>6_Custom Design</vt:lpstr>
      <vt:lpstr>PowerPoint Presentation</vt:lpstr>
      <vt:lpstr>Modèle de processus pour formuler et exécuter un Plan national d ’adaptation</vt:lpstr>
      <vt:lpstr>Concevoir une stratégie de mise en oeuvre</vt:lpstr>
      <vt:lpstr>Concevoir une stratégie de mise en oeuvre</vt:lpstr>
      <vt:lpstr>Autres considérations</vt:lpstr>
      <vt:lpstr>Contact:  The Chair  Least Developed Countries Expert Group (LEG)  leghelp@unfccc.int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2017-06-05T09:42:31Z</dcterms:created>
  <dcterms:modified xsi:type="dcterms:W3CDTF">2017-09-26T23:13:11Z</dcterms:modified>
</cp:coreProperties>
</file>