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  <p:sldMasterId id="2147484073" r:id="rId4"/>
    <p:sldMasterId id="2147484091" r:id="rId5"/>
    <p:sldMasterId id="2147484103" r:id="rId6"/>
    <p:sldMasterId id="2147484109" r:id="rId7"/>
    <p:sldMasterId id="2147484121" r:id="rId8"/>
  </p:sldMasterIdLst>
  <p:notesMasterIdLst>
    <p:notesMasterId r:id="rId15"/>
  </p:notesMasterIdLst>
  <p:handoutMasterIdLst>
    <p:handoutMasterId r:id="rId16"/>
  </p:handoutMasterIdLst>
  <p:sldIdLst>
    <p:sldId id="339" r:id="rId9"/>
    <p:sldId id="565" r:id="rId10"/>
    <p:sldId id="564" r:id="rId11"/>
    <p:sldId id="558" r:id="rId12"/>
    <p:sldId id="560" r:id="rId13"/>
    <p:sldId id="555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D4D4D"/>
    <a:srgbClr val="5F5F5F"/>
    <a:srgbClr val="777777"/>
    <a:srgbClr val="808080"/>
    <a:srgbClr val="1960AB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4" autoAdjust="0"/>
    <p:restoredTop sz="95461" autoAdjust="0"/>
  </p:normalViewPr>
  <p:slideViewPr>
    <p:cSldViewPr>
      <p:cViewPr varScale="1">
        <p:scale>
          <a:sx n="77" d="100"/>
          <a:sy n="77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9268"/>
    </p:cViewPr>
  </p:sorterViewPr>
  <p:notesViewPr>
    <p:cSldViewPr>
      <p:cViewPr varScale="1">
        <p:scale>
          <a:sx n="54" d="100"/>
          <a:sy n="54" d="100"/>
        </p:scale>
        <p:origin x="-162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7"/>
          <p:cNvSpPr>
            <a:spLocks noChangeShapeType="1"/>
          </p:cNvSpPr>
          <p:nvPr/>
        </p:nvSpPr>
        <p:spPr bwMode="auto">
          <a:xfrm>
            <a:off x="497615" y="401841"/>
            <a:ext cx="6104071" cy="16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  <p:sp>
        <p:nvSpPr>
          <p:cNvPr id="27651" name="Line 10"/>
          <p:cNvSpPr>
            <a:spLocks noChangeShapeType="1"/>
          </p:cNvSpPr>
          <p:nvPr/>
        </p:nvSpPr>
        <p:spPr bwMode="auto">
          <a:xfrm>
            <a:off x="497615" y="9529343"/>
            <a:ext cx="6104071" cy="16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5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468" y="4863082"/>
            <a:ext cx="5208365" cy="460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8" rIns="99040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88" name="Line 19"/>
          <p:cNvSpPr>
            <a:spLocks noChangeShapeType="1"/>
          </p:cNvSpPr>
          <p:nvPr/>
        </p:nvSpPr>
        <p:spPr bwMode="auto">
          <a:xfrm>
            <a:off x="497615" y="401841"/>
            <a:ext cx="6104071" cy="16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  <p:sp>
        <p:nvSpPr>
          <p:cNvPr id="16389" name="Line 20"/>
          <p:cNvSpPr>
            <a:spLocks noChangeShapeType="1"/>
          </p:cNvSpPr>
          <p:nvPr/>
        </p:nvSpPr>
        <p:spPr bwMode="auto">
          <a:xfrm>
            <a:off x="497615" y="9529343"/>
            <a:ext cx="6104071" cy="16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980" y="154175"/>
            <a:ext cx="6104071" cy="17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8600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6391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15" y="9642515"/>
            <a:ext cx="6102413" cy="59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7277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71108" indent="-296580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86320" indent="-237264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60848" indent="-237264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135375" indent="-237264" defTabSz="98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609903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3084431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558959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4033487" indent="-237264" defTabSz="98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1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41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30315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3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5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8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9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80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75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4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0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156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38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56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89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9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96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844474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51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446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371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90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783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986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599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38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780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3" name="Picture 2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86" y="559834"/>
            <a:ext cx="2785974" cy="197093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777956" y="2909888"/>
            <a:ext cx="7126608" cy="672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cs typeface="Corbel"/>
              </a:rPr>
              <a:t>Title of </a:t>
            </a:r>
            <a:r>
              <a:rPr lang="en-US" sz="4000" b="1" dirty="0">
                <a:solidFill>
                  <a:prstClr val="black"/>
                </a:solidFill>
                <a:cs typeface="Corbel"/>
              </a:rPr>
              <a:t>Presentation</a:t>
            </a:r>
            <a:endParaRPr lang="en-US" sz="3600" b="1" i="1" dirty="0">
              <a:solidFill>
                <a:prstClr val="black"/>
              </a:solidFill>
              <a:cs typeface="Corbel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1772577" y="4445347"/>
            <a:ext cx="6653110" cy="1603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>
                <a:solidFill>
                  <a:srgbClr val="246B52"/>
                </a:solidFill>
                <a:ea typeface="Corbel"/>
                <a:cs typeface="Corbel"/>
              </a:rPr>
              <a:t>Name of Presenter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endParaRPr lang="en-US" sz="2400" dirty="0">
              <a:solidFill>
                <a:srgbClr val="246B52"/>
              </a:solidFill>
              <a:ea typeface="Corbel"/>
              <a:cs typeface="Corbel"/>
            </a:endParaRP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Event Name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Month Year | Location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72575" y="2549331"/>
            <a:ext cx="7126608" cy="40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cs typeface="Corbel"/>
              </a:rPr>
              <a:t>Subtitle/Agenda Item/Etc. (optional)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80345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03186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rgbClr val="24634F"/>
              </a:buClr>
              <a:buFont typeface="Arial"/>
              <a:buChar char="•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Bulleted List</a:t>
            </a:r>
          </a:p>
        </p:txBody>
      </p:sp>
    </p:spTree>
    <p:extLst>
      <p:ext uri="{BB962C8B-B14F-4D97-AF65-F5344CB8AC3E}">
        <p14:creationId xmlns:p14="http://schemas.microsoft.com/office/powerpoint/2010/main" val="921085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514350" indent="-514350">
              <a:buClr>
                <a:srgbClr val="24634F"/>
              </a:buClr>
              <a:buFont typeface="+mj-lt"/>
              <a:buAutoNum type="arabicPeriod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Numbered List</a:t>
            </a:r>
          </a:p>
        </p:txBody>
      </p:sp>
    </p:spTree>
    <p:extLst>
      <p:ext uri="{BB962C8B-B14F-4D97-AF65-F5344CB8AC3E}">
        <p14:creationId xmlns:p14="http://schemas.microsoft.com/office/powerpoint/2010/main" val="4076474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127251"/>
            <a:ext cx="9144000" cy="47307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latin typeface="Corbel"/>
                <a:cs typeface="Corbel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1539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35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0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6" name="Picture 5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986" y="2652713"/>
            <a:ext cx="2785974" cy="19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0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UNFCCC secretariat, programme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38023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48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731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730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325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371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3549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5929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74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46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044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984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0" y="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04936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49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1262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36775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642D"/>
                </a:solidFill>
                <a:ea typeface="+mn-ea"/>
                <a:cs typeface="+mn-cs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5332455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UNFCCC secretariat, programme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809845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663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6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05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902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26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12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822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3013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654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938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683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2" y="-47616"/>
            <a:ext cx="9302765" cy="6953232"/>
          </a:xfrm>
          <a:prstGeom prst="rect">
            <a:avLst/>
          </a:prstGeom>
        </p:spPr>
      </p:pic>
      <p:pic>
        <p:nvPicPr>
          <p:cNvPr id="3" name="Picture 2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86" y="559834"/>
            <a:ext cx="2785974" cy="197093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777956" y="2909888"/>
            <a:ext cx="7126608" cy="672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Title of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Presentation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1772575" y="4445343"/>
            <a:ext cx="6653110" cy="1603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46B52"/>
                </a:solidFill>
                <a:effectLst/>
                <a:uLnTx/>
                <a:uFillTx/>
                <a:latin typeface="Corbel"/>
                <a:ea typeface="Corbel"/>
                <a:cs typeface="Corbel"/>
              </a:rPr>
              <a:t>Name of Presenter</a:t>
            </a:r>
          </a:p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46B52"/>
              </a:solidFill>
              <a:effectLst/>
              <a:uLnTx/>
              <a:uFillTx/>
              <a:latin typeface="Corbel"/>
              <a:ea typeface="Corbel"/>
              <a:cs typeface="Corbel"/>
            </a:endParaRPr>
          </a:p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46B52"/>
                </a:solidFill>
                <a:effectLst/>
                <a:uLnTx/>
                <a:uFillTx/>
                <a:latin typeface="Corbel"/>
                <a:ea typeface="Corbel"/>
                <a:cs typeface="Corbel"/>
              </a:rPr>
              <a:t>Event Name</a:t>
            </a:r>
          </a:p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46B52"/>
                </a:solidFill>
                <a:effectLst/>
                <a:uLnTx/>
                <a:uFillTx/>
                <a:latin typeface="Corbel"/>
                <a:ea typeface="Corbel"/>
                <a:cs typeface="Corbel"/>
              </a:rPr>
              <a:t>Month Year | Location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72575" y="2549331"/>
            <a:ext cx="7126608" cy="40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Subtitle/Agenda Item/Etc. (optional)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197586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12882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8316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rgbClr val="24634F"/>
              </a:buClr>
              <a:buFont typeface="Arial"/>
              <a:buChar char="•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Bulleted List</a:t>
            </a:r>
          </a:p>
        </p:txBody>
      </p:sp>
    </p:spTree>
    <p:extLst>
      <p:ext uri="{BB962C8B-B14F-4D97-AF65-F5344CB8AC3E}">
        <p14:creationId xmlns:p14="http://schemas.microsoft.com/office/powerpoint/2010/main" val="14022356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514350" indent="-514350">
              <a:buClr>
                <a:srgbClr val="24634F"/>
              </a:buClr>
              <a:buFont typeface="+mj-lt"/>
              <a:buAutoNum type="arabicPeriod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Numbered List</a:t>
            </a:r>
          </a:p>
        </p:txBody>
      </p:sp>
    </p:spTree>
    <p:extLst>
      <p:ext uri="{BB962C8B-B14F-4D97-AF65-F5344CB8AC3E}">
        <p14:creationId xmlns:p14="http://schemas.microsoft.com/office/powerpoint/2010/main" val="9226461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127250"/>
            <a:ext cx="9144000" cy="47307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latin typeface="Corbel"/>
                <a:cs typeface="Corbel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1883535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11328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2" y="-47616"/>
            <a:ext cx="9302765" cy="6953232"/>
          </a:xfrm>
          <a:prstGeom prst="rect">
            <a:avLst/>
          </a:prstGeom>
        </p:spPr>
      </p:pic>
      <p:pic>
        <p:nvPicPr>
          <p:cNvPr id="6" name="Picture 5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986" y="2652713"/>
            <a:ext cx="2785974" cy="19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140088" y="1558572"/>
            <a:ext cx="67781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orbel"/>
                <a:cs typeface="Corbel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  <a:cs typeface="Calibri"/>
              </a:rPr>
              <a:t> STABILIZING THE BIOSPHERE</a:t>
            </a:r>
            <a:endParaRPr lang="en-US" sz="3600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140088" y="2705925"/>
            <a:ext cx="6778191" cy="342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Corbel"/>
                <a:cs typeface="Corbel"/>
              </a:defRPr>
            </a:lvl1pPr>
          </a:lstStyle>
          <a:p>
            <a:pPr marL="53975" indent="0"/>
            <a:r>
              <a:rPr lang="en-US" sz="2800" dirty="0">
                <a:latin typeface="Calibri Light"/>
                <a:cs typeface="Calibri Light"/>
              </a:rPr>
              <a:t> This is a typical text slide with upper and lower case text and no images</a:t>
            </a:r>
          </a:p>
          <a:p>
            <a:pPr marL="53975" indent="0"/>
            <a:r>
              <a:rPr lang="en-US" sz="2800" dirty="0">
                <a:latin typeface="Calibri Light"/>
                <a:cs typeface="Calibri Light"/>
              </a:rPr>
              <a:t> Written in Calibri Light, 20-28 pt. size, depending on text volume</a:t>
            </a:r>
          </a:p>
          <a:p>
            <a:pPr marL="53975" indent="0"/>
            <a:r>
              <a:rPr lang="en-US" sz="2800" dirty="0">
                <a:latin typeface="Calibri Light"/>
                <a:cs typeface="Calibri Light"/>
              </a:rPr>
              <a:t> Show a maximum of five bullet points per page</a:t>
            </a:r>
          </a:p>
        </p:txBody>
      </p:sp>
    </p:spTree>
    <p:extLst>
      <p:ext uri="{BB962C8B-B14F-4D97-AF65-F5344CB8AC3E}">
        <p14:creationId xmlns:p14="http://schemas.microsoft.com/office/powerpoint/2010/main" val="286943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88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6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2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71.xml"/><Relationship Id="rId9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4" y="6261104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6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CFlogoCMYKbrochCover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5" y="372818"/>
            <a:ext cx="1350882" cy="9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4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76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9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93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CFlogoCMYKbrochCover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5" y="372818"/>
            <a:ext cx="1350882" cy="9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33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/>
              <a:t>Least Developed Countries Expert Group (LEG)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060848"/>
            <a:ext cx="7881938" cy="187220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sz="3200" dirty="0" err="1" smtClean="0"/>
              <a:t>Mettre</a:t>
            </a:r>
            <a:r>
              <a:rPr lang="en-GB" sz="3200" dirty="0" smtClean="0"/>
              <a:t> </a:t>
            </a:r>
            <a:r>
              <a:rPr lang="en-GB" sz="3200" dirty="0" err="1" smtClean="0"/>
              <a:t>en</a:t>
            </a:r>
            <a:r>
              <a:rPr lang="en-GB" sz="3200" dirty="0" smtClean="0"/>
              <a:t> </a:t>
            </a:r>
            <a:r>
              <a:rPr lang="en-GB" sz="3200" dirty="0" err="1" smtClean="0"/>
              <a:t>forme</a:t>
            </a:r>
            <a:r>
              <a:rPr lang="en-GB" sz="3200" dirty="0" smtClean="0"/>
              <a:t> les actions </a:t>
            </a:r>
            <a:r>
              <a:rPr lang="en-GB" sz="3200" dirty="0" err="1" smtClean="0"/>
              <a:t>d’</a:t>
            </a:r>
            <a:r>
              <a:rPr lang="en-GB" sz="3200" dirty="0" err="1" smtClean="0"/>
              <a:t>adaptation</a:t>
            </a:r>
            <a:r>
              <a:rPr lang="en-GB" sz="3200" dirty="0"/>
              <a:t> </a:t>
            </a:r>
            <a:r>
              <a:rPr lang="en-GB" sz="3200" dirty="0" smtClean="0"/>
              <a:t>à travers des </a:t>
            </a:r>
            <a:r>
              <a:rPr lang="en-GB" sz="3200" dirty="0" smtClean="0"/>
              <a:t>programmes</a:t>
            </a:r>
            <a:r>
              <a:rPr lang="en-GB" sz="3200" dirty="0"/>
              <a:t>, </a:t>
            </a:r>
            <a:r>
              <a:rPr lang="en-GB" sz="3200" dirty="0" err="1" smtClean="0"/>
              <a:t>projets</a:t>
            </a:r>
            <a:r>
              <a:rPr lang="en-GB" sz="3200" dirty="0" smtClean="0"/>
              <a:t> et </a:t>
            </a:r>
            <a:r>
              <a:rPr lang="en-GB" sz="3200" dirty="0" err="1" smtClean="0"/>
              <a:t>politiques</a:t>
            </a:r>
            <a:r>
              <a:rPr lang="en-GB" sz="3200" dirty="0" smtClean="0"/>
              <a:t> </a:t>
            </a:r>
            <a:r>
              <a:rPr lang="en-GB" sz="3200" dirty="0" err="1" smtClean="0"/>
              <a:t>publiques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560" y="4293096"/>
            <a:ext cx="799288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1400" kern="0" dirty="0"/>
              <a:t>Atelier </a:t>
            </a:r>
            <a:r>
              <a:rPr lang="en-US" sz="1400" kern="0" dirty="0" err="1"/>
              <a:t>régional</a:t>
            </a:r>
            <a:r>
              <a:rPr lang="en-US" sz="1400" kern="0" dirty="0"/>
              <a:t> de formation sur les </a:t>
            </a:r>
            <a:r>
              <a:rPr lang="fr-FR" sz="1400" b="1" kern="0" dirty="0"/>
              <a:t>Plans Nationaux d’Adaptation (PNA) pour les pays africains francophones </a:t>
            </a:r>
            <a:r>
              <a:rPr lang="fr-FR" sz="1400" b="1" kern="0"/>
              <a:t>en développement</a:t>
            </a:r>
            <a:r>
              <a:rPr lang="fr-FR" sz="1400" b="1" kern="0" dirty="0"/>
              <a:t/>
            </a:r>
            <a:br>
              <a:rPr lang="fr-FR" sz="1400" b="1" kern="0" dirty="0"/>
            </a:br>
            <a:r>
              <a:rPr lang="en-IE" sz="1400" kern="0" dirty="0"/>
              <a:t/>
            </a:r>
            <a:br>
              <a:rPr lang="en-IE" sz="1400" kern="0" dirty="0"/>
            </a:br>
            <a:r>
              <a:rPr lang="en-IE" sz="1400" kern="0" dirty="0"/>
              <a:t>Du 25 au 27 </a:t>
            </a:r>
            <a:r>
              <a:rPr lang="en-IE" sz="1400" kern="0" dirty="0" err="1"/>
              <a:t>Septembre</a:t>
            </a:r>
            <a:r>
              <a:rPr lang="en-IE" sz="1400" kern="0" dirty="0"/>
              <a:t> 2017</a:t>
            </a:r>
            <a:br>
              <a:rPr lang="en-IE" sz="1400" kern="0" dirty="0"/>
            </a:br>
            <a:r>
              <a:rPr lang="en-IE" sz="1400" kern="0" dirty="0"/>
              <a:t>Rabat, </a:t>
            </a:r>
            <a:r>
              <a:rPr lang="en-IE" sz="1400" kern="0" dirty="0" err="1"/>
              <a:t>Maroc</a:t>
            </a:r>
            <a:endParaRPr lang="en-IE" sz="1400" kern="0" dirty="0"/>
          </a:p>
        </p:txBody>
      </p:sp>
    </p:spTree>
    <p:extLst>
      <p:ext uri="{BB962C8B-B14F-4D97-AF65-F5344CB8AC3E}">
        <p14:creationId xmlns:p14="http://schemas.microsoft.com/office/powerpoint/2010/main" val="38578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35" y="105062"/>
            <a:ext cx="7869238" cy="314325"/>
          </a:xfrm>
        </p:spPr>
        <p:txBody>
          <a:bodyPr/>
          <a:lstStyle/>
          <a:p>
            <a:r>
              <a:rPr lang="fr-FR" sz="1600" b="1" dirty="0"/>
              <a:t>Modèle de processus pour formuler et exécuter un Plan national d ’adaptation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132960" y="476672"/>
            <a:ext cx="8831528" cy="6241903"/>
            <a:chOff x="183711" y="612656"/>
            <a:chExt cx="8831528" cy="6241903"/>
          </a:xfrm>
        </p:grpSpPr>
        <p:cxnSp>
          <p:nvCxnSpPr>
            <p:cNvPr id="113" name="Elbow Connector 112"/>
            <p:cNvCxnSpPr>
              <a:stCxn id="21" idx="3"/>
              <a:endCxn id="22" idx="0"/>
            </p:cNvCxnSpPr>
            <p:nvPr/>
          </p:nvCxnSpPr>
          <p:spPr bwMode="auto">
            <a:xfrm>
              <a:off x="7720145" y="892931"/>
              <a:ext cx="390497" cy="89832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Elbow Connector 99"/>
            <p:cNvCxnSpPr>
              <a:stCxn id="28" idx="0"/>
              <a:endCxn id="21" idx="1"/>
            </p:cNvCxnSpPr>
            <p:nvPr/>
          </p:nvCxnSpPr>
          <p:spPr bwMode="auto">
            <a:xfrm rot="5400000" flipH="1" flipV="1">
              <a:off x="4941814" y="849300"/>
              <a:ext cx="516347" cy="60361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>
              <a:stCxn id="14" idx="2"/>
              <a:endCxn id="15" idx="0"/>
            </p:cNvCxnSpPr>
            <p:nvPr/>
          </p:nvCxnSpPr>
          <p:spPr bwMode="auto">
            <a:xfrm flipH="1">
              <a:off x="1512111" y="2735711"/>
              <a:ext cx="4236" cy="104459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183711" y="612656"/>
              <a:ext cx="8831528" cy="6241903"/>
              <a:chOff x="136057" y="608428"/>
              <a:chExt cx="8831528" cy="6241903"/>
            </a:xfrm>
          </p:grpSpPr>
          <p:cxnSp>
            <p:nvCxnSpPr>
              <p:cNvPr id="51" name="Straight Arrow Connector 50"/>
              <p:cNvCxnSpPr>
                <a:stCxn id="25" idx="2"/>
                <a:endCxn id="26" idx="0"/>
              </p:cNvCxnSpPr>
              <p:nvPr/>
            </p:nvCxnSpPr>
            <p:spPr bwMode="auto">
              <a:xfrm flipH="1">
                <a:off x="8073886" y="6118781"/>
                <a:ext cx="1" cy="4213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stCxn id="24" idx="2"/>
                <a:endCxn id="25" idx="0"/>
              </p:cNvCxnSpPr>
              <p:nvPr/>
            </p:nvCxnSpPr>
            <p:spPr bwMode="auto">
              <a:xfrm>
                <a:off x="8064407" y="5004163"/>
                <a:ext cx="9480" cy="46654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20" idx="0"/>
                <a:endCxn id="28" idx="2"/>
              </p:cNvCxnSpPr>
              <p:nvPr/>
            </p:nvCxnSpPr>
            <p:spPr bwMode="auto">
              <a:xfrm flipV="1">
                <a:off x="4839163" y="2138377"/>
                <a:ext cx="11365" cy="59554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>
                <a:stCxn id="23" idx="2"/>
                <a:endCxn id="24" idx="0"/>
              </p:cNvCxnSpPr>
              <p:nvPr/>
            </p:nvCxnSpPr>
            <p:spPr bwMode="auto">
              <a:xfrm>
                <a:off x="8062988" y="3744094"/>
                <a:ext cx="1419" cy="8119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>
                <a:stCxn id="22" idx="2"/>
                <a:endCxn id="23" idx="0"/>
              </p:cNvCxnSpPr>
              <p:nvPr/>
            </p:nvCxnSpPr>
            <p:spPr bwMode="auto">
              <a:xfrm>
                <a:off x="8062988" y="2435095"/>
                <a:ext cx="0" cy="66092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>
                <a:stCxn id="19" idx="0"/>
                <a:endCxn id="20" idx="2"/>
              </p:cNvCxnSpPr>
              <p:nvPr/>
            </p:nvCxnSpPr>
            <p:spPr bwMode="auto">
              <a:xfrm flipH="1" flipV="1">
                <a:off x="4839163" y="3253692"/>
                <a:ext cx="11366" cy="5538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18" idx="0"/>
                <a:endCxn id="19" idx="2"/>
              </p:cNvCxnSpPr>
              <p:nvPr/>
            </p:nvCxnSpPr>
            <p:spPr bwMode="auto">
              <a:xfrm flipV="1">
                <a:off x="4843934" y="4392586"/>
                <a:ext cx="6595" cy="40873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37" idx="2"/>
                <a:endCxn id="14" idx="0"/>
              </p:cNvCxnSpPr>
              <p:nvPr/>
            </p:nvCxnSpPr>
            <p:spPr bwMode="auto">
              <a:xfrm>
                <a:off x="1468693" y="1783081"/>
                <a:ext cx="0" cy="25364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 bwMode="auto">
              <a:xfrm>
                <a:off x="144528" y="2036721"/>
                <a:ext cx="2648329" cy="69476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fr-FR" sz="1050" dirty="0">
                    <a:latin typeface="Calibri" panose="020F0502020204030204" pitchFamily="34" charset="0"/>
                  </a:rPr>
                  <a:t>2.Synthétiser les informations disponibles, faire le bilan des ressources, plans et projets  disponibles, faire la carte des acteurs, et évaluer les lacunes et les besoins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136057" y="3776073"/>
                <a:ext cx="2656800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3. Caractériser le contexte </a:t>
                </a:r>
                <a:r>
                  <a:rPr lang="fr-FR" sz="1050" dirty="0">
                    <a:latin typeface="Calibri" panose="020F0502020204030204" pitchFamily="34" charset="0"/>
                  </a:rPr>
                  <a:t>en termes de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développement: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identifier les thèmes adaptation-développement et les objectifs à cibler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38509" y="5092693"/>
                <a:ext cx="2568570" cy="64297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4.Définir le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mandat et la stratégie, ainsi que les arrangements institutionnels nationaux (gouvernance &amp; coordination)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2392114" y="6091633"/>
                <a:ext cx="2200440" cy="63297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5.Définir une feuille de route pour le PNA incluant les détails sur les calendriers et le système M&amp;E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744619" y="4801321"/>
                <a:ext cx="2198630" cy="689630"/>
              </a:xfrm>
              <a:prstGeom prst="rect">
                <a:avLst/>
              </a:prstGeom>
              <a:pattFill prst="pct5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6.Visualiser les scénarios,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les </a:t>
                </a:r>
                <a:r>
                  <a:rPr lang="fr-FR" sz="1050" dirty="0">
                    <a:latin typeface="Calibri" panose="020F0502020204030204" pitchFamily="34" charset="0"/>
                  </a:rPr>
                  <a:t>trajectoires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de développement et les actions d’adaptation </a:t>
                </a:r>
                <a:r>
                  <a:rPr lang="fr-FR" sz="1050" dirty="0">
                    <a:latin typeface="Calibri" panose="020F0502020204030204" pitchFamily="34" charset="0"/>
                  </a:rPr>
                  <a:t>en réponse à un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climat changeant 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3543154" y="3807546"/>
                <a:ext cx="2614749" cy="58504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7.Analyser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le climat passé et les scénarios de changement climatique et caractériser le risque climatique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522128" y="2733920"/>
                <a:ext cx="2634069" cy="5197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8.Evaluer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les risques climatiques et la vulnérabilité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454138" y="608428"/>
                <a:ext cx="2218353" cy="56055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10.Evaluer, hiérarchiser et classer les options d’adaptation 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7158391" y="1787023"/>
                <a:ext cx="1809194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12.Concevoir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des stratégies de mise en œuvre cohérentes, en incluant les synergies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7158391" y="3096022"/>
                <a:ext cx="1809193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13.Mettre en œuvre et gérer des actions par des politiques, programmes, projets et d’autres activités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7161230" y="4556044"/>
                <a:ext cx="1806354" cy="44811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14.Suivre et </a:t>
                </a:r>
                <a:r>
                  <a:rPr lang="fr-FR" sz="1050" dirty="0">
                    <a:latin typeface="Calibri" panose="020F0502020204030204" pitchFamily="34" charset="0"/>
                  </a:rPr>
                  <a:t>faire l’examen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périodique </a:t>
                </a:r>
                <a:r>
                  <a:rPr lang="fr-FR" sz="1050" dirty="0">
                    <a:latin typeface="Calibri" panose="020F0502020204030204" pitchFamily="34" charset="0"/>
                  </a:rPr>
                  <a:t>du </a:t>
                </a: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processus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180189" y="5470709"/>
                <a:ext cx="1787395" cy="648072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15.Notifier sur les progrès, l’efficacité et les lacunes 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7203739" y="6540152"/>
                <a:ext cx="1740293" cy="310179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sz="1050" b="1" dirty="0">
                    <a:latin typeface="Calibri" panose="020F0502020204030204" pitchFamily="34" charset="0"/>
                  </a:rPr>
                  <a:t>Mettre à jour le PNA ?</a:t>
                </a:r>
                <a:endParaRPr kumimoji="0" lang="fr-FR" sz="105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31763" y="770823"/>
                <a:ext cx="31221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A: </a:t>
                </a:r>
                <a:b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</a:br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Travail préparatoire et prise en compte des lacunes 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3522128" y="1405050"/>
                <a:ext cx="2656800" cy="73332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05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9.Identifier les options d’adaptation</a:t>
                </a:r>
                <a:r>
                  <a:rPr kumimoji="0" lang="fr-FR" sz="105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</a:rPr>
                  <a:t> pour prendre en compte les vulnérabilités clés et les activités pour intégrer l’adaptation dans la planification du développement</a:t>
                </a:r>
                <a:endParaRPr kumimoji="0" lang="fr-FR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44261" y="2888400"/>
                <a:ext cx="2534145" cy="5770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Rapports de synthèse et de bilan: analyse des lacunes et des besoins; recenser les acteurs et faire leurs profils 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57636" y="4505781"/>
                <a:ext cx="2411897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sur les visualisations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522128" y="3458888"/>
                <a:ext cx="2634069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sur l’analyse des risques &amp; scenarios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50135" y="2535324"/>
                <a:ext cx="2517449" cy="415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PNA + stratégie de mise en œuvre-&gt; cadre stratégique pour l’adaptation 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383117" y="2237765"/>
                <a:ext cx="2923455" cy="415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d’évaluation sur les risques climatique et analyse de la vulnérabilité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402950" y="3841724"/>
                <a:ext cx="2564634" cy="57708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Propositions pour les politiques, projets et programmes: renforcement des capacités institutionnelles (</a:t>
                </a:r>
                <a:r>
                  <a:rPr lang="fr-FR" sz="1050" dirty="0" err="1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readiness</a:t>
                </a:r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)</a:t>
                </a: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144528" y="1235108"/>
                <a:ext cx="2648329" cy="547973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fr-FR" sz="1050" dirty="0">
                    <a:latin typeface="Calibri" panose="020F0502020204030204" pitchFamily="34" charset="0"/>
                  </a:rPr>
                  <a:t>1. Lancement des travaux du PNA avec arrangements institutionnels provisoires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779348" y="4723361"/>
                <a:ext cx="89300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B: Eléments de la phase préparatoire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106926" y="1747747"/>
                <a:ext cx="1073263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C: Stratégies de mise en œuvre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069533" y="4496971"/>
                <a:ext cx="1155934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b="1" dirty="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Elément D: Notification, suivi et examen</a:t>
                </a:r>
              </a:p>
            </p:txBody>
          </p:sp>
          <p:cxnSp>
            <p:nvCxnSpPr>
              <p:cNvPr id="41" name="Straight Arrow Connector 40"/>
              <p:cNvCxnSpPr>
                <a:endCxn id="16" idx="0"/>
              </p:cNvCxnSpPr>
              <p:nvPr/>
            </p:nvCxnSpPr>
            <p:spPr bwMode="auto">
              <a:xfrm flipH="1">
                <a:off x="1422794" y="4442135"/>
                <a:ext cx="5208" cy="6505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/>
              </a:ln>
              <a:ex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7043755" y="5113166"/>
                <a:ext cx="1897368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Rapports de suivi et d’examen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085342" y="6165442"/>
                <a:ext cx="1858690" cy="2539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Rapport d’avancement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07771" y="4496971"/>
                <a:ext cx="267753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Déterminants du développement et de la vulnérabilité</a:t>
                </a:r>
              </a:p>
            </p:txBody>
          </p:sp>
          <p:cxnSp>
            <p:nvCxnSpPr>
              <p:cNvPr id="45" name="Elbow Connector 44"/>
              <p:cNvCxnSpPr>
                <a:stCxn id="16" idx="2"/>
                <a:endCxn id="17" idx="1"/>
              </p:cNvCxnSpPr>
              <p:nvPr/>
            </p:nvCxnSpPr>
            <p:spPr bwMode="auto">
              <a:xfrm rot="16200000" flipH="1">
                <a:off x="1571228" y="5587235"/>
                <a:ext cx="672452" cy="969320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Elbow Connector 45"/>
              <p:cNvCxnSpPr>
                <a:stCxn id="17" idx="3"/>
              </p:cNvCxnSpPr>
              <p:nvPr/>
            </p:nvCxnSpPr>
            <p:spPr bwMode="auto">
              <a:xfrm flipV="1">
                <a:off x="4592554" y="5470709"/>
                <a:ext cx="291832" cy="937412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TextBox 46"/>
              <p:cNvSpPr txBox="1"/>
              <p:nvPr/>
            </p:nvSpPr>
            <p:spPr>
              <a:xfrm>
                <a:off x="231763" y="5936534"/>
                <a:ext cx="1907237" cy="57708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Mandats du PNA et stratégie ou cadre de </a:t>
                </a:r>
                <a:r>
                  <a:rPr lang="fr-FR" sz="105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développement climat-résilience </a:t>
                </a:r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national(e)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349040" y="5658181"/>
                <a:ext cx="1111410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Feuille de route du processus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633124" y="849415"/>
                <a:ext cx="1361801" cy="4154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05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defRPr>
                </a:lvl1pPr>
              </a:lstStyle>
              <a:p>
                <a:r>
                  <a:rPr lang="fr-FR" dirty="0"/>
                  <a:t>Base de données des options d’adaptation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176022" y="1201710"/>
                <a:ext cx="1705704" cy="4308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solidFill>
                      <a:schemeClr val="tx2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11.Plan National d’Adaptation (PNA)</a:t>
                </a:r>
              </a:p>
            </p:txBody>
          </p:sp>
        </p:grpSp>
      </p:grpSp>
      <p:sp>
        <p:nvSpPr>
          <p:cNvPr id="52" name="Rounded Rectangle 2"/>
          <p:cNvSpPr/>
          <p:nvPr/>
        </p:nvSpPr>
        <p:spPr bwMode="auto">
          <a:xfrm>
            <a:off x="6175831" y="1556791"/>
            <a:ext cx="2968169" cy="2753587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9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dirty="0" err="1" smtClean="0"/>
              <a:t>Concevoir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stratégie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mise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</a:t>
            </a:r>
            <a:r>
              <a:rPr lang="en-US" sz="1600" b="1" dirty="0" smtClean="0"/>
              <a:t> oeuvre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196752"/>
            <a:ext cx="7867650" cy="453650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Développement</a:t>
            </a:r>
            <a:r>
              <a:rPr lang="en-US" sz="1800" dirty="0" smtClean="0"/>
              <a:t> d’un cadre </a:t>
            </a:r>
            <a:r>
              <a:rPr lang="en-US" sz="1800" dirty="0" err="1" smtClean="0"/>
              <a:t>ou</a:t>
            </a:r>
            <a:r>
              <a:rPr lang="en-US" sz="1800" dirty="0" smtClean="0"/>
              <a:t> d’un plan </a:t>
            </a:r>
            <a:r>
              <a:rPr lang="en-US" sz="1800" dirty="0" err="1" smtClean="0"/>
              <a:t>d’investissemen</a:t>
            </a:r>
            <a:r>
              <a:rPr lang="en-US" sz="1800" dirty="0" err="1" smtClean="0"/>
              <a:t>ts</a:t>
            </a:r>
            <a:r>
              <a:rPr lang="en-US" sz="1800" dirty="0" smtClean="0"/>
              <a:t> pout le PNA;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Peut</a:t>
            </a:r>
            <a:r>
              <a:rPr lang="en-US" sz="1800" dirty="0" smtClean="0"/>
              <a:t> </a:t>
            </a:r>
            <a:r>
              <a:rPr lang="en-US" sz="1800" dirty="0" err="1" smtClean="0"/>
              <a:t>inclure</a:t>
            </a:r>
            <a:r>
              <a:rPr lang="en-US" sz="1800" dirty="0" smtClean="0"/>
              <a:t> la conception d’un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cadre sur le </a:t>
            </a:r>
            <a:r>
              <a:rPr lang="en-US" sz="1800" dirty="0" err="1" smtClean="0"/>
              <a:t>changement</a:t>
            </a:r>
            <a:r>
              <a:rPr lang="en-US" sz="1800" dirty="0" smtClean="0"/>
              <a:t> </a:t>
            </a:r>
            <a:r>
              <a:rPr lang="en-US" sz="1800" dirty="0" err="1" smtClean="0"/>
              <a:t>climatique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Puis</a:t>
            </a:r>
            <a:r>
              <a:rPr lang="en-US" sz="1800" dirty="0" smtClean="0"/>
              <a:t> des </a:t>
            </a:r>
            <a:r>
              <a:rPr lang="en-US" sz="1800" dirty="0" err="1" smtClean="0"/>
              <a:t>éléments</a:t>
            </a:r>
            <a:r>
              <a:rPr lang="en-US" sz="1800" dirty="0" smtClean="0"/>
              <a:t> </a:t>
            </a:r>
            <a:r>
              <a:rPr lang="en-US" sz="1800" dirty="0" err="1" smtClean="0"/>
              <a:t>spécifiques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termes</a:t>
            </a:r>
            <a:r>
              <a:rPr lang="en-US" sz="1800" dirty="0" smtClean="0"/>
              <a:t> de </a:t>
            </a:r>
            <a:r>
              <a:rPr lang="en-US" sz="1800" dirty="0" smtClean="0"/>
              <a:t>: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err="1" smtClean="0"/>
              <a:t>Politiques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err="1" smtClean="0"/>
              <a:t>Projets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err="1"/>
              <a:t>Programmes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Aligner la </a:t>
            </a:r>
            <a:r>
              <a:rPr lang="en-US" sz="1800" dirty="0" err="1" smtClean="0"/>
              <a:t>strategie</a:t>
            </a:r>
            <a:r>
              <a:rPr lang="en-US" sz="1800" dirty="0" smtClean="0"/>
              <a:t> avec: 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smtClean="0"/>
              <a:t>Le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national de 5 </a:t>
            </a:r>
            <a:r>
              <a:rPr lang="en-US" sz="1800" dirty="0" err="1" smtClean="0"/>
              <a:t>ans</a:t>
            </a:r>
            <a:r>
              <a:rPr lang="en-US" sz="1800" dirty="0" smtClean="0"/>
              <a:t> du GCF;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smtClean="0"/>
              <a:t>Le </a:t>
            </a:r>
            <a:r>
              <a:rPr lang="en-US" sz="1800" dirty="0" err="1" smtClean="0"/>
              <a:t>processus</a:t>
            </a:r>
            <a:r>
              <a:rPr lang="en-US" sz="1800" dirty="0" smtClean="0"/>
              <a:t> de </a:t>
            </a:r>
            <a:r>
              <a:rPr lang="en-US" sz="1800" dirty="0" err="1" smtClean="0"/>
              <a:t>budgétisation</a:t>
            </a:r>
            <a:r>
              <a:rPr lang="en-US" sz="1800" dirty="0" smtClean="0"/>
              <a:t> national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 smtClean="0"/>
              <a:t>Les </a:t>
            </a:r>
            <a:r>
              <a:rPr lang="en-US" sz="1800" dirty="0" err="1" smtClean="0"/>
              <a:t>programmes</a:t>
            </a:r>
            <a:r>
              <a:rPr lang="en-US" sz="1800" dirty="0" smtClean="0"/>
              <a:t> </a:t>
            </a:r>
            <a:r>
              <a:rPr lang="en-US" sz="1800" dirty="0" err="1" smtClean="0"/>
              <a:t>bilatéraux</a:t>
            </a:r>
            <a:r>
              <a:rPr lang="en-US" sz="1800" dirty="0" smtClean="0"/>
              <a:t>; </a:t>
            </a:r>
            <a:endParaRPr lang="en-US" sz="18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8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0323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dirty="0" err="1"/>
              <a:t>Concevoir</a:t>
            </a:r>
            <a:r>
              <a:rPr lang="en-US" sz="1600" b="1" dirty="0"/>
              <a:t> </a:t>
            </a:r>
            <a:r>
              <a:rPr lang="en-US" sz="1600" b="1" dirty="0" err="1"/>
              <a:t>une</a:t>
            </a:r>
            <a:r>
              <a:rPr lang="en-US" sz="1600" b="1" dirty="0"/>
              <a:t> </a:t>
            </a:r>
            <a:r>
              <a:rPr lang="en-US" sz="1600" b="1" dirty="0" err="1"/>
              <a:t>stratégie</a:t>
            </a:r>
            <a:r>
              <a:rPr lang="en-US" sz="1600" b="1" dirty="0"/>
              <a:t> de </a:t>
            </a:r>
            <a:r>
              <a:rPr lang="en-US" sz="1600" b="1" dirty="0" err="1"/>
              <a:t>mise</a:t>
            </a:r>
            <a:r>
              <a:rPr lang="en-US" sz="1600" b="1" dirty="0"/>
              <a:t> </a:t>
            </a:r>
            <a:r>
              <a:rPr lang="en-US" sz="1600" b="1" dirty="0" err="1"/>
              <a:t>en</a:t>
            </a:r>
            <a:r>
              <a:rPr lang="en-US" sz="1600" b="1" dirty="0"/>
              <a:t> oeuvre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196752"/>
            <a:ext cx="7867650" cy="396044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La </a:t>
            </a:r>
            <a:r>
              <a:rPr lang="en-US" sz="1800" dirty="0" err="1" smtClean="0"/>
              <a:t>stratégie</a:t>
            </a:r>
            <a:r>
              <a:rPr lang="en-US" sz="1800" dirty="0" smtClean="0"/>
              <a:t> de </a:t>
            </a:r>
            <a:r>
              <a:rPr lang="en-US" sz="1800" dirty="0" err="1" smtClean="0"/>
              <a:t>mise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 du PNA </a:t>
            </a:r>
            <a:r>
              <a:rPr lang="en-US" sz="1800" dirty="0" err="1" smtClean="0"/>
              <a:t>devrait</a:t>
            </a:r>
            <a:r>
              <a:rPr lang="en-US" sz="1800" dirty="0" smtClean="0"/>
              <a:t> </a:t>
            </a:r>
            <a:r>
              <a:rPr lang="en-US" sz="1800" dirty="0" err="1" smtClean="0"/>
              <a:t>orienter</a:t>
            </a:r>
            <a:r>
              <a:rPr lang="en-US" sz="1800" dirty="0" smtClean="0"/>
              <a:t> le pays sur la </a:t>
            </a:r>
            <a:r>
              <a:rPr lang="en-US" sz="1800" dirty="0" err="1" smtClean="0"/>
              <a:t>manière</a:t>
            </a:r>
            <a:r>
              <a:rPr lang="en-US" sz="1800" dirty="0" smtClean="0"/>
              <a:t> de </a:t>
            </a:r>
            <a:r>
              <a:rPr lang="en-US" sz="1800" dirty="0" err="1" smtClean="0"/>
              <a:t>mettre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smtClean="0"/>
              <a:t>oeuvre les actions </a:t>
            </a:r>
            <a:r>
              <a:rPr lang="en-US" sz="1800" dirty="0" err="1" smtClean="0"/>
              <a:t>d’adaptation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La </a:t>
            </a:r>
            <a:r>
              <a:rPr lang="en-US" sz="1800" dirty="0" err="1" smtClean="0"/>
              <a:t>mise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 </a:t>
            </a:r>
            <a:r>
              <a:rPr lang="en-US" sz="1800" dirty="0" err="1" smtClean="0"/>
              <a:t>peut</a:t>
            </a:r>
            <a:r>
              <a:rPr lang="en-US" sz="1800" dirty="0" smtClean="0"/>
              <a:t> </a:t>
            </a:r>
            <a:r>
              <a:rPr lang="en-US" sz="1800" dirty="0" err="1" smtClean="0"/>
              <a:t>etre</a:t>
            </a:r>
            <a:r>
              <a:rPr lang="en-US" sz="1800" dirty="0" smtClean="0"/>
              <a:t> </a:t>
            </a:r>
            <a:r>
              <a:rPr lang="en-US" sz="1800" dirty="0" err="1" smtClean="0"/>
              <a:t>réalisée</a:t>
            </a:r>
            <a:r>
              <a:rPr lang="en-US" sz="1800" dirty="0" smtClean="0"/>
              <a:t> </a:t>
            </a:r>
            <a:r>
              <a:rPr lang="en-US" sz="1800" dirty="0" err="1" smtClean="0"/>
              <a:t>projet</a:t>
            </a:r>
            <a:r>
              <a:rPr lang="en-US" sz="1800" dirty="0" smtClean="0"/>
              <a:t> par </a:t>
            </a:r>
            <a:r>
              <a:rPr lang="en-US" sz="1800" dirty="0" err="1" smtClean="0"/>
              <a:t>projet</a:t>
            </a:r>
            <a:r>
              <a:rPr lang="en-US" sz="1800" dirty="0" smtClean="0"/>
              <a:t>, de </a:t>
            </a:r>
            <a:r>
              <a:rPr lang="en-US" sz="1800" dirty="0" err="1" smtClean="0"/>
              <a:t>manière</a:t>
            </a:r>
            <a:r>
              <a:rPr lang="en-US" sz="1800" dirty="0" smtClean="0"/>
              <a:t> </a:t>
            </a:r>
            <a:r>
              <a:rPr lang="en-US" sz="1800" dirty="0" err="1" smtClean="0"/>
              <a:t>sectorielle</a:t>
            </a:r>
            <a:r>
              <a:rPr lang="en-US" sz="1800" dirty="0" smtClean="0"/>
              <a:t>, </a:t>
            </a:r>
            <a:r>
              <a:rPr lang="en-US" sz="1800" dirty="0" err="1" smtClean="0"/>
              <a:t>selon</a:t>
            </a:r>
            <a:r>
              <a:rPr lang="en-US" sz="1800" dirty="0" smtClean="0"/>
              <a:t>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approche</a:t>
            </a:r>
            <a:r>
              <a:rPr lang="en-US" sz="1800" dirty="0" smtClean="0"/>
              <a:t> </a:t>
            </a:r>
            <a:r>
              <a:rPr lang="en-US" sz="1800" dirty="0" err="1" smtClean="0"/>
              <a:t>programmatique</a:t>
            </a:r>
            <a:r>
              <a:rPr lang="en-US" sz="1800" dirty="0" smtClean="0"/>
              <a:t>, </a:t>
            </a:r>
            <a:r>
              <a:rPr lang="en-US" sz="1800" dirty="0" err="1" smtClean="0"/>
              <a:t>ou</a:t>
            </a:r>
            <a:r>
              <a:rPr lang="en-US" sz="1800" dirty="0" smtClean="0"/>
              <a:t> à travers des </a:t>
            </a:r>
            <a:r>
              <a:rPr lang="en-US" sz="1800" dirty="0" err="1" smtClean="0"/>
              <a:t>politiques</a:t>
            </a:r>
            <a:r>
              <a:rPr lang="en-US" sz="1800" dirty="0" smtClean="0"/>
              <a:t> </a:t>
            </a:r>
            <a:r>
              <a:rPr lang="en-US" sz="1800" dirty="0" err="1" smtClean="0"/>
              <a:t>publiques</a:t>
            </a:r>
            <a:r>
              <a:rPr lang="en-IE" sz="1800" dirty="0" smtClean="0"/>
              <a:t>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Mettre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 le NAP à travers un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national </a:t>
            </a:r>
            <a:r>
              <a:rPr lang="en-US" sz="1800" dirty="0" err="1" smtClean="0"/>
              <a:t>d’adaptation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Définir</a:t>
            </a:r>
            <a:r>
              <a:rPr lang="en-US" sz="1800" dirty="0" smtClean="0"/>
              <a:t> </a:t>
            </a:r>
            <a:r>
              <a:rPr lang="en-US" sz="1800" dirty="0" err="1" smtClean="0"/>
              <a:t>une</a:t>
            </a:r>
            <a:r>
              <a:rPr lang="en-US" sz="1800" dirty="0" smtClean="0"/>
              <a:t> </a:t>
            </a:r>
            <a:r>
              <a:rPr lang="en-US" sz="1800" dirty="0" err="1" smtClean="0"/>
              <a:t>liste</a:t>
            </a:r>
            <a:r>
              <a:rPr lang="en-US" sz="1800" dirty="0" smtClean="0"/>
              <a:t> de propositions pour des </a:t>
            </a:r>
            <a:r>
              <a:rPr lang="en-US" sz="1800" dirty="0" err="1" smtClean="0"/>
              <a:t>politiques</a:t>
            </a:r>
            <a:r>
              <a:rPr lang="en-US" sz="1800" dirty="0" smtClean="0"/>
              <a:t> </a:t>
            </a:r>
            <a:r>
              <a:rPr lang="en-US" sz="1800" dirty="0" err="1" smtClean="0"/>
              <a:t>publiques</a:t>
            </a:r>
            <a:r>
              <a:rPr lang="en-US" sz="1800" dirty="0" smtClean="0"/>
              <a:t>, </a:t>
            </a:r>
            <a:r>
              <a:rPr lang="en-US" sz="1800" dirty="0" err="1" smtClean="0"/>
              <a:t>programmes</a:t>
            </a:r>
            <a:r>
              <a:rPr lang="en-US" sz="1800" dirty="0" smtClean="0"/>
              <a:t> et </a:t>
            </a:r>
            <a:r>
              <a:rPr lang="en-US" sz="1800" dirty="0" err="1" smtClean="0"/>
              <a:t>projets</a:t>
            </a:r>
            <a:r>
              <a:rPr lang="en-US" sz="1800" dirty="0" smtClean="0"/>
              <a:t>,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incluant</a:t>
            </a:r>
            <a:r>
              <a:rPr lang="en-US" sz="1800" dirty="0" smtClean="0"/>
              <a:t> des sources de </a:t>
            </a:r>
            <a:r>
              <a:rPr lang="en-US" sz="1800" dirty="0" err="1" smtClean="0"/>
              <a:t>financement</a:t>
            </a:r>
            <a:r>
              <a:rPr lang="en-US" sz="1800" dirty="0" smtClean="0"/>
              <a:t> </a:t>
            </a:r>
            <a:r>
              <a:rPr lang="en-US" sz="1800" dirty="0" err="1" smtClean="0"/>
              <a:t>potentielles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La source de </a:t>
            </a:r>
            <a:r>
              <a:rPr lang="en-US" sz="1800" dirty="0" err="1" smtClean="0"/>
              <a:t>financement</a:t>
            </a:r>
            <a:r>
              <a:rPr lang="en-US" sz="1800" dirty="0" smtClean="0"/>
              <a:t> </a:t>
            </a:r>
            <a:r>
              <a:rPr lang="en-US" sz="1800" dirty="0" err="1" smtClean="0"/>
              <a:t>orientera</a:t>
            </a:r>
            <a:r>
              <a:rPr lang="en-US" sz="1800" dirty="0" smtClean="0"/>
              <a:t> les </a:t>
            </a:r>
            <a:r>
              <a:rPr lang="en-US" sz="1800" dirty="0" err="1" smtClean="0"/>
              <a:t>étapes</a:t>
            </a:r>
            <a:r>
              <a:rPr lang="en-US" sz="1800" dirty="0" smtClean="0"/>
              <a:t> à </a:t>
            </a:r>
            <a:r>
              <a:rPr lang="en-US" sz="1800" dirty="0" err="1" smtClean="0"/>
              <a:t>venir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termes</a:t>
            </a:r>
            <a:r>
              <a:rPr lang="en-US" sz="1800" dirty="0" smtClean="0"/>
              <a:t> de preparation </a:t>
            </a:r>
            <a:r>
              <a:rPr lang="en-US" sz="1800" dirty="0" smtClean="0"/>
              <a:t>de propositions de </a:t>
            </a:r>
            <a:r>
              <a:rPr lang="en-US" sz="1800" dirty="0" err="1" smtClean="0"/>
              <a:t>financement</a:t>
            </a:r>
            <a:r>
              <a:rPr lang="en-US" sz="1800" dirty="0"/>
              <a:t> </a:t>
            </a:r>
            <a:r>
              <a:rPr lang="en-US" sz="1800" dirty="0" smtClean="0"/>
              <a:t>sur la base des directives et </a:t>
            </a:r>
            <a:r>
              <a:rPr lang="en-US" sz="1800" dirty="0" err="1" smtClean="0"/>
              <a:t>modèles</a:t>
            </a:r>
            <a:r>
              <a:rPr lang="en-US" sz="1800" dirty="0" smtClean="0"/>
              <a:t> (templates), </a:t>
            </a:r>
            <a:r>
              <a:rPr lang="en-US" sz="1800" dirty="0" err="1" smtClean="0"/>
              <a:t>telle</a:t>
            </a:r>
            <a:r>
              <a:rPr lang="en-US" sz="1800" dirty="0" smtClean="0"/>
              <a:t> que la proposition de </a:t>
            </a:r>
            <a:r>
              <a:rPr lang="en-US" sz="1800" dirty="0" err="1" smtClean="0"/>
              <a:t>financement</a:t>
            </a:r>
            <a:r>
              <a:rPr lang="en-US" sz="1800" dirty="0" smtClean="0"/>
              <a:t> pour le GCF.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648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dirty="0" err="1" smtClean="0"/>
              <a:t>Autres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considérations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196752"/>
            <a:ext cx="7867650" cy="43275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La </a:t>
            </a:r>
            <a:r>
              <a:rPr lang="en-US" sz="1800" dirty="0" err="1" smtClean="0"/>
              <a:t>mise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 et la </a:t>
            </a:r>
            <a:r>
              <a:rPr lang="en-US" sz="1800" dirty="0" err="1" smtClean="0"/>
              <a:t>gestion</a:t>
            </a:r>
            <a:r>
              <a:rPr lang="en-US" sz="1800" dirty="0" smtClean="0"/>
              <a:t> de </a:t>
            </a:r>
            <a:r>
              <a:rPr lang="en-US" sz="1800" dirty="0" err="1" smtClean="0"/>
              <a:t>ces</a:t>
            </a:r>
            <a:r>
              <a:rPr lang="en-US" sz="1800" dirty="0" smtClean="0"/>
              <a:t> actions </a:t>
            </a:r>
            <a:r>
              <a:rPr lang="en-US" sz="1800" dirty="0" err="1" smtClean="0"/>
              <a:t>peut</a:t>
            </a:r>
            <a:r>
              <a:rPr lang="en-US" sz="1800" dirty="0" smtClean="0"/>
              <a:t> </a:t>
            </a:r>
            <a:r>
              <a:rPr lang="en-US" sz="1800" dirty="0" err="1" smtClean="0"/>
              <a:t>etre</a:t>
            </a:r>
            <a:r>
              <a:rPr lang="en-US" sz="1800" dirty="0" smtClean="0"/>
              <a:t> </a:t>
            </a:r>
            <a:r>
              <a:rPr lang="en-US" sz="1800" dirty="0" err="1" smtClean="0"/>
              <a:t>effectuée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parallèle</a:t>
            </a:r>
            <a:r>
              <a:rPr lang="en-US" sz="1800" dirty="0" smtClean="0"/>
              <a:t> par </a:t>
            </a:r>
            <a:r>
              <a:rPr lang="en-US" sz="1800" dirty="0" err="1" smtClean="0"/>
              <a:t>différents</a:t>
            </a:r>
            <a:r>
              <a:rPr lang="en-US" sz="1800" dirty="0" smtClean="0"/>
              <a:t> </a:t>
            </a:r>
            <a:r>
              <a:rPr lang="en-US" sz="1800" dirty="0" err="1" smtClean="0"/>
              <a:t>acteurs</a:t>
            </a:r>
            <a:r>
              <a:rPr lang="en-US" sz="1800" dirty="0" smtClean="0"/>
              <a:t>/ </a:t>
            </a:r>
            <a:r>
              <a:rPr lang="en-US" sz="1800" dirty="0" err="1" smtClean="0"/>
              <a:t>agences</a:t>
            </a:r>
            <a:r>
              <a:rPr lang="en-US" sz="1800" dirty="0" smtClean="0"/>
              <a:t> </a:t>
            </a:r>
            <a:r>
              <a:rPr lang="en-US" sz="1800" dirty="0" err="1" smtClean="0"/>
              <a:t>sectorielles</a:t>
            </a:r>
            <a:r>
              <a:rPr lang="en-US" sz="1800" dirty="0" smtClean="0"/>
              <a:t> </a:t>
            </a:r>
            <a:r>
              <a:rPr lang="en-US" sz="1800" dirty="0" err="1" smtClean="0"/>
              <a:t>identifiés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le PNA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des documents </a:t>
            </a:r>
            <a:r>
              <a:rPr lang="en-US" sz="1800" dirty="0" err="1" smtClean="0"/>
              <a:t>postérieurs</a:t>
            </a:r>
            <a:r>
              <a:rPr lang="en-US" sz="1800" dirty="0" smtClean="0"/>
              <a:t> </a:t>
            </a:r>
            <a:r>
              <a:rPr lang="en-US" sz="1800" dirty="0" err="1" smtClean="0"/>
              <a:t>portant</a:t>
            </a:r>
            <a:r>
              <a:rPr lang="en-US" sz="1800" dirty="0" smtClean="0"/>
              <a:t> sur la </a:t>
            </a:r>
            <a:r>
              <a:rPr lang="en-US" sz="1800" dirty="0" err="1" smtClean="0"/>
              <a:t>mise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Les actions </a:t>
            </a:r>
            <a:r>
              <a:rPr lang="en-US" sz="1800" dirty="0" err="1" smtClean="0"/>
              <a:t>d’adaptation</a:t>
            </a:r>
            <a:r>
              <a:rPr lang="en-US" sz="1800" dirty="0" smtClean="0"/>
              <a:t> </a:t>
            </a:r>
            <a:r>
              <a:rPr lang="en-US" sz="1800" dirty="0" err="1" smtClean="0"/>
              <a:t>contribuent</a:t>
            </a:r>
            <a:r>
              <a:rPr lang="en-US" sz="1800" dirty="0" smtClean="0"/>
              <a:t> à la </a:t>
            </a:r>
            <a:r>
              <a:rPr lang="en-US" sz="1800" dirty="0" err="1" smtClean="0"/>
              <a:t>programmation</a:t>
            </a:r>
            <a:r>
              <a:rPr lang="en-US" sz="1800" dirty="0" smtClean="0"/>
              <a:t> pays du GCF;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Les pays </a:t>
            </a:r>
            <a:r>
              <a:rPr lang="en-US" sz="1800" dirty="0" err="1" smtClean="0"/>
              <a:t>pourront</a:t>
            </a:r>
            <a:r>
              <a:rPr lang="en-US" sz="1800" dirty="0" smtClean="0"/>
              <a:t> </a:t>
            </a:r>
            <a:r>
              <a:rPr lang="en-US" sz="1800" dirty="0" err="1" smtClean="0"/>
              <a:t>utilement</a:t>
            </a:r>
            <a:r>
              <a:rPr lang="en-US" sz="1800" dirty="0" smtClean="0"/>
              <a:t> </a:t>
            </a:r>
            <a:r>
              <a:rPr lang="en-US" sz="1800" dirty="0" err="1" smtClean="0"/>
              <a:t>s’inspirer</a:t>
            </a:r>
            <a:r>
              <a:rPr lang="en-US" sz="1800" dirty="0" smtClean="0"/>
              <a:t> des documents de </a:t>
            </a:r>
            <a:r>
              <a:rPr lang="en-US" sz="1800" dirty="0" err="1" smtClean="0"/>
              <a:t>projets</a:t>
            </a:r>
            <a:r>
              <a:rPr lang="en-US" sz="1800" dirty="0" smtClean="0"/>
              <a:t> </a:t>
            </a:r>
            <a:r>
              <a:rPr lang="en-US" sz="1800" dirty="0" err="1" smtClean="0"/>
              <a:t>menés</a:t>
            </a:r>
            <a:r>
              <a:rPr lang="en-US" sz="1800" dirty="0" smtClean="0"/>
              <a:t> à </a:t>
            </a:r>
            <a:r>
              <a:rPr lang="en-US" sz="1800" dirty="0" err="1" smtClean="0"/>
              <a:t>bien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le cadre des PANAs, et </a:t>
            </a:r>
            <a:r>
              <a:rPr lang="en-US" sz="1800" dirty="0" err="1" smtClean="0"/>
              <a:t>financés</a:t>
            </a:r>
            <a:r>
              <a:rPr lang="en-US" sz="1800" dirty="0" smtClean="0"/>
              <a:t> par le </a:t>
            </a:r>
            <a:r>
              <a:rPr lang="en-US" sz="1800" dirty="0" err="1" smtClean="0"/>
              <a:t>Fonds</a:t>
            </a:r>
            <a:r>
              <a:rPr lang="en-US" sz="1800" dirty="0" smtClean="0"/>
              <a:t> PMA (LDCF);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 smtClean="0"/>
              <a:t>Approche</a:t>
            </a:r>
            <a:r>
              <a:rPr lang="en-US" sz="1800" dirty="0" smtClean="0"/>
              <a:t>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</a:t>
            </a:r>
            <a:r>
              <a:rPr lang="en-US" sz="1800" dirty="0" err="1" smtClean="0"/>
              <a:t>contre</a:t>
            </a:r>
            <a:r>
              <a:rPr lang="en-US" sz="1800" dirty="0" smtClean="0"/>
              <a:t> </a:t>
            </a:r>
            <a:r>
              <a:rPr lang="en-US" sz="1800" dirty="0" err="1" smtClean="0"/>
              <a:t>projets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/>
              <a:t>La </a:t>
            </a:r>
            <a:r>
              <a:rPr lang="en-US" sz="1800" dirty="0" err="1" smtClean="0"/>
              <a:t>mise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oeuvre des actions </a:t>
            </a:r>
            <a:r>
              <a:rPr lang="en-US" sz="1800" dirty="0" err="1" smtClean="0"/>
              <a:t>devrait</a:t>
            </a:r>
            <a:r>
              <a:rPr lang="en-US" sz="1800" dirty="0" smtClean="0"/>
              <a:t> </a:t>
            </a:r>
            <a:r>
              <a:rPr lang="en-US" sz="1800" dirty="0" err="1" smtClean="0"/>
              <a:t>etre</a:t>
            </a:r>
            <a:r>
              <a:rPr lang="en-US" sz="1800" dirty="0" smtClean="0"/>
              <a:t> </a:t>
            </a:r>
            <a:r>
              <a:rPr lang="en-US" sz="1800" dirty="0" err="1" smtClean="0"/>
              <a:t>nationale</a:t>
            </a:r>
            <a:r>
              <a:rPr lang="en-US" sz="1800" dirty="0" smtClean="0"/>
              <a:t> </a:t>
            </a:r>
            <a:r>
              <a:rPr lang="en-US" sz="1800" dirty="0" err="1" smtClean="0"/>
              <a:t>dans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portée</a:t>
            </a:r>
            <a:r>
              <a:rPr lang="en-US" sz="1800" dirty="0" smtClean="0"/>
              <a:t> et </a:t>
            </a:r>
            <a:r>
              <a:rPr lang="en-US" sz="1800" dirty="0" err="1" smtClean="0"/>
              <a:t>peut</a:t>
            </a:r>
            <a:r>
              <a:rPr lang="en-US" sz="1800" dirty="0" smtClean="0"/>
              <a:t> </a:t>
            </a:r>
            <a:r>
              <a:rPr lang="en-US" sz="1800" dirty="0" err="1" smtClean="0"/>
              <a:t>etre</a:t>
            </a:r>
            <a:r>
              <a:rPr lang="en-US" sz="1800" dirty="0" smtClean="0"/>
              <a:t> </a:t>
            </a:r>
            <a:r>
              <a:rPr lang="en-US" sz="1800" dirty="0" err="1" smtClean="0"/>
              <a:t>réalisée</a:t>
            </a:r>
            <a:r>
              <a:rPr lang="en-US" sz="1800" dirty="0" smtClean="0"/>
              <a:t> à </a:t>
            </a:r>
            <a:r>
              <a:rPr lang="en-US" sz="1800" dirty="0" err="1" smtClean="0"/>
              <a:t>différentes</a:t>
            </a:r>
            <a:r>
              <a:rPr lang="en-US" sz="1800" dirty="0" smtClean="0"/>
              <a:t> </a:t>
            </a:r>
            <a:r>
              <a:rPr lang="en-US" sz="1800" dirty="0" err="1" smtClean="0"/>
              <a:t>échelles</a:t>
            </a:r>
            <a:r>
              <a:rPr lang="en-US" sz="1800" dirty="0" smtClean="0"/>
              <a:t> et par </a:t>
            </a:r>
            <a:r>
              <a:rPr lang="en-US" sz="1800" dirty="0" err="1" smtClean="0"/>
              <a:t>étapes</a:t>
            </a:r>
            <a:r>
              <a:rPr lang="en-US" sz="1800" dirty="0" smtClean="0"/>
              <a:t>, </a:t>
            </a:r>
            <a:r>
              <a:rPr lang="en-US" sz="1800" dirty="0" err="1" smtClean="0"/>
              <a:t>en</a:t>
            </a:r>
            <a:r>
              <a:rPr lang="en-US" sz="1800" dirty="0" smtClean="0"/>
              <a:t> function de la </a:t>
            </a:r>
            <a:r>
              <a:rPr lang="en-US" sz="1800" dirty="0" err="1" smtClean="0"/>
              <a:t>priorisation</a:t>
            </a:r>
            <a:r>
              <a:rPr lang="en-US" sz="1800" dirty="0" smtClean="0"/>
              <a:t> des domains </a:t>
            </a:r>
            <a:r>
              <a:rPr lang="en-US" sz="1800" dirty="0" err="1" smtClean="0"/>
              <a:t>d’actions</a:t>
            </a:r>
            <a:r>
              <a:rPr lang="en-US" sz="1800" dirty="0" smtClean="0"/>
              <a:t> et </a:t>
            </a:r>
            <a:r>
              <a:rPr lang="en-US" sz="1800" dirty="0" err="1" smtClean="0"/>
              <a:t>d’autres</a:t>
            </a:r>
            <a:r>
              <a:rPr lang="en-US" sz="1800" dirty="0" smtClean="0"/>
              <a:t> considerations. 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871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5" y="2493194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The Chair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Least Developed Countries Expert Group (LEG)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118231764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GCF">
      <a:dk1>
        <a:sysClr val="windowText" lastClr="000000"/>
      </a:dk1>
      <a:lt1>
        <a:sysClr val="window" lastClr="FFFFFF"/>
      </a:lt1>
      <a:dk2>
        <a:srgbClr val="24634F"/>
      </a:dk2>
      <a:lt2>
        <a:srgbClr val="DFDFDF"/>
      </a:lt2>
      <a:accent1>
        <a:srgbClr val="4AA9A7"/>
      </a:accent1>
      <a:accent2>
        <a:srgbClr val="257281"/>
      </a:accent2>
      <a:accent3>
        <a:srgbClr val="346B4C"/>
      </a:accent3>
      <a:accent4>
        <a:srgbClr val="427B3D"/>
      </a:accent4>
      <a:accent5>
        <a:srgbClr val="6E9952"/>
      </a:accent5>
      <a:accent6>
        <a:srgbClr val="8BB85C"/>
      </a:accent6>
      <a:hlink>
        <a:srgbClr val="24634F"/>
      </a:hlink>
      <a:folHlink>
        <a:srgbClr val="304836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Custom Design">
  <a:themeElements>
    <a:clrScheme name="GCF">
      <a:dk1>
        <a:sysClr val="windowText" lastClr="000000"/>
      </a:dk1>
      <a:lt1>
        <a:sysClr val="window" lastClr="FFFFFF"/>
      </a:lt1>
      <a:dk2>
        <a:srgbClr val="24634F"/>
      </a:dk2>
      <a:lt2>
        <a:srgbClr val="DFDFDF"/>
      </a:lt2>
      <a:accent1>
        <a:srgbClr val="4AA9A7"/>
      </a:accent1>
      <a:accent2>
        <a:srgbClr val="257281"/>
      </a:accent2>
      <a:accent3>
        <a:srgbClr val="346B4C"/>
      </a:accent3>
      <a:accent4>
        <a:srgbClr val="427B3D"/>
      </a:accent4>
      <a:accent5>
        <a:srgbClr val="6E9952"/>
      </a:accent5>
      <a:accent6>
        <a:srgbClr val="8BB85C"/>
      </a:accent6>
      <a:hlink>
        <a:srgbClr val="24634F"/>
      </a:hlink>
      <a:folHlink>
        <a:srgbClr val="304836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729</Words>
  <Application>Microsoft Office PowerPoint</Application>
  <PresentationFormat>On-screen Show (4:3)</PresentationFormat>
  <Paragraphs>63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Wingdings</vt:lpstr>
      <vt:lpstr>blank</vt:lpstr>
      <vt:lpstr>UNFCCC quote</vt:lpstr>
      <vt:lpstr>UNFCCC_Master 70pt title</vt:lpstr>
      <vt:lpstr>5_Custom Design</vt:lpstr>
      <vt:lpstr>1_UNFCCC_Master 70pt title</vt:lpstr>
      <vt:lpstr>1_Office Theme</vt:lpstr>
      <vt:lpstr>2_UNFCCC_Master 70pt title</vt:lpstr>
      <vt:lpstr>6_Custom Design</vt:lpstr>
      <vt:lpstr>PowerPoint Presentation</vt:lpstr>
      <vt:lpstr>Modèle de processus pour formuler et exécuter un Plan national d ’adaptation</vt:lpstr>
      <vt:lpstr>Concevoir une stratégie de mise en oeuvre</vt:lpstr>
      <vt:lpstr>Concevoir une stratégie de mise en oeuvre</vt:lpstr>
      <vt:lpstr>Autres considérations</vt:lpstr>
      <vt:lpstr>Contact:  The Chair  Least Developed Countries Expert Group (LEG)  leghelp@unfccc.int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2017-06-05T09:42:31Z</dcterms:created>
  <dcterms:modified xsi:type="dcterms:W3CDTF">2017-09-26T23:13:11Z</dcterms:modified>
</cp:coreProperties>
</file>