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2" r:id="rId3"/>
  </p:sldMasterIdLst>
  <p:notesMasterIdLst>
    <p:notesMasterId r:id="rId17"/>
  </p:notesMasterIdLst>
  <p:handoutMasterIdLst>
    <p:handoutMasterId r:id="rId18"/>
  </p:handoutMasterIdLst>
  <p:sldIdLst>
    <p:sldId id="316" r:id="rId4"/>
    <p:sldId id="317" r:id="rId5"/>
    <p:sldId id="326" r:id="rId6"/>
    <p:sldId id="331" r:id="rId7"/>
    <p:sldId id="332" r:id="rId8"/>
    <p:sldId id="327" r:id="rId9"/>
    <p:sldId id="328" r:id="rId10"/>
    <p:sldId id="329" r:id="rId11"/>
    <p:sldId id="333" r:id="rId12"/>
    <p:sldId id="335" r:id="rId13"/>
    <p:sldId id="334" r:id="rId14"/>
    <p:sldId id="318" r:id="rId15"/>
    <p:sldId id="281" r:id="rId16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FCCC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D4D4D"/>
    <a:srgbClr val="5F5F5F"/>
    <a:srgbClr val="777777"/>
    <a:srgbClr val="808080"/>
    <a:srgbClr val="1960AB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166" autoAdjust="0"/>
    <p:restoredTop sz="93404" autoAdjust="0"/>
  </p:normalViewPr>
  <p:slideViewPr>
    <p:cSldViewPr>
      <p:cViewPr varScale="1">
        <p:scale>
          <a:sx n="64" d="100"/>
          <a:sy n="64" d="100"/>
        </p:scale>
        <p:origin x="133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68"/>
    </p:cViewPr>
  </p:sorterViewPr>
  <p:notesViewPr>
    <p:cSldViewPr>
      <p:cViewPr varScale="1">
        <p:scale>
          <a:sx n="54" d="100"/>
          <a:sy n="54" d="100"/>
        </p:scale>
        <p:origin x="-1626" y="-102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7"/>
          <p:cNvSpPr>
            <a:spLocks noChangeShapeType="1"/>
          </p:cNvSpPr>
          <p:nvPr/>
        </p:nvSpPr>
        <p:spPr bwMode="auto">
          <a:xfrm>
            <a:off x="476250" y="388938"/>
            <a:ext cx="5842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651" name="Line 10"/>
          <p:cNvSpPr>
            <a:spLocks noChangeShapeType="1"/>
          </p:cNvSpPr>
          <p:nvPr/>
        </p:nvSpPr>
        <p:spPr bwMode="auto">
          <a:xfrm>
            <a:off x="476250" y="9223375"/>
            <a:ext cx="5842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950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2950"/>
            <a:ext cx="4956175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6938"/>
            <a:ext cx="4984750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3" tIns="47710" rIns="95423" bIns="47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88" name="Line 19"/>
          <p:cNvSpPr>
            <a:spLocks noChangeShapeType="1"/>
          </p:cNvSpPr>
          <p:nvPr/>
        </p:nvSpPr>
        <p:spPr bwMode="auto">
          <a:xfrm>
            <a:off x="476250" y="388938"/>
            <a:ext cx="5842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89" name="Line 20"/>
          <p:cNvSpPr>
            <a:spLocks noChangeShapeType="1"/>
          </p:cNvSpPr>
          <p:nvPr/>
        </p:nvSpPr>
        <p:spPr bwMode="auto">
          <a:xfrm>
            <a:off x="476250" y="9223375"/>
            <a:ext cx="5842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9900" y="149225"/>
            <a:ext cx="5842000" cy="17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52500">
              <a:spcBef>
                <a:spcPct val="0"/>
              </a:spcBef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pic>
        <p:nvPicPr>
          <p:cNvPr id="16391" name="Picture 22" descr="unfccc_logos+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9332913"/>
            <a:ext cx="5840413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7277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1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52500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2500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2500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2500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2500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25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/>
              <a:t>Presentation title</a:t>
            </a: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315457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315457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315457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315457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315457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315457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315457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6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9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303152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3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155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38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99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2803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875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049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09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9156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838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456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5898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199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8967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UNFCCC secretariat, programme</a:t>
            </a: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Firstname Lastname, Job Title</a:t>
            </a:r>
          </a:p>
        </p:txBody>
      </p:sp>
    </p:spTree>
    <p:extLst>
      <p:ext uri="{BB962C8B-B14F-4D97-AF65-F5344CB8AC3E}">
        <p14:creationId xmlns:p14="http://schemas.microsoft.com/office/powerpoint/2010/main" val="8444744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951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4461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37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39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903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7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0783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3986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5996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738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7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0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2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0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883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88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696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6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Rectangle 27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" name="Line 3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2" name="Picture 47" descr="unfccc_logos_bi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6261100"/>
            <a:ext cx="1354137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54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5" name="Line 1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056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08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bcsd.org/Pages/EDocument/EDocumentDetails.aspx?ID=16214&amp;NoSearchContextKey=tru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bcsd.org/Pages/EDocument/EDocumentDetails.aspx?ID=16214&amp;NoSearchContextKey=tru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bcsd.org/Pages/EDocument/EDocumentDetails.aspx?ID=16214&amp;NoSearchContextKey=tru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bcsd.org/Pages/EDocument/EDocumentDetails.aspx?ID=16214&amp;NoSearchContextKey=tru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200"/>
              <a:t>Least Developed Countries Expert Group (LEG)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7733" y="2060848"/>
            <a:ext cx="7881938" cy="1872208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en-US" sz="3400" dirty="0"/>
              <a:t>18. </a:t>
            </a:r>
            <a:r>
              <a:rPr lang="en-US" sz="3400" dirty="0" err="1"/>
              <a:t>Analyser</a:t>
            </a:r>
            <a:r>
              <a:rPr lang="en-US" sz="3400" dirty="0"/>
              <a:t> les interactions et les </a:t>
            </a:r>
            <a:r>
              <a:rPr lang="en-US" sz="3400" dirty="0" err="1"/>
              <a:t>compromis</a:t>
            </a:r>
            <a:r>
              <a:rPr lang="en-US" sz="3400" dirty="0"/>
              <a:t> </a:t>
            </a:r>
            <a:r>
              <a:rPr lang="en-US" sz="3400" dirty="0" err="1"/>
              <a:t>en</a:t>
            </a:r>
            <a:r>
              <a:rPr lang="en-US" sz="3400" dirty="0"/>
              <a:t> </a:t>
            </a:r>
            <a:r>
              <a:rPr lang="en-US" sz="3400" dirty="0" err="1"/>
              <a:t>utilisant</a:t>
            </a:r>
            <a:r>
              <a:rPr lang="en-US" sz="3400" dirty="0"/>
              <a:t> </a:t>
            </a:r>
            <a:r>
              <a:rPr lang="en-US" sz="3400" dirty="0" err="1"/>
              <a:t>une</a:t>
            </a:r>
            <a:r>
              <a:rPr lang="en-US" sz="3400" dirty="0"/>
              <a:t> </a:t>
            </a:r>
            <a:r>
              <a:rPr lang="en-US" sz="3400" dirty="0" err="1"/>
              <a:t>approche</a:t>
            </a:r>
            <a:r>
              <a:rPr lang="en-US" sz="3400" dirty="0"/>
              <a:t> par </a:t>
            </a:r>
            <a:r>
              <a:rPr lang="en-US" sz="3400" dirty="0" err="1"/>
              <a:t>système</a:t>
            </a:r>
            <a:r>
              <a:rPr lang="en-US" sz="3400" dirty="0"/>
              <a:t> (</a:t>
            </a:r>
            <a:r>
              <a:rPr lang="en-US" sz="3400" dirty="0" err="1"/>
              <a:t>ou</a:t>
            </a:r>
            <a:r>
              <a:rPr lang="en-US" sz="3400" dirty="0"/>
              <a:t> </a:t>
            </a:r>
            <a:r>
              <a:rPr lang="en-US" sz="3400" dirty="0" err="1"/>
              <a:t>approche</a:t>
            </a:r>
            <a:r>
              <a:rPr lang="en-US" sz="3400" dirty="0"/>
              <a:t> par nexus)</a:t>
            </a:r>
            <a:endParaRPr lang="en-GB" sz="34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60174" y="4435145"/>
            <a:ext cx="799288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5600"/>
              </a:lnSpc>
              <a:spcBef>
                <a:spcPct val="0"/>
              </a:spcBef>
              <a:spcAft>
                <a:spcPct val="0"/>
              </a:spcAft>
              <a:defRPr sz="5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sz="1400" kern="0" dirty="0"/>
              <a:t>Atelier </a:t>
            </a:r>
            <a:r>
              <a:rPr lang="en-US" sz="1400" kern="0" dirty="0" err="1"/>
              <a:t>régional</a:t>
            </a:r>
            <a:r>
              <a:rPr lang="en-US" sz="1400" kern="0" dirty="0"/>
              <a:t> de formation sur les </a:t>
            </a:r>
            <a:r>
              <a:rPr lang="fr-FR" sz="1400" b="1" kern="0" dirty="0"/>
              <a:t>Plans Nationaux d’Adaptation (PNA) pour les pays africains francophones en développement</a:t>
            </a:r>
            <a:br>
              <a:rPr lang="fr-FR" sz="1400" b="1" kern="0" dirty="0"/>
            </a:br>
            <a:r>
              <a:rPr lang="en-IE" sz="1400" kern="0" dirty="0"/>
              <a:t>Du 25 au 27 </a:t>
            </a:r>
            <a:r>
              <a:rPr lang="en-IE" sz="1400" kern="0" dirty="0" err="1"/>
              <a:t>Septembre</a:t>
            </a:r>
            <a:r>
              <a:rPr lang="en-IE" sz="1400" kern="0" dirty="0"/>
              <a:t> 2017</a:t>
            </a:r>
            <a:br>
              <a:rPr lang="en-IE" sz="1400" kern="0" dirty="0"/>
            </a:br>
            <a:r>
              <a:rPr lang="en-IE" sz="1400" kern="0" dirty="0"/>
              <a:t>Rabat, </a:t>
            </a:r>
            <a:r>
              <a:rPr lang="en-IE" sz="1400" kern="0" dirty="0" err="1"/>
              <a:t>Maroc</a:t>
            </a:r>
            <a:endParaRPr lang="en-IE" sz="1400" kern="0" dirty="0"/>
          </a:p>
        </p:txBody>
      </p:sp>
    </p:spTree>
    <p:extLst>
      <p:ext uri="{BB962C8B-B14F-4D97-AF65-F5344CB8AC3E}">
        <p14:creationId xmlns:p14="http://schemas.microsoft.com/office/powerpoint/2010/main" val="1186671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88" t="53067" r="3600" b="3094"/>
          <a:stretch/>
        </p:blipFill>
        <p:spPr bwMode="auto">
          <a:xfrm>
            <a:off x="50107" y="620688"/>
            <a:ext cx="9058397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186" y="6296506"/>
            <a:ext cx="8502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>
                <a:hlinkClick r:id="rId3"/>
              </a:rPr>
              <a:t>http://www.wbcsd.org/Pages/EDocument/EDocumentDetails.aspx?ID=16214&amp;NoSearchContextKey=true</a:t>
            </a:r>
            <a:r>
              <a:rPr lang="en-US" sz="1200" dirty="0"/>
              <a:t> Annex A</a:t>
            </a:r>
          </a:p>
        </p:txBody>
      </p:sp>
    </p:spTree>
    <p:extLst>
      <p:ext uri="{BB962C8B-B14F-4D97-AF65-F5344CB8AC3E}">
        <p14:creationId xmlns:p14="http://schemas.microsoft.com/office/powerpoint/2010/main" val="17531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0" t="14997" r="29792" b="15784"/>
          <a:stretch/>
        </p:blipFill>
        <p:spPr bwMode="auto">
          <a:xfrm>
            <a:off x="-1" y="6185"/>
            <a:ext cx="9225805" cy="6290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186" y="6296506"/>
            <a:ext cx="8502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>
                <a:hlinkClick r:id="rId3"/>
              </a:rPr>
              <a:t>http://www.wbcsd.org/Pages/EDocument/EDocumentDetails.aspx?ID=16214&amp;NoSearchContextKey=true</a:t>
            </a:r>
            <a:r>
              <a:rPr lang="en-US" sz="1200" dirty="0"/>
              <a:t> Annex A</a:t>
            </a:r>
          </a:p>
        </p:txBody>
      </p:sp>
    </p:spTree>
    <p:extLst>
      <p:ext uri="{BB962C8B-B14F-4D97-AF65-F5344CB8AC3E}">
        <p14:creationId xmlns:p14="http://schemas.microsoft.com/office/powerpoint/2010/main" val="158923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/>
              <a:t>Exemples</a:t>
            </a:r>
            <a:r>
              <a:rPr lang="en-US" sz="2400" b="1" dirty="0"/>
              <a:t> de </a:t>
            </a:r>
            <a:r>
              <a:rPr lang="en-US" sz="2400" b="1" dirty="0" err="1"/>
              <a:t>pensée</a:t>
            </a:r>
            <a:r>
              <a:rPr lang="en-US" sz="2400" b="1" dirty="0"/>
              <a:t> </a:t>
            </a:r>
            <a:r>
              <a:rPr lang="en-US" sz="2400" b="1" dirty="0" err="1"/>
              <a:t>systèmique</a:t>
            </a:r>
            <a:r>
              <a:rPr lang="en-US" sz="2400" b="1" dirty="0"/>
              <a:t> : nexus </a:t>
            </a:r>
            <a:r>
              <a:rPr lang="en-US" sz="2400" b="1" dirty="0" err="1"/>
              <a:t>communs</a:t>
            </a:r>
            <a:r>
              <a:rPr lang="en-US" sz="2400" b="1" dirty="0"/>
              <a:t> 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77276" y="980728"/>
            <a:ext cx="786765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571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AutoNum type="alphaLcParenR"/>
              <a:defRPr sz="1500">
                <a:solidFill>
                  <a:schemeClr val="tx1"/>
                </a:solidFill>
                <a:latin typeface="+mn-lt"/>
                <a:cs typeface="+mn-cs"/>
              </a:defRPr>
            </a:lvl2pPr>
            <a:lvl3pPr marL="900113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3pPr>
            <a:lvl4pPr marL="1169988" indent="-2682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4pPr>
            <a:lvl5pPr marL="1438275" indent="-2667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5pPr>
            <a:lvl6pPr marL="18954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6pPr>
            <a:lvl7pPr marL="23526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7pPr>
            <a:lvl8pPr marL="28098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8pPr>
            <a:lvl9pPr marL="32670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IE" sz="2000" kern="0" dirty="0"/>
              <a:t>Population – </a:t>
            </a:r>
            <a:r>
              <a:rPr lang="en-IE" sz="2000" kern="0" dirty="0" err="1"/>
              <a:t>environnement</a:t>
            </a:r>
            <a:r>
              <a:rPr lang="en-IE" sz="2000" kern="0" dirty="0"/>
              <a:t> – </a:t>
            </a:r>
            <a:r>
              <a:rPr lang="en-IE" sz="2000" kern="0" dirty="0" err="1"/>
              <a:t>développement</a:t>
            </a:r>
            <a:r>
              <a:rPr lang="en-IE" sz="2000" kern="0" dirty="0"/>
              <a:t> </a:t>
            </a:r>
          </a:p>
          <a:p>
            <a:endParaRPr lang="en-IE" sz="2000" kern="0" dirty="0"/>
          </a:p>
          <a:p>
            <a:r>
              <a:rPr lang="en-IE" sz="2000" kern="0" dirty="0" err="1"/>
              <a:t>Pauvreté</a:t>
            </a:r>
            <a:r>
              <a:rPr lang="en-IE" sz="2000" kern="0" dirty="0"/>
              <a:t> – population – </a:t>
            </a:r>
            <a:r>
              <a:rPr lang="en-IE" sz="2000" kern="0" dirty="0" err="1"/>
              <a:t>environnement</a:t>
            </a:r>
            <a:endParaRPr lang="en-IE" sz="2000" kern="0" dirty="0"/>
          </a:p>
          <a:p>
            <a:endParaRPr lang="en-IE" sz="2000" kern="0" dirty="0"/>
          </a:p>
          <a:p>
            <a:r>
              <a:rPr lang="en-IE" sz="2000" kern="0" dirty="0"/>
              <a:t>Santé – </a:t>
            </a:r>
            <a:r>
              <a:rPr lang="en-IE" sz="2000" kern="0" dirty="0" err="1"/>
              <a:t>developpement</a:t>
            </a:r>
            <a:endParaRPr lang="en-IE" sz="2000" kern="0" dirty="0"/>
          </a:p>
          <a:p>
            <a:endParaRPr lang="en-IE" sz="2000" kern="0" dirty="0"/>
          </a:p>
          <a:p>
            <a:r>
              <a:rPr lang="en-IE" sz="2000" kern="0" dirty="0"/>
              <a:t>Eau – alimentation – </a:t>
            </a:r>
            <a:r>
              <a:rPr lang="en-IE" sz="2000" kern="0" dirty="0" err="1"/>
              <a:t>climat</a:t>
            </a:r>
            <a:r>
              <a:rPr lang="en-IE" sz="2000" kern="0" dirty="0"/>
              <a:t> – </a:t>
            </a:r>
            <a:r>
              <a:rPr lang="en-IE" sz="2000" kern="0" dirty="0" err="1"/>
              <a:t>energie</a:t>
            </a:r>
            <a:endParaRPr lang="en-IE" sz="2000" kern="0" dirty="0"/>
          </a:p>
          <a:p>
            <a:endParaRPr lang="en-IE" sz="2000" kern="0" dirty="0"/>
          </a:p>
          <a:p>
            <a:r>
              <a:rPr lang="en-IE" sz="2000" kern="0" dirty="0" err="1"/>
              <a:t>Politique</a:t>
            </a:r>
            <a:r>
              <a:rPr lang="en-IE" sz="2000" kern="0" dirty="0"/>
              <a:t> </a:t>
            </a:r>
            <a:r>
              <a:rPr lang="en-IE" sz="2000" kern="0" dirty="0" err="1"/>
              <a:t>énergétique</a:t>
            </a:r>
            <a:r>
              <a:rPr lang="en-IE" sz="2000" kern="0" dirty="0"/>
              <a:t> – usage des sols</a:t>
            </a:r>
          </a:p>
          <a:p>
            <a:endParaRPr lang="en-IE" sz="2000" kern="0" dirty="0"/>
          </a:p>
          <a:p>
            <a:r>
              <a:rPr lang="en-IE" sz="2000" kern="0" dirty="0"/>
              <a:t>Eau – </a:t>
            </a:r>
            <a:r>
              <a:rPr lang="en-IE" sz="2000" kern="0" dirty="0" err="1"/>
              <a:t>energie</a:t>
            </a:r>
            <a:r>
              <a:rPr lang="en-IE" sz="2000" kern="0" dirty="0"/>
              <a:t> </a:t>
            </a:r>
          </a:p>
          <a:p>
            <a:endParaRPr lang="en-IE" sz="2000" kern="0" dirty="0"/>
          </a:p>
          <a:p>
            <a:r>
              <a:rPr lang="en-IE" sz="2000" kern="0" dirty="0"/>
              <a:t>Eau – </a:t>
            </a:r>
            <a:r>
              <a:rPr lang="en-IE" sz="2000" kern="0" dirty="0" err="1"/>
              <a:t>energie</a:t>
            </a:r>
            <a:r>
              <a:rPr lang="en-IE" sz="2000" kern="0" dirty="0"/>
              <a:t> – alimentation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670106" y="5157192"/>
            <a:ext cx="7867649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100000"/>
              </a:lnSpc>
              <a:spcBef>
                <a:spcPct val="50000"/>
              </a:spcBef>
              <a:buClrTx/>
              <a:buNone/>
            </a:pPr>
            <a:r>
              <a:rPr lang="en-IE" altLang="en-US" sz="2000" b="1" dirty="0"/>
              <a:t>Les actions </a:t>
            </a:r>
            <a:r>
              <a:rPr lang="en-IE" altLang="en-US" sz="2000" b="1" dirty="0" err="1"/>
              <a:t>dans</a:t>
            </a:r>
            <a:r>
              <a:rPr lang="en-IE" altLang="en-US" sz="2000" b="1" dirty="0"/>
              <a:t> un des champs </a:t>
            </a:r>
            <a:r>
              <a:rPr lang="en-IE" altLang="en-US" sz="2000" b="1" dirty="0" err="1"/>
              <a:t>ont</a:t>
            </a:r>
            <a:r>
              <a:rPr lang="en-IE" altLang="en-US" sz="2000" b="1" dirty="0"/>
              <a:t> </a:t>
            </a:r>
            <a:r>
              <a:rPr lang="en-IE" altLang="en-US" sz="2000" b="1" dirty="0" err="1"/>
              <a:t>bien</a:t>
            </a:r>
            <a:r>
              <a:rPr lang="en-IE" altLang="en-US" sz="2000" b="1" dirty="0"/>
              <a:t> </a:t>
            </a:r>
            <a:r>
              <a:rPr lang="en-IE" altLang="en-US" sz="2000" b="1" dirty="0" err="1"/>
              <a:t>souvent</a:t>
            </a:r>
            <a:r>
              <a:rPr lang="en-IE" altLang="en-US" sz="2000" b="1" dirty="0"/>
              <a:t> des impacts </a:t>
            </a:r>
            <a:r>
              <a:rPr lang="en-IE" altLang="en-US" sz="2000" b="1" dirty="0" err="1"/>
              <a:t>dans</a:t>
            </a:r>
            <a:r>
              <a:rPr lang="en-IE" altLang="en-US" sz="2000" b="1" dirty="0"/>
              <a:t> </a:t>
            </a:r>
            <a:r>
              <a:rPr lang="en-IE" altLang="en-US" sz="2000" b="1" dirty="0" err="1"/>
              <a:t>l’un</a:t>
            </a:r>
            <a:r>
              <a:rPr lang="en-IE" altLang="en-US" sz="2000" b="1" dirty="0"/>
              <a:t> des </a:t>
            </a:r>
            <a:r>
              <a:rPr lang="en-IE" altLang="en-US" sz="2000" b="1" dirty="0" err="1"/>
              <a:t>autres</a:t>
            </a:r>
            <a:r>
              <a:rPr lang="en-IE" altLang="en-US" sz="2000" b="1" dirty="0"/>
              <a:t> champs </a:t>
            </a:r>
            <a:r>
              <a:rPr lang="en-IE" altLang="en-US" sz="2000" b="1" dirty="0" err="1"/>
              <a:t>ou</a:t>
            </a:r>
            <a:r>
              <a:rPr lang="en-IE" altLang="en-US" sz="2000" b="1" dirty="0"/>
              <a:t> </a:t>
            </a:r>
            <a:r>
              <a:rPr lang="en-IE" altLang="en-US" sz="2000" b="1" dirty="0" err="1"/>
              <a:t>dans</a:t>
            </a:r>
            <a:r>
              <a:rPr lang="en-IE" altLang="en-US" sz="2000" b="1" dirty="0"/>
              <a:t> les </a:t>
            </a:r>
            <a:r>
              <a:rPr lang="en-IE" altLang="en-US" sz="2000" b="1" dirty="0" err="1"/>
              <a:t>deux</a:t>
            </a:r>
            <a:r>
              <a:rPr lang="en-IE" altLang="en-US" sz="2000" b="1" dirty="0"/>
              <a:t> </a:t>
            </a:r>
            <a:r>
              <a:rPr lang="en-IE" altLang="en-US" sz="2000" b="1" dirty="0" err="1"/>
              <a:t>autres</a:t>
            </a:r>
            <a:r>
              <a:rPr lang="en-IE" altLang="en-US" sz="2000" b="1" dirty="0"/>
              <a:t> champs.</a:t>
            </a:r>
            <a:endParaRPr lang="en-IE" sz="2000" b="1" dirty="0"/>
          </a:p>
        </p:txBody>
      </p:sp>
    </p:spTree>
    <p:extLst>
      <p:ext uri="{BB962C8B-B14F-4D97-AF65-F5344CB8AC3E}">
        <p14:creationId xmlns:p14="http://schemas.microsoft.com/office/powerpoint/2010/main" val="2439823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495" y="2493194"/>
            <a:ext cx="7881937" cy="14398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600" dirty="0"/>
              <a:t>Contact: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Least Developed Countries Expert Group (LEG)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leghelp@unfccc.int</a:t>
            </a:r>
          </a:p>
        </p:txBody>
      </p:sp>
    </p:spTree>
    <p:extLst>
      <p:ext uri="{BB962C8B-B14F-4D97-AF65-F5344CB8AC3E}">
        <p14:creationId xmlns:p14="http://schemas.microsoft.com/office/powerpoint/2010/main" val="235809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/>
              <a:t>Qu’est-ce</a:t>
            </a:r>
            <a:r>
              <a:rPr lang="en-US" sz="2400" b="1" dirty="0"/>
              <a:t> que </a:t>
            </a:r>
            <a:r>
              <a:rPr lang="en-US" sz="2400" b="1" dirty="0" err="1"/>
              <a:t>l’approche</a:t>
            </a:r>
            <a:r>
              <a:rPr lang="en-US" sz="2400" b="1" dirty="0"/>
              <a:t> par </a:t>
            </a:r>
            <a:r>
              <a:rPr lang="en-US" sz="2400" b="1" dirty="0" err="1"/>
              <a:t>système</a:t>
            </a:r>
            <a:r>
              <a:rPr lang="en-US" sz="2400" b="1" dirty="0"/>
              <a:t>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6562" y="1483692"/>
            <a:ext cx="786765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571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AutoNum type="alphaLcParenR"/>
              <a:defRPr sz="1500">
                <a:solidFill>
                  <a:schemeClr val="tx1"/>
                </a:solidFill>
                <a:latin typeface="+mn-lt"/>
                <a:cs typeface="+mn-cs"/>
              </a:defRPr>
            </a:lvl2pPr>
            <a:lvl3pPr marL="900113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3pPr>
            <a:lvl4pPr marL="1169988" indent="-2682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4pPr>
            <a:lvl5pPr marL="1438275" indent="-2667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5pPr>
            <a:lvl6pPr marL="18954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6pPr>
            <a:lvl7pPr marL="23526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7pPr>
            <a:lvl8pPr marL="28098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8pPr>
            <a:lvl9pPr marL="32670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IE" sz="2000" kern="0" dirty="0" err="1"/>
              <a:t>L’analyse</a:t>
            </a:r>
            <a:r>
              <a:rPr lang="en-IE" sz="2000" kern="0" dirty="0"/>
              <a:t> </a:t>
            </a:r>
            <a:r>
              <a:rPr lang="en-IE" sz="2000" kern="0" dirty="0" err="1"/>
              <a:t>traditionelle</a:t>
            </a:r>
            <a:r>
              <a:rPr lang="en-IE" sz="2000" kern="0" dirty="0"/>
              <a:t> se concentre sur des aspects </a:t>
            </a:r>
            <a:r>
              <a:rPr lang="en-IE" sz="2000" kern="0" dirty="0" err="1"/>
              <a:t>ou</a:t>
            </a:r>
            <a:r>
              <a:rPr lang="en-IE" sz="2000" kern="0" dirty="0"/>
              <a:t> des segments de </a:t>
            </a:r>
            <a:r>
              <a:rPr lang="en-IE" sz="2000" kern="0" dirty="0" err="1"/>
              <a:t>ce</a:t>
            </a:r>
            <a:r>
              <a:rPr lang="en-IE" sz="2000" kern="0" dirty="0"/>
              <a:t> qui </a:t>
            </a:r>
            <a:r>
              <a:rPr lang="en-IE" sz="2000" kern="0" dirty="0" err="1"/>
              <a:t>est</a:t>
            </a:r>
            <a:r>
              <a:rPr lang="en-IE" sz="2000" kern="0" dirty="0"/>
              <a:t> </a:t>
            </a:r>
            <a:r>
              <a:rPr lang="en-IE" sz="2000" kern="0" dirty="0" err="1"/>
              <a:t>étudié</a:t>
            </a:r>
            <a:r>
              <a:rPr lang="en-IE" sz="2000" kern="0" dirty="0"/>
              <a:t>. </a:t>
            </a:r>
            <a:r>
              <a:rPr lang="en-IE" sz="2000" kern="0" dirty="0" err="1"/>
              <a:t>L’approche</a:t>
            </a:r>
            <a:r>
              <a:rPr lang="en-IE" sz="2000" kern="0" dirty="0"/>
              <a:t> par </a:t>
            </a:r>
            <a:r>
              <a:rPr lang="en-IE" sz="2000" kern="0" dirty="0" err="1"/>
              <a:t>système</a:t>
            </a:r>
            <a:r>
              <a:rPr lang="en-IE" sz="2000" kern="0" dirty="0"/>
              <a:t> </a:t>
            </a:r>
            <a:r>
              <a:rPr lang="en-IE" sz="2000" kern="0" dirty="0" err="1"/>
              <a:t>porte</a:t>
            </a:r>
            <a:r>
              <a:rPr lang="en-IE" sz="2000" kern="0" dirty="0"/>
              <a:t> sur la </a:t>
            </a:r>
            <a:r>
              <a:rPr lang="en-IE" sz="2000" kern="0" dirty="0" err="1"/>
              <a:t>manière</a:t>
            </a:r>
            <a:r>
              <a:rPr lang="en-IE" sz="2000" kern="0" dirty="0"/>
              <a:t> </a:t>
            </a:r>
            <a:r>
              <a:rPr lang="en-IE" sz="2000" kern="0" dirty="0" err="1"/>
              <a:t>dont</a:t>
            </a:r>
            <a:r>
              <a:rPr lang="en-IE" sz="2000" kern="0" dirty="0"/>
              <a:t> les choses </a:t>
            </a:r>
            <a:r>
              <a:rPr lang="en-IE" sz="2000" kern="0" dirty="0" err="1"/>
              <a:t>étudiées</a:t>
            </a:r>
            <a:r>
              <a:rPr lang="en-IE" sz="2000" kern="0" dirty="0"/>
              <a:t> </a:t>
            </a:r>
            <a:r>
              <a:rPr lang="en-IE" sz="2000" kern="0" dirty="0" err="1"/>
              <a:t>interagissent</a:t>
            </a:r>
            <a:r>
              <a:rPr lang="en-IE" sz="2000" kern="0" dirty="0"/>
              <a:t> avec les </a:t>
            </a:r>
            <a:r>
              <a:rPr lang="en-IE" sz="2000" kern="0" dirty="0" err="1"/>
              <a:t>autres</a:t>
            </a:r>
            <a:r>
              <a:rPr lang="en-IE" sz="2000" kern="0" dirty="0"/>
              <a:t> </a:t>
            </a:r>
            <a:r>
              <a:rPr lang="en-IE" sz="2000" kern="0" dirty="0" err="1"/>
              <a:t>composantes</a:t>
            </a:r>
            <a:r>
              <a:rPr lang="en-IE" sz="2000" kern="0" dirty="0"/>
              <a:t> du </a:t>
            </a:r>
            <a:r>
              <a:rPr lang="en-IE" sz="2000" kern="0" dirty="0" err="1"/>
              <a:t>système</a:t>
            </a:r>
            <a:r>
              <a:rPr lang="en-IE" sz="2000" kern="0" dirty="0"/>
              <a:t>.  </a:t>
            </a:r>
          </a:p>
          <a:p>
            <a:pPr marL="0" indent="0">
              <a:buNone/>
            </a:pPr>
            <a:endParaRPr lang="en-IE" sz="2000" kern="0" dirty="0"/>
          </a:p>
          <a:p>
            <a:r>
              <a:rPr lang="en-IE" sz="2000" kern="0" dirty="0"/>
              <a:t>Au lieu </a:t>
            </a:r>
            <a:r>
              <a:rPr lang="en-IE" sz="2000" kern="0" dirty="0" err="1"/>
              <a:t>d’isoler</a:t>
            </a:r>
            <a:r>
              <a:rPr lang="en-IE" sz="2000" kern="0" dirty="0"/>
              <a:t> des segments de plus </a:t>
            </a:r>
            <a:r>
              <a:rPr lang="en-IE" sz="2000" kern="0" dirty="0" err="1"/>
              <a:t>en</a:t>
            </a:r>
            <a:r>
              <a:rPr lang="en-IE" sz="2000" kern="0" dirty="0"/>
              <a:t> plus </a:t>
            </a:r>
            <a:r>
              <a:rPr lang="en-IE" sz="2000" kern="0" dirty="0" err="1"/>
              <a:t>petits</a:t>
            </a:r>
            <a:r>
              <a:rPr lang="en-IE" sz="2000" kern="0" dirty="0"/>
              <a:t> du </a:t>
            </a:r>
            <a:r>
              <a:rPr lang="en-IE" sz="2000" kern="0" dirty="0" err="1"/>
              <a:t>système</a:t>
            </a:r>
            <a:r>
              <a:rPr lang="en-IE" sz="2000" kern="0" dirty="0"/>
              <a:t> </a:t>
            </a:r>
            <a:r>
              <a:rPr lang="en-IE" sz="2000" kern="0" dirty="0" err="1"/>
              <a:t>étudié</a:t>
            </a:r>
            <a:r>
              <a:rPr lang="en-IE" sz="2000" kern="0" dirty="0"/>
              <a:t>, </a:t>
            </a:r>
            <a:r>
              <a:rPr lang="en-IE" sz="2000" kern="0" dirty="0" err="1"/>
              <a:t>l’approche</a:t>
            </a:r>
            <a:r>
              <a:rPr lang="en-IE" sz="2000" kern="0" dirty="0"/>
              <a:t> par </a:t>
            </a:r>
            <a:r>
              <a:rPr lang="en-IE" sz="2000" kern="0" dirty="0" err="1"/>
              <a:t>système</a:t>
            </a:r>
            <a:r>
              <a:rPr lang="en-IE" sz="2000" kern="0" dirty="0"/>
              <a:t> tend à </a:t>
            </a:r>
            <a:r>
              <a:rPr lang="en-IE" sz="2000" kern="0" dirty="0" err="1"/>
              <a:t>englober</a:t>
            </a:r>
            <a:r>
              <a:rPr lang="en-IE" sz="2000" kern="0" dirty="0"/>
              <a:t> un </a:t>
            </a:r>
            <a:r>
              <a:rPr lang="en-IE" sz="2000" kern="0" dirty="0" err="1"/>
              <a:t>nombre</a:t>
            </a:r>
            <a:r>
              <a:rPr lang="en-IE" sz="2000" kern="0" dirty="0"/>
              <a:t> croissant </a:t>
            </a:r>
            <a:r>
              <a:rPr lang="en-IE" sz="2000" kern="0" dirty="0" err="1"/>
              <a:t>d’interactions</a:t>
            </a:r>
            <a:r>
              <a:rPr lang="en-IE" sz="2000" kern="0" dirty="0"/>
              <a:t> à </a:t>
            </a:r>
            <a:r>
              <a:rPr lang="en-IE" sz="2000" kern="0" dirty="0" err="1"/>
              <a:t>mesure</a:t>
            </a:r>
            <a:r>
              <a:rPr lang="en-IE" sz="2000" kern="0" dirty="0"/>
              <a:t> </a:t>
            </a:r>
            <a:r>
              <a:rPr lang="en-IE" sz="2000" kern="0" dirty="0" err="1"/>
              <a:t>qu’un</a:t>
            </a:r>
            <a:r>
              <a:rPr lang="en-IE" sz="2000" kern="0" dirty="0"/>
              <a:t> </a:t>
            </a:r>
            <a:r>
              <a:rPr lang="en-IE" sz="2000" kern="0" dirty="0" err="1"/>
              <a:t>problème</a:t>
            </a:r>
            <a:r>
              <a:rPr lang="en-IE" sz="2000" kern="0" dirty="0"/>
              <a:t> </a:t>
            </a:r>
            <a:r>
              <a:rPr lang="en-IE" sz="2000" kern="0" dirty="0" err="1"/>
              <a:t>est</a:t>
            </a:r>
            <a:r>
              <a:rPr lang="en-IE" sz="2000" kern="0" dirty="0"/>
              <a:t> </a:t>
            </a:r>
            <a:r>
              <a:rPr lang="en-IE" sz="2000" kern="0" dirty="0" err="1"/>
              <a:t>étudié</a:t>
            </a:r>
            <a:r>
              <a:rPr lang="en-IE" sz="2000" kern="0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 bwMode="auto">
          <a:xfrm>
            <a:off x="686562" y="4364012"/>
            <a:ext cx="7867649" cy="115212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100000"/>
              </a:lnSpc>
              <a:spcBef>
                <a:spcPct val="50000"/>
              </a:spcBef>
              <a:buClrTx/>
              <a:buNone/>
            </a:pPr>
            <a:r>
              <a:rPr lang="en-US" altLang="en-US" sz="2000" b="1" dirty="0"/>
              <a:t>La </a:t>
            </a:r>
            <a:r>
              <a:rPr lang="en-US" altLang="en-US" sz="2000" b="1" dirty="0" err="1"/>
              <a:t>seule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manière</a:t>
            </a:r>
            <a:r>
              <a:rPr lang="en-US" altLang="en-US" sz="2000" b="1" dirty="0"/>
              <a:t> de </a:t>
            </a:r>
            <a:r>
              <a:rPr lang="en-US" altLang="en-US" sz="2000" b="1" dirty="0" err="1"/>
              <a:t>comprendre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pleinement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pourquoi</a:t>
            </a:r>
            <a:r>
              <a:rPr lang="en-US" altLang="en-US" sz="2000" b="1" dirty="0"/>
              <a:t> un </a:t>
            </a:r>
            <a:r>
              <a:rPr lang="en-US" altLang="en-US" sz="2000" b="1" dirty="0" err="1"/>
              <a:t>problème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complexe</a:t>
            </a:r>
            <a:r>
              <a:rPr lang="en-US" altLang="en-US" sz="2000" b="1" dirty="0"/>
              <a:t> se </a:t>
            </a:r>
            <a:r>
              <a:rPr lang="en-US" altLang="en-US" sz="2000" b="1" dirty="0" err="1"/>
              <a:t>manifeste</a:t>
            </a:r>
            <a:r>
              <a:rPr lang="en-US" altLang="en-US" sz="2000" b="1" dirty="0"/>
              <a:t> et </a:t>
            </a:r>
            <a:r>
              <a:rPr lang="en-US" altLang="en-US" sz="2000" b="1" dirty="0" err="1"/>
              <a:t>persiste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est</a:t>
            </a:r>
            <a:r>
              <a:rPr lang="en-US" altLang="en-US" sz="2000" b="1" dirty="0"/>
              <a:t> de </a:t>
            </a:r>
            <a:r>
              <a:rPr lang="en-US" altLang="en-US" sz="2000" b="1" dirty="0" err="1"/>
              <a:t>comprendre</a:t>
            </a:r>
            <a:r>
              <a:rPr lang="en-US" altLang="en-US" sz="2000" b="1" dirty="0"/>
              <a:t> la relation de la </a:t>
            </a:r>
            <a:r>
              <a:rPr lang="en-US" altLang="en-US" sz="2000" b="1" dirty="0" err="1"/>
              <a:t>partie</a:t>
            </a:r>
            <a:r>
              <a:rPr lang="en-US" altLang="en-US" sz="2000" b="1" dirty="0"/>
              <a:t> au tout. </a:t>
            </a:r>
            <a:endParaRPr lang="en-IE" sz="2000" b="1" dirty="0"/>
          </a:p>
        </p:txBody>
      </p:sp>
    </p:spTree>
    <p:extLst>
      <p:ext uri="{BB962C8B-B14F-4D97-AF65-F5344CB8AC3E}">
        <p14:creationId xmlns:p14="http://schemas.microsoft.com/office/powerpoint/2010/main" val="11455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116632"/>
            <a:ext cx="7869238" cy="864095"/>
          </a:xfrm>
        </p:spPr>
        <p:txBody>
          <a:bodyPr/>
          <a:lstStyle/>
          <a:p>
            <a:r>
              <a:rPr lang="en-US" sz="2000" b="1" dirty="0" err="1"/>
              <a:t>L’approche</a:t>
            </a:r>
            <a:r>
              <a:rPr lang="en-US" sz="2000" b="1" dirty="0"/>
              <a:t> par nexus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41388" y="1700808"/>
            <a:ext cx="786765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571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AutoNum type="alphaLcParenR"/>
              <a:defRPr sz="1500">
                <a:solidFill>
                  <a:schemeClr val="tx1"/>
                </a:solidFill>
                <a:latin typeface="+mn-lt"/>
                <a:cs typeface="+mn-cs"/>
              </a:defRPr>
            </a:lvl2pPr>
            <a:lvl3pPr marL="900113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3pPr>
            <a:lvl4pPr marL="1169988" indent="-2682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4pPr>
            <a:lvl5pPr marL="1438275" indent="-2667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5pPr>
            <a:lvl6pPr marL="18954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6pPr>
            <a:lvl7pPr marL="23526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7pPr>
            <a:lvl8pPr marL="28098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8pPr>
            <a:lvl9pPr marL="32670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IE" sz="2000" kern="0" dirty="0" err="1"/>
              <a:t>Reconnait</a:t>
            </a:r>
            <a:r>
              <a:rPr lang="en-IE" sz="2000" kern="0" dirty="0"/>
              <a:t> les </a:t>
            </a:r>
            <a:r>
              <a:rPr lang="en-IE" sz="2000" kern="0" dirty="0" err="1"/>
              <a:t>interconnexions</a:t>
            </a:r>
            <a:r>
              <a:rPr lang="en-IE" sz="2000" kern="0" dirty="0"/>
              <a:t> entre les </a:t>
            </a:r>
            <a:r>
              <a:rPr lang="en-IE" sz="2000" kern="0" dirty="0" err="1"/>
              <a:t>enjeux</a:t>
            </a:r>
            <a:r>
              <a:rPr lang="en-IE" sz="2000" kern="0" dirty="0"/>
              <a:t> </a:t>
            </a:r>
            <a:r>
              <a:rPr lang="en-IE" sz="2000" kern="0" dirty="0" err="1"/>
              <a:t>choisis</a:t>
            </a:r>
            <a:endParaRPr lang="en-IE" sz="2000" kern="0" dirty="0"/>
          </a:p>
          <a:p>
            <a:pPr marL="0" indent="0">
              <a:buNone/>
            </a:pPr>
            <a:endParaRPr lang="en-IE" sz="2000" kern="0" dirty="0"/>
          </a:p>
          <a:p>
            <a:r>
              <a:rPr lang="en-IE" sz="2000" kern="0" dirty="0"/>
              <a:t>Par </a:t>
            </a:r>
            <a:r>
              <a:rPr lang="en-IE" sz="2000" kern="0" dirty="0" err="1"/>
              <a:t>exemple</a:t>
            </a:r>
            <a:r>
              <a:rPr lang="en-IE" sz="2000" kern="0" dirty="0"/>
              <a:t>, de </a:t>
            </a:r>
            <a:r>
              <a:rPr lang="en-IE" sz="2000" kern="0" dirty="0" err="1"/>
              <a:t>nombreux</a:t>
            </a:r>
            <a:r>
              <a:rPr lang="en-IE" sz="2000" kern="0" dirty="0"/>
              <a:t> </a:t>
            </a:r>
            <a:r>
              <a:rPr lang="en-IE" sz="2000" kern="0" dirty="0" err="1"/>
              <a:t>travaux</a:t>
            </a:r>
            <a:r>
              <a:rPr lang="en-IE" sz="2000" kern="0" dirty="0"/>
              <a:t> </a:t>
            </a:r>
            <a:r>
              <a:rPr lang="en-IE" sz="2000" kern="0" dirty="0" err="1"/>
              <a:t>ont</a:t>
            </a:r>
            <a:r>
              <a:rPr lang="en-IE" sz="2000" kern="0" dirty="0"/>
              <a:t> </a:t>
            </a:r>
            <a:r>
              <a:rPr lang="en-IE" sz="2000" kern="0" dirty="0" err="1"/>
              <a:t>éte</a:t>
            </a:r>
            <a:r>
              <a:rPr lang="en-IE" sz="2000" kern="0" dirty="0"/>
              <a:t> </a:t>
            </a:r>
            <a:r>
              <a:rPr lang="en-IE" sz="2000" kern="0" dirty="0" err="1"/>
              <a:t>menés</a:t>
            </a:r>
            <a:r>
              <a:rPr lang="en-IE" sz="2000" kern="0" dirty="0"/>
              <a:t> sur les </a:t>
            </a:r>
            <a:r>
              <a:rPr lang="en-IE" sz="2000" kern="0" dirty="0" err="1"/>
              <a:t>systèmes</a:t>
            </a:r>
            <a:r>
              <a:rPr lang="en-IE" sz="2000" kern="0" dirty="0"/>
              <a:t> </a:t>
            </a:r>
            <a:r>
              <a:rPr lang="en-IE" sz="2000" kern="0" dirty="0" err="1"/>
              <a:t>d’eau</a:t>
            </a:r>
            <a:r>
              <a:rPr lang="en-IE" sz="2000" kern="0" dirty="0"/>
              <a:t>, </a:t>
            </a:r>
            <a:r>
              <a:rPr lang="en-IE" sz="2000" kern="0" dirty="0" err="1"/>
              <a:t>d’energie</a:t>
            </a:r>
            <a:r>
              <a:rPr lang="en-IE" sz="2000" kern="0" dirty="0"/>
              <a:t> et </a:t>
            </a:r>
            <a:r>
              <a:rPr lang="en-IE" sz="2000" kern="0" dirty="0" err="1"/>
              <a:t>d’alimentation</a:t>
            </a:r>
            <a:endParaRPr lang="en-IE" sz="2000" kern="0" dirty="0"/>
          </a:p>
          <a:p>
            <a:endParaRPr lang="en-IE" sz="2000" kern="0" dirty="0"/>
          </a:p>
          <a:p>
            <a:r>
              <a:rPr lang="en-IE" sz="2000" kern="0" dirty="0"/>
              <a:t>Nous </a:t>
            </a:r>
            <a:r>
              <a:rPr lang="en-IE" sz="2000" kern="0" dirty="0" err="1"/>
              <a:t>utiliserons</a:t>
            </a:r>
            <a:r>
              <a:rPr lang="en-IE" sz="2000" kern="0" dirty="0"/>
              <a:t> </a:t>
            </a:r>
            <a:r>
              <a:rPr lang="en-IE" sz="2000" kern="0" dirty="0" err="1"/>
              <a:t>cela</a:t>
            </a:r>
            <a:r>
              <a:rPr lang="en-IE" sz="2000" kern="0" dirty="0"/>
              <a:t> </a:t>
            </a:r>
            <a:r>
              <a:rPr lang="en-IE" sz="2000" kern="0" dirty="0" err="1"/>
              <a:t>comme</a:t>
            </a:r>
            <a:r>
              <a:rPr lang="en-IE" sz="2000" kern="0" dirty="0"/>
              <a:t> </a:t>
            </a:r>
            <a:r>
              <a:rPr lang="en-IE" sz="2000" kern="0" dirty="0" err="1"/>
              <a:t>exemple</a:t>
            </a:r>
            <a:r>
              <a:rPr lang="en-IE" sz="2000" kern="0" dirty="0"/>
              <a:t> </a:t>
            </a:r>
            <a:r>
              <a:rPr lang="en-IE" sz="2000" kern="0" dirty="0" err="1"/>
              <a:t>d’une</a:t>
            </a:r>
            <a:r>
              <a:rPr lang="en-IE" sz="2000" kern="0" dirty="0"/>
              <a:t> </a:t>
            </a:r>
            <a:r>
              <a:rPr lang="en-IE" sz="2000" kern="0" dirty="0" err="1"/>
              <a:t>approche</a:t>
            </a:r>
            <a:r>
              <a:rPr lang="en-IE" sz="2000" kern="0" dirty="0"/>
              <a:t> par </a:t>
            </a:r>
            <a:r>
              <a:rPr lang="en-IE" sz="2000" kern="0" dirty="0" err="1"/>
              <a:t>systèmes</a:t>
            </a:r>
            <a:r>
              <a:rPr lang="en-IE" sz="2000" kern="0" dirty="0"/>
              <a:t> qui </a:t>
            </a:r>
            <a:r>
              <a:rPr lang="en-IE" sz="2000" kern="0" dirty="0" err="1"/>
              <a:t>peut</a:t>
            </a:r>
            <a:r>
              <a:rPr lang="en-IE" sz="2000" kern="0" dirty="0"/>
              <a:t> </a:t>
            </a:r>
            <a:r>
              <a:rPr lang="en-IE" sz="2000" kern="0" dirty="0" err="1"/>
              <a:t>etre</a:t>
            </a:r>
            <a:r>
              <a:rPr lang="en-IE" sz="2000" kern="0" dirty="0"/>
              <a:t> </a:t>
            </a:r>
            <a:r>
              <a:rPr lang="en-IE" sz="2000" kern="0" dirty="0" err="1"/>
              <a:t>étendue</a:t>
            </a:r>
            <a:r>
              <a:rPr lang="en-IE" sz="2000" kern="0" dirty="0"/>
              <a:t> et </a:t>
            </a:r>
            <a:r>
              <a:rPr lang="en-IE" sz="2000" kern="0" dirty="0" err="1"/>
              <a:t>s’appliquer</a:t>
            </a:r>
            <a:r>
              <a:rPr lang="en-IE" sz="2000" kern="0" dirty="0"/>
              <a:t> au </a:t>
            </a:r>
            <a:r>
              <a:rPr lang="en-IE" sz="2000" kern="0" dirty="0" err="1"/>
              <a:t>processus</a:t>
            </a:r>
            <a:r>
              <a:rPr lang="en-IE" sz="2000" kern="0" dirty="0"/>
              <a:t> PNA </a:t>
            </a:r>
            <a:r>
              <a:rPr lang="en-IE" sz="2000" kern="0" dirty="0" err="1"/>
              <a:t>en</a:t>
            </a:r>
            <a:r>
              <a:rPr lang="en-IE" sz="2000" kern="0" dirty="0"/>
              <a:t> </a:t>
            </a:r>
            <a:r>
              <a:rPr lang="en-IE" sz="2000" kern="0" dirty="0" err="1"/>
              <a:t>analysant</a:t>
            </a:r>
            <a:r>
              <a:rPr lang="en-IE" sz="2000" kern="0" dirty="0"/>
              <a:t> les </a:t>
            </a:r>
            <a:r>
              <a:rPr lang="en-IE" sz="2000" kern="0" dirty="0" err="1"/>
              <a:t>enjeux</a:t>
            </a:r>
            <a:r>
              <a:rPr lang="en-IE" sz="2000" kern="0" dirty="0"/>
              <a:t> </a:t>
            </a:r>
            <a:r>
              <a:rPr lang="en-IE" sz="2000" kern="0" dirty="0" err="1"/>
              <a:t>clés</a:t>
            </a:r>
            <a:r>
              <a:rPr lang="en-IE" sz="2000" kern="0" dirty="0"/>
              <a:t> pour le </a:t>
            </a:r>
            <a:r>
              <a:rPr lang="en-IE" sz="2000" kern="0" dirty="0" err="1"/>
              <a:t>développement</a:t>
            </a:r>
            <a:r>
              <a:rPr lang="en-IE" sz="2000" kern="0" dirty="0"/>
              <a:t> national</a:t>
            </a:r>
          </a:p>
        </p:txBody>
      </p:sp>
    </p:spTree>
    <p:extLst>
      <p:ext uri="{BB962C8B-B14F-4D97-AF65-F5344CB8AC3E}">
        <p14:creationId xmlns:p14="http://schemas.microsoft.com/office/powerpoint/2010/main" val="37899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09563"/>
            <a:ext cx="7869238" cy="527149"/>
          </a:xfrm>
        </p:spPr>
        <p:txBody>
          <a:bodyPr/>
          <a:lstStyle/>
          <a:p>
            <a:r>
              <a:rPr lang="en-US" sz="2200" b="1" dirty="0"/>
              <a:t>Comment </a:t>
            </a:r>
            <a:r>
              <a:rPr lang="en-US" sz="2200" b="1" dirty="0" err="1"/>
              <a:t>prendre</a:t>
            </a:r>
            <a:r>
              <a:rPr lang="en-US" sz="2200" b="1" dirty="0"/>
              <a:t> des </a:t>
            </a:r>
            <a:r>
              <a:rPr lang="en-US" sz="2200" b="1" dirty="0" err="1"/>
              <a:t>décisions</a:t>
            </a:r>
            <a:r>
              <a:rPr lang="en-US" sz="2200" b="1" dirty="0"/>
              <a:t> face à </a:t>
            </a:r>
            <a:r>
              <a:rPr lang="en-US" sz="2200" b="1" dirty="0" err="1"/>
              <a:t>une</a:t>
            </a:r>
            <a:r>
              <a:rPr lang="en-US" sz="2200" b="1" dirty="0"/>
              <a:t> situation de nexus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000" dirty="0"/>
              <a:t>Faire un </a:t>
            </a:r>
            <a:r>
              <a:rPr lang="en-IE" sz="2000" dirty="0" err="1"/>
              <a:t>diagramme</a:t>
            </a:r>
            <a:r>
              <a:rPr lang="en-IE" sz="2000" dirty="0"/>
              <a:t> avec des </a:t>
            </a:r>
            <a:r>
              <a:rPr lang="en-IE" sz="2000" dirty="0" err="1"/>
              <a:t>boucles</a:t>
            </a:r>
            <a:r>
              <a:rPr lang="en-IE" sz="2000" dirty="0"/>
              <a:t> </a:t>
            </a:r>
            <a:r>
              <a:rPr lang="en-IE" sz="2000" dirty="0" err="1"/>
              <a:t>causales</a:t>
            </a:r>
            <a:r>
              <a:rPr lang="en-IE" sz="2000" dirty="0"/>
              <a:t>, et/</a:t>
            </a:r>
            <a:r>
              <a:rPr lang="en-IE" sz="2000" dirty="0" err="1"/>
              <a:t>ou</a:t>
            </a:r>
            <a:r>
              <a:rPr lang="en-IE" sz="2000" dirty="0"/>
              <a:t> </a:t>
            </a:r>
            <a:r>
              <a:rPr lang="en-IE" sz="2000" dirty="0" err="1"/>
              <a:t>une</a:t>
            </a:r>
            <a:r>
              <a:rPr lang="en-IE" sz="2000" dirty="0"/>
              <a:t> </a:t>
            </a:r>
            <a:r>
              <a:rPr lang="en-IE" sz="2000" dirty="0" err="1"/>
              <a:t>cartographie</a:t>
            </a:r>
            <a:r>
              <a:rPr lang="en-IE" sz="2000" dirty="0"/>
              <a:t> des inter-relations: </a:t>
            </a:r>
            <a:r>
              <a:rPr lang="en-IE" sz="2000" dirty="0" err="1"/>
              <a:t>ce</a:t>
            </a:r>
            <a:r>
              <a:rPr lang="en-IE" sz="2000" dirty="0"/>
              <a:t> </a:t>
            </a:r>
            <a:r>
              <a:rPr lang="en-IE" sz="2000" dirty="0" err="1"/>
              <a:t>sont</a:t>
            </a:r>
            <a:r>
              <a:rPr lang="en-IE" sz="2000" dirty="0"/>
              <a:t> des </a:t>
            </a:r>
            <a:r>
              <a:rPr lang="en-IE" sz="2000" dirty="0" err="1"/>
              <a:t>moyens</a:t>
            </a:r>
            <a:r>
              <a:rPr lang="en-IE" sz="2000" dirty="0"/>
              <a:t> </a:t>
            </a:r>
            <a:r>
              <a:rPr lang="en-IE" sz="2000" dirty="0" err="1"/>
              <a:t>utiles</a:t>
            </a:r>
            <a:r>
              <a:rPr lang="en-IE" sz="2000" dirty="0"/>
              <a:t> de </a:t>
            </a:r>
            <a:r>
              <a:rPr lang="en-IE" sz="2000" dirty="0" err="1"/>
              <a:t>représenter</a:t>
            </a:r>
            <a:r>
              <a:rPr lang="en-IE" sz="2000" dirty="0"/>
              <a:t> des inter-relations </a:t>
            </a:r>
            <a:r>
              <a:rPr lang="en-IE" sz="2000" dirty="0" err="1"/>
              <a:t>dynamiques</a:t>
            </a:r>
            <a:endParaRPr lang="en-IE" sz="2000" dirty="0"/>
          </a:p>
          <a:p>
            <a:pPr marL="0" indent="0">
              <a:buNone/>
            </a:pPr>
            <a:endParaRPr lang="en-IE" sz="1800" dirty="0"/>
          </a:p>
          <a:p>
            <a:pPr lvl="2"/>
            <a:r>
              <a:rPr lang="en-IE" sz="2000" dirty="0" err="1"/>
              <a:t>Offre</a:t>
            </a:r>
            <a:r>
              <a:rPr lang="en-IE" sz="2000" dirty="0"/>
              <a:t> </a:t>
            </a:r>
            <a:r>
              <a:rPr lang="en-IE" sz="2000" dirty="0" err="1"/>
              <a:t>une</a:t>
            </a:r>
            <a:r>
              <a:rPr lang="en-IE" sz="2000" dirty="0"/>
              <a:t> representation </a:t>
            </a:r>
            <a:r>
              <a:rPr lang="en-IE" sz="2000" dirty="0" err="1"/>
              <a:t>visuelle</a:t>
            </a:r>
            <a:r>
              <a:rPr lang="en-IE" sz="2000" dirty="0"/>
              <a:t> avec </a:t>
            </a:r>
            <a:r>
              <a:rPr lang="en-IE" sz="2000" dirty="0" err="1"/>
              <a:t>laquelle</a:t>
            </a:r>
            <a:r>
              <a:rPr lang="en-IE" sz="2000" dirty="0"/>
              <a:t> </a:t>
            </a:r>
            <a:r>
              <a:rPr lang="en-IE" sz="2000" dirty="0" err="1"/>
              <a:t>peut</a:t>
            </a:r>
            <a:r>
              <a:rPr lang="en-IE" sz="2000" dirty="0"/>
              <a:t> </a:t>
            </a:r>
            <a:r>
              <a:rPr lang="en-IE" sz="2000" dirty="0" err="1"/>
              <a:t>etre</a:t>
            </a:r>
            <a:r>
              <a:rPr lang="en-IE" sz="2000" dirty="0"/>
              <a:t> </a:t>
            </a:r>
            <a:r>
              <a:rPr lang="en-IE" sz="2000" dirty="0" err="1"/>
              <a:t>communiquée</a:t>
            </a:r>
            <a:r>
              <a:rPr lang="en-IE" sz="2000" dirty="0"/>
              <a:t> </a:t>
            </a:r>
            <a:r>
              <a:rPr lang="en-IE" sz="2000" dirty="0" err="1"/>
              <a:t>sa</a:t>
            </a:r>
            <a:r>
              <a:rPr lang="en-IE" sz="2000" dirty="0"/>
              <a:t> comprehension de la situation</a:t>
            </a:r>
          </a:p>
          <a:p>
            <a:pPr marL="630238" lvl="2" indent="0">
              <a:buNone/>
            </a:pPr>
            <a:endParaRPr lang="en-IE" sz="2000" dirty="0"/>
          </a:p>
          <a:p>
            <a:pPr lvl="2"/>
            <a:r>
              <a:rPr lang="en-IE" sz="2000" dirty="0"/>
              <a:t>Rend </a:t>
            </a:r>
            <a:r>
              <a:rPr lang="en-IE" sz="2000" dirty="0" err="1"/>
              <a:t>explicite</a:t>
            </a:r>
            <a:r>
              <a:rPr lang="en-IE" sz="2000" dirty="0"/>
              <a:t> </a:t>
            </a:r>
            <a:r>
              <a:rPr lang="en-IE" sz="2000" dirty="0" err="1"/>
              <a:t>sa</a:t>
            </a:r>
            <a:r>
              <a:rPr lang="en-IE" sz="2000" dirty="0"/>
              <a:t> </a:t>
            </a:r>
            <a:r>
              <a:rPr lang="en-IE" sz="2000" dirty="0" err="1"/>
              <a:t>propre</a:t>
            </a:r>
            <a:r>
              <a:rPr lang="en-IE" sz="2000" dirty="0"/>
              <a:t> comprehension de la structure du </a:t>
            </a:r>
            <a:r>
              <a:rPr lang="en-IE" sz="2000" dirty="0" err="1"/>
              <a:t>système</a:t>
            </a:r>
            <a:r>
              <a:rPr lang="en-IE" sz="2000" dirty="0"/>
              <a:t>, et </a:t>
            </a:r>
            <a:r>
              <a:rPr lang="en-IE" sz="2000" dirty="0" err="1"/>
              <a:t>donne</a:t>
            </a:r>
            <a:r>
              <a:rPr lang="en-IE" sz="2000" dirty="0"/>
              <a:t> à </a:t>
            </a:r>
            <a:r>
              <a:rPr lang="en-IE" sz="2000" dirty="0" err="1"/>
              <a:t>voir</a:t>
            </a:r>
            <a:r>
              <a:rPr lang="en-IE" sz="2000" dirty="0"/>
              <a:t> son </a:t>
            </a:r>
            <a:r>
              <a:rPr lang="en-IE" sz="2000" dirty="0" err="1"/>
              <a:t>modèle</a:t>
            </a:r>
            <a:r>
              <a:rPr lang="en-IE" sz="2000" dirty="0"/>
              <a:t> mental</a:t>
            </a:r>
          </a:p>
          <a:p>
            <a:pPr marL="630238" lvl="2" indent="0">
              <a:buNone/>
            </a:pPr>
            <a:endParaRPr lang="en-IE" sz="2000" dirty="0"/>
          </a:p>
          <a:p>
            <a:pPr lvl="2"/>
            <a:r>
              <a:rPr lang="en-IE" sz="2000" dirty="0"/>
              <a:t>Utilise des </a:t>
            </a:r>
            <a:r>
              <a:rPr lang="en-IE" sz="2000" dirty="0" err="1"/>
              <a:t>indicateurs</a:t>
            </a:r>
            <a:r>
              <a:rPr lang="en-IE" sz="2000" dirty="0"/>
              <a:t> </a:t>
            </a:r>
            <a:r>
              <a:rPr lang="en-IE" sz="2000" dirty="0" err="1"/>
              <a:t>en</a:t>
            </a:r>
            <a:r>
              <a:rPr lang="en-IE" sz="2000" dirty="0"/>
              <a:t> </a:t>
            </a:r>
            <a:r>
              <a:rPr lang="en-IE" sz="2000" dirty="0" err="1"/>
              <a:t>appui</a:t>
            </a:r>
            <a:r>
              <a:rPr lang="en-IE" sz="2000" dirty="0"/>
              <a:t> </a:t>
            </a:r>
            <a:r>
              <a:rPr lang="en-IE" sz="2000" dirty="0" err="1"/>
              <a:t>afin</a:t>
            </a:r>
            <a:r>
              <a:rPr lang="en-IE" sz="2000" dirty="0"/>
              <a:t> </a:t>
            </a:r>
            <a:r>
              <a:rPr lang="en-IE" sz="2000" dirty="0" err="1"/>
              <a:t>d’étoffer</a:t>
            </a:r>
            <a:r>
              <a:rPr lang="en-IE" sz="2000" dirty="0"/>
              <a:t> </a:t>
            </a:r>
            <a:r>
              <a:rPr lang="en-IE" sz="2000" dirty="0" err="1"/>
              <a:t>l’analyse</a:t>
            </a:r>
            <a:r>
              <a:rPr lang="en-IE" sz="2000" dirty="0"/>
              <a:t> et de </a:t>
            </a:r>
            <a:r>
              <a:rPr lang="en-IE" sz="2000" dirty="0" err="1"/>
              <a:t>quatifier</a:t>
            </a:r>
            <a:r>
              <a:rPr lang="en-IE" sz="2000" dirty="0"/>
              <a:t> des </a:t>
            </a:r>
            <a:r>
              <a:rPr lang="en-IE" sz="2000" dirty="0" err="1"/>
              <a:t>enjeux</a:t>
            </a:r>
            <a:r>
              <a:rPr lang="en-IE" sz="2000" dirty="0"/>
              <a:t> </a:t>
            </a:r>
            <a:r>
              <a:rPr lang="en-IE" sz="2000" dirty="0" err="1"/>
              <a:t>spécfiques</a:t>
            </a:r>
            <a:endParaRPr lang="en-IE" sz="2000" dirty="0"/>
          </a:p>
          <a:p>
            <a:pPr lvl="2"/>
            <a:endParaRPr lang="en-IE" sz="2000" dirty="0"/>
          </a:p>
          <a:p>
            <a:pPr lvl="2"/>
            <a:r>
              <a:rPr lang="en-IE" sz="2000" dirty="0"/>
              <a:t>Met </a:t>
            </a:r>
            <a:r>
              <a:rPr lang="en-IE" sz="2000" dirty="0" err="1"/>
              <a:t>particulièrement</a:t>
            </a:r>
            <a:r>
              <a:rPr lang="en-IE" sz="2000" dirty="0"/>
              <a:t> </a:t>
            </a:r>
            <a:r>
              <a:rPr lang="en-IE" sz="2000" dirty="0" err="1"/>
              <a:t>en</a:t>
            </a:r>
            <a:r>
              <a:rPr lang="en-IE" sz="2000" dirty="0"/>
              <a:t> evidence les inter-relations</a:t>
            </a:r>
            <a:endParaRPr lang="en-US" sz="2000" dirty="0"/>
          </a:p>
          <a:p>
            <a:pPr lvl="2"/>
            <a:endParaRPr lang="en-IE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194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b="1" dirty="0"/>
              <a:t>Comment </a:t>
            </a:r>
            <a:r>
              <a:rPr lang="en-US" sz="2200" b="1" dirty="0" err="1"/>
              <a:t>prendre</a:t>
            </a:r>
            <a:r>
              <a:rPr lang="en-US" sz="2200" b="1" dirty="0"/>
              <a:t> des </a:t>
            </a:r>
            <a:r>
              <a:rPr lang="en-US" sz="2200" b="1" dirty="0" err="1"/>
              <a:t>décisions</a:t>
            </a:r>
            <a:r>
              <a:rPr lang="en-US" sz="2200" b="1" dirty="0"/>
              <a:t> face à </a:t>
            </a:r>
            <a:r>
              <a:rPr lang="en-US" sz="2200" b="1" dirty="0" err="1"/>
              <a:t>une</a:t>
            </a:r>
            <a:r>
              <a:rPr lang="en-US" sz="2200" b="1" dirty="0"/>
              <a:t> situation de nexus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sz="2000" dirty="0"/>
          </a:p>
          <a:p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87400" y="14160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571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AutoNum type="alphaLcParenR"/>
              <a:defRPr sz="1500">
                <a:solidFill>
                  <a:schemeClr val="tx1"/>
                </a:solidFill>
                <a:latin typeface="+mn-lt"/>
                <a:cs typeface="+mn-cs"/>
              </a:defRPr>
            </a:lvl2pPr>
            <a:lvl3pPr marL="900113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3pPr>
            <a:lvl4pPr marL="1169988" indent="-2682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4pPr>
            <a:lvl5pPr marL="1438275" indent="-2667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5pPr>
            <a:lvl6pPr marL="18954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6pPr>
            <a:lvl7pPr marL="23526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7pPr>
            <a:lvl8pPr marL="28098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8pPr>
            <a:lvl9pPr marL="32670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IE" sz="2000" dirty="0" err="1"/>
              <a:t>Développer</a:t>
            </a:r>
            <a:r>
              <a:rPr lang="en-IE" sz="2000" dirty="0"/>
              <a:t> des scenarios, des visions </a:t>
            </a:r>
            <a:r>
              <a:rPr lang="en-IE" sz="2000" dirty="0" err="1"/>
              <a:t>stratégiques</a:t>
            </a:r>
            <a:r>
              <a:rPr lang="en-IE" sz="2000" dirty="0"/>
              <a:t>, et des options </a:t>
            </a:r>
            <a:r>
              <a:rPr lang="en-IE" sz="2000" dirty="0" err="1"/>
              <a:t>en</a:t>
            </a:r>
            <a:r>
              <a:rPr lang="en-IE" sz="2000" dirty="0"/>
              <a:t> </a:t>
            </a:r>
            <a:r>
              <a:rPr lang="en-IE" sz="2000" dirty="0" err="1"/>
              <a:t>termes</a:t>
            </a:r>
            <a:r>
              <a:rPr lang="en-IE" sz="2000" dirty="0"/>
              <a:t> de </a:t>
            </a:r>
            <a:r>
              <a:rPr lang="en-IE" sz="2000" dirty="0" err="1"/>
              <a:t>réponses</a:t>
            </a:r>
            <a:r>
              <a:rPr lang="en-IE" sz="2000" dirty="0"/>
              <a:t> </a:t>
            </a:r>
          </a:p>
          <a:p>
            <a:endParaRPr lang="en-IE" sz="2000" dirty="0"/>
          </a:p>
          <a:p>
            <a:pPr lvl="2"/>
            <a:r>
              <a:rPr lang="en-IE" sz="1800" dirty="0" err="1"/>
              <a:t>Preferablement</a:t>
            </a:r>
            <a:r>
              <a:rPr lang="en-IE" sz="1800" dirty="0"/>
              <a:t>, </a:t>
            </a:r>
            <a:r>
              <a:rPr lang="en-IE" sz="1800" dirty="0" err="1"/>
              <a:t>dans</a:t>
            </a:r>
            <a:r>
              <a:rPr lang="en-IE" sz="1800" dirty="0"/>
              <a:t> le cadre d’un dialogue avec les parties </a:t>
            </a:r>
            <a:r>
              <a:rPr lang="en-IE" sz="1800" dirty="0" err="1"/>
              <a:t>prenantes</a:t>
            </a:r>
            <a:r>
              <a:rPr lang="en-IE" sz="1800" dirty="0"/>
              <a:t>; </a:t>
            </a:r>
          </a:p>
          <a:p>
            <a:pPr lvl="2"/>
            <a:r>
              <a:rPr lang="en-IE" sz="1800" dirty="0" err="1"/>
              <a:t>Idealement</a:t>
            </a:r>
            <a:r>
              <a:rPr lang="en-IE" sz="1800" dirty="0"/>
              <a:t>, le </a:t>
            </a:r>
            <a:r>
              <a:rPr lang="en-IE" sz="1800" dirty="0" err="1"/>
              <a:t>processus</a:t>
            </a:r>
            <a:r>
              <a:rPr lang="en-IE" sz="1800" dirty="0"/>
              <a:t> de dialogue </a:t>
            </a:r>
            <a:r>
              <a:rPr lang="en-IE" sz="1800" dirty="0" err="1"/>
              <a:t>permet</a:t>
            </a:r>
            <a:r>
              <a:rPr lang="en-IE" sz="1800" dirty="0"/>
              <a:t> de </a:t>
            </a:r>
            <a:r>
              <a:rPr lang="en-IE" sz="1800" dirty="0" err="1"/>
              <a:t>rendre</a:t>
            </a:r>
            <a:r>
              <a:rPr lang="en-IE" sz="1800" dirty="0"/>
              <a:t> </a:t>
            </a:r>
            <a:r>
              <a:rPr lang="en-IE" sz="1800" dirty="0" err="1"/>
              <a:t>explicites</a:t>
            </a:r>
            <a:r>
              <a:rPr lang="en-IE" sz="1800" dirty="0"/>
              <a:t> les </a:t>
            </a:r>
            <a:r>
              <a:rPr lang="en-IE" sz="1800" dirty="0" err="1"/>
              <a:t>différents</a:t>
            </a:r>
            <a:r>
              <a:rPr lang="en-IE" sz="1800" dirty="0"/>
              <a:t> buts, </a:t>
            </a:r>
            <a:r>
              <a:rPr lang="en-IE" sz="1800" dirty="0" err="1"/>
              <a:t>intérets</a:t>
            </a:r>
            <a:r>
              <a:rPr lang="en-IE" sz="1800" dirty="0"/>
              <a:t> et usages des parties </a:t>
            </a:r>
            <a:r>
              <a:rPr lang="en-IE" sz="1800" dirty="0" err="1"/>
              <a:t>prenantes</a:t>
            </a:r>
            <a:r>
              <a:rPr lang="en-IE" sz="1800" dirty="0"/>
              <a:t>; </a:t>
            </a:r>
          </a:p>
          <a:p>
            <a:pPr lvl="2"/>
            <a:r>
              <a:rPr lang="en-IE" sz="1800" dirty="0" err="1"/>
              <a:t>Offre</a:t>
            </a:r>
            <a:r>
              <a:rPr lang="en-IE" sz="1800" dirty="0"/>
              <a:t> un </a:t>
            </a:r>
            <a:r>
              <a:rPr lang="en-IE" sz="1800" dirty="0" err="1"/>
              <a:t>processus</a:t>
            </a:r>
            <a:r>
              <a:rPr lang="en-IE" sz="1800" dirty="0"/>
              <a:t> qui </a:t>
            </a:r>
            <a:r>
              <a:rPr lang="en-IE" sz="1800" dirty="0" err="1"/>
              <a:t>permet</a:t>
            </a:r>
            <a:r>
              <a:rPr lang="en-IE" sz="1800" dirty="0"/>
              <a:t> de </a:t>
            </a:r>
            <a:r>
              <a:rPr lang="en-IE" sz="1800" dirty="0" err="1"/>
              <a:t>s’accorder</a:t>
            </a:r>
            <a:r>
              <a:rPr lang="en-IE" sz="1800" dirty="0"/>
              <a:t> et </a:t>
            </a:r>
            <a:r>
              <a:rPr lang="en-IE" sz="1800" dirty="0" err="1"/>
              <a:t>donc</a:t>
            </a:r>
            <a:r>
              <a:rPr lang="en-IE" sz="1800" dirty="0"/>
              <a:t> </a:t>
            </a:r>
            <a:r>
              <a:rPr lang="en-IE" sz="1800" dirty="0" err="1"/>
              <a:t>d’aplanir</a:t>
            </a:r>
            <a:r>
              <a:rPr lang="en-IE" sz="1800" dirty="0"/>
              <a:t> </a:t>
            </a:r>
            <a:r>
              <a:rPr lang="en-IE" sz="1800" dirty="0" err="1"/>
              <a:t>ces</a:t>
            </a:r>
            <a:r>
              <a:rPr lang="en-IE" sz="1800" dirty="0"/>
              <a:t> </a:t>
            </a:r>
            <a:r>
              <a:rPr lang="en-IE" sz="1800" dirty="0" err="1"/>
              <a:t>différences</a:t>
            </a:r>
            <a:r>
              <a:rPr lang="en-IE" sz="1800" dirty="0"/>
              <a:t>. </a:t>
            </a:r>
          </a:p>
          <a:p>
            <a:pPr lvl="2"/>
            <a:endParaRPr lang="en-IE" sz="2000" dirty="0"/>
          </a:p>
          <a:p>
            <a:r>
              <a:rPr lang="en-IE" sz="2000" dirty="0"/>
              <a:t>Identifier et </a:t>
            </a:r>
            <a:r>
              <a:rPr lang="en-IE" sz="2000" dirty="0" err="1"/>
              <a:t>gérer</a:t>
            </a:r>
            <a:r>
              <a:rPr lang="en-IE" sz="2000" dirty="0"/>
              <a:t> les </a:t>
            </a:r>
            <a:r>
              <a:rPr lang="en-IE" sz="2000" dirty="0" err="1"/>
              <a:t>compromis</a:t>
            </a:r>
            <a:r>
              <a:rPr lang="en-IE" sz="2000" dirty="0"/>
              <a:t>/arbitrages (</a:t>
            </a:r>
            <a:r>
              <a:rPr lang="en-IE" sz="2000" i="1" dirty="0"/>
              <a:t>trade-offs</a:t>
            </a:r>
            <a:r>
              <a:rPr lang="en-IE" sz="2000" dirty="0"/>
              <a:t>).</a:t>
            </a:r>
          </a:p>
          <a:p>
            <a:endParaRPr lang="en-IE" sz="2000" dirty="0"/>
          </a:p>
          <a:p>
            <a:r>
              <a:rPr lang="en-IE" sz="2000" dirty="0" err="1"/>
              <a:t>Développer</a:t>
            </a:r>
            <a:r>
              <a:rPr lang="en-IE" sz="2000" dirty="0"/>
              <a:t> des synergies graces aux </a:t>
            </a:r>
            <a:r>
              <a:rPr lang="en-IE" sz="2000" dirty="0" err="1"/>
              <a:t>réponses</a:t>
            </a:r>
            <a:r>
              <a:rPr lang="en-IE" sz="2000" dirty="0"/>
              <a:t>, </a:t>
            </a:r>
            <a:r>
              <a:rPr lang="en-IE" sz="2000" dirty="0" err="1"/>
              <a:t>permettant</a:t>
            </a:r>
            <a:r>
              <a:rPr lang="en-IE" sz="2000" dirty="0"/>
              <a:t> </a:t>
            </a:r>
            <a:r>
              <a:rPr lang="en-IE" sz="2000" dirty="0" err="1"/>
              <a:t>une</a:t>
            </a:r>
            <a:r>
              <a:rPr lang="en-IE" sz="2000" dirty="0"/>
              <a:t> </a:t>
            </a:r>
            <a:r>
              <a:rPr lang="en-IE" sz="2000" dirty="0" err="1"/>
              <a:t>planification</a:t>
            </a:r>
            <a:r>
              <a:rPr lang="en-IE" sz="2000" dirty="0"/>
              <a:t>, </a:t>
            </a:r>
            <a:r>
              <a:rPr lang="en-IE" sz="2000" dirty="0" err="1"/>
              <a:t>une</a:t>
            </a:r>
            <a:r>
              <a:rPr lang="en-IE" sz="2000" dirty="0"/>
              <a:t> prise de </a:t>
            </a:r>
            <a:r>
              <a:rPr lang="en-IE" sz="2000" dirty="0" err="1"/>
              <a:t>décison</a:t>
            </a:r>
            <a:r>
              <a:rPr lang="en-IE" sz="2000" dirty="0"/>
              <a:t>, </a:t>
            </a:r>
            <a:r>
              <a:rPr lang="en-IE" sz="2000" dirty="0" err="1"/>
              <a:t>une</a:t>
            </a:r>
            <a:r>
              <a:rPr lang="en-IE" sz="2000" dirty="0"/>
              <a:t> </a:t>
            </a:r>
            <a:r>
              <a:rPr lang="en-IE" sz="2000" dirty="0" err="1"/>
              <a:t>mise</a:t>
            </a:r>
            <a:r>
              <a:rPr lang="en-IE" sz="2000" dirty="0"/>
              <a:t> </a:t>
            </a:r>
            <a:r>
              <a:rPr lang="en-IE" sz="2000" dirty="0" err="1"/>
              <a:t>en</a:t>
            </a:r>
            <a:r>
              <a:rPr lang="en-IE" sz="2000" dirty="0"/>
              <a:t> oeuvre et un </a:t>
            </a:r>
            <a:r>
              <a:rPr lang="en-IE" sz="2000" dirty="0" err="1"/>
              <a:t>suivi-évaluation</a:t>
            </a:r>
            <a:r>
              <a:rPr lang="en-IE" sz="2000" dirty="0"/>
              <a:t> plus </a:t>
            </a:r>
            <a:r>
              <a:rPr lang="en-IE" sz="2000" dirty="0" err="1"/>
              <a:t>intégrés</a:t>
            </a:r>
            <a:r>
              <a:rPr lang="en-IE" sz="2000" dirty="0"/>
              <a:t> et </a:t>
            </a:r>
            <a:r>
              <a:rPr lang="en-IE" sz="2000" dirty="0" err="1"/>
              <a:t>rentables</a:t>
            </a:r>
            <a:r>
              <a:rPr lang="en-IE" sz="2000" dirty="0"/>
              <a:t>.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09625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Les relations entre eau, </a:t>
            </a:r>
            <a:r>
              <a:rPr lang="en-US" sz="2400" b="1" dirty="0" err="1"/>
              <a:t>énergie</a:t>
            </a:r>
            <a:r>
              <a:rPr lang="en-US" sz="2400" b="1" dirty="0"/>
              <a:t> et alimentation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10182" y="1484784"/>
            <a:ext cx="786765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571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AutoNum type="alphaLcParenR"/>
              <a:defRPr sz="1500">
                <a:solidFill>
                  <a:schemeClr val="tx1"/>
                </a:solidFill>
                <a:latin typeface="+mn-lt"/>
                <a:cs typeface="+mn-cs"/>
              </a:defRPr>
            </a:lvl2pPr>
            <a:lvl3pPr marL="900113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3pPr>
            <a:lvl4pPr marL="1169988" indent="-2682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4pPr>
            <a:lvl5pPr marL="1438275" indent="-2667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5pPr>
            <a:lvl6pPr marL="18954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6pPr>
            <a:lvl7pPr marL="23526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7pPr>
            <a:lvl8pPr marL="28098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8pPr>
            <a:lvl9pPr marL="32670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endParaRPr lang="en-IE" sz="2400" kern="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6" y="655182"/>
            <a:ext cx="7594695" cy="6182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27984" y="5733256"/>
            <a:ext cx="2448272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571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AutoNum type="alphaLcParenR"/>
              <a:defRPr sz="1500">
                <a:solidFill>
                  <a:schemeClr val="tx1"/>
                </a:solidFill>
                <a:latin typeface="+mn-lt"/>
                <a:cs typeface="+mn-cs"/>
              </a:defRPr>
            </a:lvl2pPr>
            <a:lvl3pPr marL="900113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3pPr>
            <a:lvl4pPr marL="1169988" indent="-2682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4pPr>
            <a:lvl5pPr marL="1438275" indent="-2667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5pPr>
            <a:lvl6pPr marL="18954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6pPr>
            <a:lvl7pPr marL="23526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7pPr>
            <a:lvl8pPr marL="28098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8pPr>
            <a:lvl9pPr marL="32670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IE" sz="900" kern="0" dirty="0"/>
              <a:t>World Economic Forum (2011).  Global Risks</a:t>
            </a:r>
          </a:p>
        </p:txBody>
      </p:sp>
    </p:spTree>
    <p:extLst>
      <p:ext uri="{BB962C8B-B14F-4D97-AF65-F5344CB8AC3E}">
        <p14:creationId xmlns:p14="http://schemas.microsoft.com/office/powerpoint/2010/main" val="3708605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69238" cy="314325"/>
          </a:xfrm>
        </p:spPr>
        <p:txBody>
          <a:bodyPr/>
          <a:lstStyle/>
          <a:p>
            <a:r>
              <a:rPr lang="en-IE" sz="2400" b="1" dirty="0"/>
              <a:t>Le nexus eau-</a:t>
            </a:r>
            <a:r>
              <a:rPr lang="en-IE" sz="2400" b="1" dirty="0" err="1"/>
              <a:t>énergie</a:t>
            </a:r>
            <a:r>
              <a:rPr lang="en-IE" sz="2400" b="1" dirty="0"/>
              <a:t>-alimentation sour </a:t>
            </a:r>
            <a:r>
              <a:rPr lang="en-IE" sz="2400" b="1" dirty="0" err="1"/>
              <a:t>l’angle</a:t>
            </a:r>
            <a:r>
              <a:rPr lang="en-IE" sz="2400" b="1" dirty="0"/>
              <a:t> de la </a:t>
            </a:r>
            <a:r>
              <a:rPr lang="en-IE" sz="2400" b="1" dirty="0" err="1"/>
              <a:t>sécurité</a:t>
            </a:r>
            <a:endParaRPr lang="en-US" sz="24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220072" y="5749897"/>
            <a:ext cx="2376264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3571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AutoNum type="alphaLcParenR"/>
              <a:defRPr sz="1500">
                <a:solidFill>
                  <a:schemeClr val="tx1"/>
                </a:solidFill>
                <a:latin typeface="+mn-lt"/>
                <a:cs typeface="+mn-cs"/>
              </a:defRPr>
            </a:lvl2pPr>
            <a:lvl3pPr marL="900113" indent="-269875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3pPr>
            <a:lvl4pPr marL="1169988" indent="-268288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4pPr>
            <a:lvl5pPr marL="1438275" indent="-2667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5pPr>
            <a:lvl6pPr marL="18954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6pPr>
            <a:lvl7pPr marL="23526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7pPr>
            <a:lvl8pPr marL="28098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8pPr>
            <a:lvl9pPr marL="3267075" indent="-266700" algn="l" rtl="0"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Char char="•"/>
              <a:defRPr sz="1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IE" sz="900" kern="0" dirty="0"/>
              <a:t>World Economic Forum (2011).  Global Risks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620688"/>
            <a:ext cx="8528186" cy="623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191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" y="116632"/>
            <a:ext cx="9162724" cy="624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186" y="6296506"/>
            <a:ext cx="8502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>
                <a:hlinkClick r:id="rId3"/>
              </a:rPr>
              <a:t>http://www.wbcsd.org/Pages/EDocument/EDocumentDetails.aspx?ID=16214&amp;NoSearchContextKey=true</a:t>
            </a:r>
            <a:r>
              <a:rPr lang="en-US" sz="1200" dirty="0"/>
              <a:t> Annex A</a:t>
            </a:r>
          </a:p>
        </p:txBody>
      </p:sp>
    </p:spTree>
    <p:extLst>
      <p:ext uri="{BB962C8B-B14F-4D97-AF65-F5344CB8AC3E}">
        <p14:creationId xmlns:p14="http://schemas.microsoft.com/office/powerpoint/2010/main" val="268593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00" t="23610" b="39837"/>
          <a:stretch/>
        </p:blipFill>
        <p:spPr bwMode="auto">
          <a:xfrm>
            <a:off x="611560" y="260648"/>
            <a:ext cx="7992888" cy="5994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186" y="6296506"/>
            <a:ext cx="8502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>
                <a:hlinkClick r:id="rId3"/>
              </a:rPr>
              <a:t>http://www.wbcsd.org/Pages/EDocument/EDocumentDetails.aspx?ID=16214&amp;NoSearchContextKey=true</a:t>
            </a:r>
            <a:r>
              <a:rPr lang="en-US" sz="1200" dirty="0"/>
              <a:t> Annex A</a:t>
            </a:r>
          </a:p>
        </p:txBody>
      </p:sp>
    </p:spTree>
    <p:extLst>
      <p:ext uri="{BB962C8B-B14F-4D97-AF65-F5344CB8AC3E}">
        <p14:creationId xmlns:p14="http://schemas.microsoft.com/office/powerpoint/2010/main" val="40690744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4068</TotalTime>
  <Words>537</Words>
  <Application>Microsoft Office PowerPoint</Application>
  <PresentationFormat>On-screen Show (4:3)</PresentationFormat>
  <Paragraphs>67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blank</vt:lpstr>
      <vt:lpstr>UNFCCC quote</vt:lpstr>
      <vt:lpstr>UNFCCC_Master 70pt title</vt:lpstr>
      <vt:lpstr>PowerPoint Presentation</vt:lpstr>
      <vt:lpstr>Qu’est-ce que l’approche par système?</vt:lpstr>
      <vt:lpstr>L’approche par nexus </vt:lpstr>
      <vt:lpstr>Comment prendre des décisions face à une situation de nexus ?</vt:lpstr>
      <vt:lpstr>Comment prendre des décisions face à une situation de nexus ?</vt:lpstr>
      <vt:lpstr>Les relations entre eau, énergie et alimentation </vt:lpstr>
      <vt:lpstr>Le nexus eau-énergie-alimentation sour l’angle de la sécurité</vt:lpstr>
      <vt:lpstr>PowerPoint Presentation</vt:lpstr>
      <vt:lpstr>PowerPoint Presentation</vt:lpstr>
      <vt:lpstr>PowerPoint Presentation</vt:lpstr>
      <vt:lpstr>PowerPoint Presentation</vt:lpstr>
      <vt:lpstr>Exemples de pensée systèmique : nexus communs  </vt:lpstr>
      <vt:lpstr>Contact:  Least Developed Countries Expert Group (LEG)  leghelp@unfccc.int</vt:lpstr>
    </vt:vector>
  </TitlesOfParts>
  <Company>UNFCCC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HEADER</dc:title>
  <dc:creator>LEG</dc:creator>
  <cp:lastModifiedBy>Motsomi Maletjane</cp:lastModifiedBy>
  <cp:revision>238</cp:revision>
  <cp:lastPrinted>2004-03-02T21:24:15Z</cp:lastPrinted>
  <dcterms:created xsi:type="dcterms:W3CDTF">2012-06-28T23:14:54Z</dcterms:created>
  <dcterms:modified xsi:type="dcterms:W3CDTF">2017-09-27T08:19:46Z</dcterms:modified>
</cp:coreProperties>
</file>