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  <p:sldMasterId id="2147484073" r:id="rId4"/>
    <p:sldMasterId id="2147484091" r:id="rId5"/>
    <p:sldMasterId id="2147484103" r:id="rId6"/>
    <p:sldMasterId id="2147484109" r:id="rId7"/>
  </p:sldMasterIdLst>
  <p:notesMasterIdLst>
    <p:notesMasterId r:id="rId14"/>
  </p:notesMasterIdLst>
  <p:handoutMasterIdLst>
    <p:handoutMasterId r:id="rId15"/>
  </p:handoutMasterIdLst>
  <p:sldIdLst>
    <p:sldId id="339" r:id="rId8"/>
    <p:sldId id="444" r:id="rId9"/>
    <p:sldId id="440" r:id="rId10"/>
    <p:sldId id="443" r:id="rId11"/>
    <p:sldId id="442" r:id="rId12"/>
    <p:sldId id="354" r:id="rId1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FCCC" initials="U" lastIdx="2" clrIdx="0"/>
  <p:cmAuthor id="1" name="t n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0AB"/>
    <a:srgbClr val="FFFFFF"/>
    <a:srgbClr val="4D4D4D"/>
    <a:srgbClr val="5F5F5F"/>
    <a:srgbClr val="777777"/>
    <a:srgbClr val="808080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6" autoAdjust="0"/>
    <p:restoredTop sz="93737" autoAdjust="0"/>
  </p:normalViewPr>
  <p:slideViewPr>
    <p:cSldViewPr>
      <p:cViewPr varScale="1">
        <p:scale>
          <a:sx n="77" d="100"/>
          <a:sy n="77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26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7"/>
          <p:cNvSpPr>
            <a:spLocks noChangeShapeType="1"/>
          </p:cNvSpPr>
          <p:nvPr/>
        </p:nvSpPr>
        <p:spPr bwMode="auto">
          <a:xfrm>
            <a:off x="476251" y="388939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476251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5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706939"/>
            <a:ext cx="49847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15" tIns="47706" rIns="95415" bIns="47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76251" y="388939"/>
            <a:ext cx="5842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476251" y="9223375"/>
            <a:ext cx="584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901" y="149225"/>
            <a:ext cx="5842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417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6391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1" y="9332913"/>
            <a:ext cx="584041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27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63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6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41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30315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8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80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4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0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15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3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5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6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84447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1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44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71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90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83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8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9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3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78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cs typeface="Corbel"/>
              </a:rPr>
              <a:t>Title of </a:t>
            </a:r>
            <a:r>
              <a:rPr lang="en-US" sz="4000" b="1" dirty="0">
                <a:solidFill>
                  <a:prstClr val="black"/>
                </a:solidFill>
                <a:cs typeface="Corbel"/>
              </a:rPr>
              <a:t>Presentation</a:t>
            </a:r>
            <a:endParaRPr lang="en-US" sz="3600" b="1" i="1" dirty="0">
              <a:solidFill>
                <a:prstClr val="black"/>
              </a:solidFill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7" y="4445347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246B52"/>
                </a:solidFill>
                <a:ea typeface="Corbel"/>
                <a:cs typeface="Corbel"/>
              </a:rPr>
              <a:t>Name of Presenter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endParaRPr lang="en-US" sz="2400" dirty="0">
              <a:solidFill>
                <a:srgbClr val="246B52"/>
              </a:solidFill>
              <a:ea typeface="Corbel"/>
              <a:cs typeface="Corbel"/>
            </a:endParaRP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Event Name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cs typeface="Corbel"/>
              </a:rPr>
              <a:t>Subtitle/Agenda Item/Etc. (optional)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80345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03186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92108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4076474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1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539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35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0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UNFCCC secretariat, programme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38023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48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3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73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325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37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354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5929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4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46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44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984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936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49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1262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677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  <a:ea typeface="+mn-ea"/>
                <a:cs typeface="+mn-cs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5332455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UNFCCC secretariat, programme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809845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66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6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05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902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2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12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22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3013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654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938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6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8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4" y="6261104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6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9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/>
              <a:t>Least Developed Countries Expert Group 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060848"/>
            <a:ext cx="7881938" cy="187220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600" dirty="0" err="1" smtClean="0"/>
              <a:t>Elaborer</a:t>
            </a:r>
            <a:r>
              <a:rPr lang="en-US" sz="3600" dirty="0" smtClean="0"/>
              <a:t> le PNA</a:t>
            </a:r>
            <a:endParaRPr lang="en-GB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4293096"/>
            <a:ext cx="79928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b="1" kern="0" dirty="0"/>
              <a:t>Atelier </a:t>
            </a:r>
            <a:r>
              <a:rPr lang="en-US" sz="1400" b="1" kern="0" dirty="0" err="1"/>
              <a:t>régional</a:t>
            </a:r>
            <a:r>
              <a:rPr lang="en-US" sz="1400" b="1" kern="0" dirty="0"/>
              <a:t> de formation sur les </a:t>
            </a:r>
            <a:r>
              <a:rPr lang="fr-FR" sz="1400" b="1" kern="0" dirty="0"/>
              <a:t>Plans Nationaux d’Adaptation (PNA) pour les pays africains francophones en développement</a:t>
            </a:r>
            <a:br>
              <a:rPr lang="fr-FR" sz="1400" b="1" kern="0" dirty="0"/>
            </a:br>
            <a:r>
              <a:rPr lang="en-IE" sz="1400" kern="0" dirty="0"/>
              <a:t/>
            </a:r>
            <a:br>
              <a:rPr lang="en-IE" sz="1400" kern="0" dirty="0"/>
            </a:br>
            <a:r>
              <a:rPr lang="en-IE" sz="1400" kern="0" dirty="0"/>
              <a:t>Du 25 au 27 </a:t>
            </a:r>
            <a:r>
              <a:rPr lang="en-IE" sz="1400" kern="0" dirty="0" err="1"/>
              <a:t>Septembre</a:t>
            </a:r>
            <a:r>
              <a:rPr lang="en-IE" sz="1400" kern="0" dirty="0"/>
              <a:t> 2017</a:t>
            </a:r>
            <a:br>
              <a:rPr lang="en-IE" sz="1400" kern="0" dirty="0"/>
            </a:br>
            <a:r>
              <a:rPr lang="en-IE" sz="1400" kern="0" dirty="0"/>
              <a:t>Rabat, </a:t>
            </a:r>
            <a:r>
              <a:rPr lang="en-IE" sz="1400" kern="0" dirty="0" err="1"/>
              <a:t>Maroc</a:t>
            </a:r>
            <a:endParaRPr lang="en-IE" sz="1400" kern="0" dirty="0"/>
          </a:p>
        </p:txBody>
      </p:sp>
    </p:spTree>
    <p:extLst>
      <p:ext uri="{BB962C8B-B14F-4D97-AF65-F5344CB8AC3E}">
        <p14:creationId xmlns:p14="http://schemas.microsoft.com/office/powerpoint/2010/main" val="3857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35" y="105062"/>
            <a:ext cx="7869238" cy="314325"/>
          </a:xfrm>
        </p:spPr>
        <p:txBody>
          <a:bodyPr/>
          <a:lstStyle/>
          <a:p>
            <a:r>
              <a:rPr lang="fr-FR" sz="1600" b="1" dirty="0"/>
              <a:t>Modèle de processus pour formuler et exécuter un Plan national d ’adaptation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132960" y="476672"/>
            <a:ext cx="8831528" cy="6241903"/>
            <a:chOff x="183711" y="612656"/>
            <a:chExt cx="8831528" cy="6241903"/>
          </a:xfrm>
        </p:grpSpPr>
        <p:cxnSp>
          <p:nvCxnSpPr>
            <p:cNvPr id="113" name="Elbow Connector 112"/>
            <p:cNvCxnSpPr>
              <a:stCxn id="21" idx="3"/>
              <a:endCxn id="22" idx="0"/>
            </p:cNvCxnSpPr>
            <p:nvPr/>
          </p:nvCxnSpPr>
          <p:spPr bwMode="auto">
            <a:xfrm>
              <a:off x="7720145" y="892931"/>
              <a:ext cx="390497" cy="89832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Elbow Connector 99"/>
            <p:cNvCxnSpPr>
              <a:stCxn id="28" idx="0"/>
              <a:endCxn id="21" idx="1"/>
            </p:cNvCxnSpPr>
            <p:nvPr/>
          </p:nvCxnSpPr>
          <p:spPr bwMode="auto">
            <a:xfrm rot="5400000" flipH="1" flipV="1">
              <a:off x="4941814" y="849300"/>
              <a:ext cx="516347" cy="60361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>
              <a:stCxn id="14" idx="2"/>
              <a:endCxn id="15" idx="0"/>
            </p:cNvCxnSpPr>
            <p:nvPr/>
          </p:nvCxnSpPr>
          <p:spPr bwMode="auto">
            <a:xfrm flipH="1">
              <a:off x="1512111" y="2735711"/>
              <a:ext cx="4236" cy="10445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83711" y="612656"/>
              <a:ext cx="8831528" cy="6241903"/>
              <a:chOff x="136057" y="608428"/>
              <a:chExt cx="8831528" cy="6241903"/>
            </a:xfrm>
          </p:grpSpPr>
          <p:cxnSp>
            <p:nvCxnSpPr>
              <p:cNvPr id="51" name="Straight Arrow Connector 50"/>
              <p:cNvCxnSpPr>
                <a:stCxn id="25" idx="2"/>
                <a:endCxn id="26" idx="0"/>
              </p:cNvCxnSpPr>
              <p:nvPr/>
            </p:nvCxnSpPr>
            <p:spPr bwMode="auto">
              <a:xfrm flipH="1">
                <a:off x="8073886" y="6118781"/>
                <a:ext cx="1" cy="4213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24" idx="2"/>
                <a:endCxn id="25" idx="0"/>
              </p:cNvCxnSpPr>
              <p:nvPr/>
            </p:nvCxnSpPr>
            <p:spPr bwMode="auto">
              <a:xfrm>
                <a:off x="8064407" y="5004163"/>
                <a:ext cx="9480" cy="46654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20" idx="0"/>
                <a:endCxn id="28" idx="2"/>
              </p:cNvCxnSpPr>
              <p:nvPr/>
            </p:nvCxnSpPr>
            <p:spPr bwMode="auto">
              <a:xfrm flipV="1">
                <a:off x="4839163" y="2138377"/>
                <a:ext cx="11365" cy="59554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>
                <a:stCxn id="23" idx="2"/>
                <a:endCxn id="24" idx="0"/>
              </p:cNvCxnSpPr>
              <p:nvPr/>
            </p:nvCxnSpPr>
            <p:spPr bwMode="auto">
              <a:xfrm>
                <a:off x="8062988" y="3744094"/>
                <a:ext cx="1419" cy="8119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8062988" y="2435095"/>
                <a:ext cx="0" cy="66092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19" idx="0"/>
                <a:endCxn id="20" idx="2"/>
              </p:cNvCxnSpPr>
              <p:nvPr/>
            </p:nvCxnSpPr>
            <p:spPr bwMode="auto">
              <a:xfrm flipH="1" flipV="1">
                <a:off x="4839163" y="3253692"/>
                <a:ext cx="11366" cy="5538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18" idx="0"/>
                <a:endCxn id="19" idx="2"/>
              </p:cNvCxnSpPr>
              <p:nvPr/>
            </p:nvCxnSpPr>
            <p:spPr bwMode="auto">
              <a:xfrm flipV="1">
                <a:off x="4843934" y="4392586"/>
                <a:ext cx="6595" cy="40873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37" idx="2"/>
                <a:endCxn id="14" idx="0"/>
              </p:cNvCxnSpPr>
              <p:nvPr/>
            </p:nvCxnSpPr>
            <p:spPr bwMode="auto">
              <a:xfrm>
                <a:off x="1468693" y="1783081"/>
                <a:ext cx="0" cy="2536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 bwMode="auto">
              <a:xfrm>
                <a:off x="144528" y="2036721"/>
                <a:ext cx="2648329" cy="69476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fr-FR" sz="1050" dirty="0">
                    <a:latin typeface="Calibri" panose="020F0502020204030204" pitchFamily="34" charset="0"/>
                  </a:rPr>
                  <a:t>2.Synthétiser les informations disponibles, faire le bilan des ressources, plans et projets  disponibles, faire la carte des acteurs, et évaluer les lacunes et les besoins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36057" y="3776073"/>
                <a:ext cx="2656800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3. Caractériser le contexte </a:t>
                </a:r>
                <a:r>
                  <a:rPr lang="fr-FR" sz="1050" dirty="0">
                    <a:latin typeface="Calibri" panose="020F0502020204030204" pitchFamily="34" charset="0"/>
                  </a:rPr>
                  <a:t>en termes de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développement: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identifier les thèmes adaptation-développement et les objectifs à cibler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38509" y="5092693"/>
                <a:ext cx="2568570" cy="6429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4.Définir le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mandat et la stratégie, ainsi que les arrangements institutionnels nationaux (gouvernance &amp; coordination)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392114" y="6091633"/>
                <a:ext cx="2200440" cy="6329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5.Définir une feuille de route pour le PNA incluant les détails sur les calendriers et le système M&amp;E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744619" y="4801321"/>
                <a:ext cx="2198630" cy="689630"/>
              </a:xfrm>
              <a:prstGeom prst="rect">
                <a:avLst/>
              </a:prstGeom>
              <a:pattFill prst="pct5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6.Visualiser les scénarios,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les </a:t>
                </a:r>
                <a:r>
                  <a:rPr lang="fr-FR" sz="1050" dirty="0">
                    <a:latin typeface="Calibri" panose="020F0502020204030204" pitchFamily="34" charset="0"/>
                  </a:rPr>
                  <a:t>trajectoires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de développement et les actions d’adaptation </a:t>
                </a:r>
                <a:r>
                  <a:rPr lang="fr-FR" sz="1050" dirty="0">
                    <a:latin typeface="Calibri" panose="020F0502020204030204" pitchFamily="34" charset="0"/>
                  </a:rPr>
                  <a:t>en réponse à un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climat changeant 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543154" y="3807546"/>
                <a:ext cx="2614749" cy="58504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7.Analyser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le climat passé et les scénarios de changement climatique et caractériser le risque climatique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522128" y="2733920"/>
                <a:ext cx="2634069" cy="5197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8.Evaluer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les risques climatiques et la vulnérabilité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454138" y="608428"/>
                <a:ext cx="2218353" cy="56055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10.Evaluer, hiérarchiser et classer les options d’adaptation 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158391" y="1787023"/>
                <a:ext cx="1809194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12.Concevoir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des stratégies de mise en œuvre cohérentes, en incluant les synergies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7158391" y="3096022"/>
                <a:ext cx="1809193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13.Mettre en œuvre et gérer des actions par des politiques, programmes, projets et d’autres activités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161230" y="4556044"/>
                <a:ext cx="1806354" cy="4481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14.Suivre et </a:t>
                </a:r>
                <a:r>
                  <a:rPr lang="fr-FR" sz="1050" dirty="0">
                    <a:latin typeface="Calibri" panose="020F0502020204030204" pitchFamily="34" charset="0"/>
                  </a:rPr>
                  <a:t>faire l’examen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périodique </a:t>
                </a:r>
                <a:r>
                  <a:rPr lang="fr-FR" sz="1050" dirty="0">
                    <a:latin typeface="Calibri" panose="020F0502020204030204" pitchFamily="34" charset="0"/>
                  </a:rPr>
                  <a:t>du 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processus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180189" y="5470709"/>
                <a:ext cx="1787395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15.Notifier sur les progrès, l’efficacité et les lacunes 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7203739" y="6540152"/>
                <a:ext cx="1740293" cy="31017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050" b="1" dirty="0">
                    <a:latin typeface="Calibri" panose="020F0502020204030204" pitchFamily="34" charset="0"/>
                  </a:rPr>
                  <a:t>Mettre à jour le PNA ?</a:t>
                </a:r>
                <a:endParaRPr kumimoji="0" lang="fr-FR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1763" y="770823"/>
                <a:ext cx="31221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A: </a:t>
                </a:r>
                <a:b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</a:br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Travail préparatoire et prise en compte des lacunes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522128" y="1405050"/>
                <a:ext cx="2656800" cy="73332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9.Identifier les options d’adaptation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pour prendre en compte les vulnérabilités clés et les activités pour intégrer l’adaptation dans la planification du développement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4261" y="2888400"/>
                <a:ext cx="2534145" cy="5770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Rapports de synthèse et de bilan: analyse des lacunes et des besoins; recenser les acteurs et faire leurs profils 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57636" y="4505781"/>
                <a:ext cx="2411897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sur les visualisations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22128" y="3458888"/>
                <a:ext cx="2634069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sur l’analyse des risques &amp; scenarios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50135" y="2535324"/>
                <a:ext cx="2517449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PNA + stratégie de mise en œuvre-&gt; cadre stratégique pour l’adaptation 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383117" y="2237765"/>
                <a:ext cx="2923455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d’évaluation sur les risques climatique et analyse de la vulnérabilité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402950" y="3841724"/>
                <a:ext cx="2564634" cy="5770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Propositions pour les politiques, projets et programmes: renforcement des capacités institutionnelles (</a:t>
                </a:r>
                <a:r>
                  <a:rPr lang="fr-FR" sz="1050" dirty="0" err="1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readiness</a:t>
                </a:r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144528" y="1235108"/>
                <a:ext cx="2648329" cy="547973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fr-FR" sz="1050" dirty="0">
                    <a:latin typeface="Calibri" panose="020F0502020204030204" pitchFamily="34" charset="0"/>
                  </a:rPr>
                  <a:t>1. Lancement des travaux du PNA avec arrangements institutionnels provisoires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79348" y="4723361"/>
                <a:ext cx="89300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B: Eléments de la phase préparatoire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106926" y="1747747"/>
                <a:ext cx="1073263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C: Stratégies de mise en œuvre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069533" y="4496971"/>
                <a:ext cx="1155934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D: Notification, suivi et examen</a:t>
                </a:r>
              </a:p>
            </p:txBody>
          </p:sp>
          <p:cxnSp>
            <p:nvCxnSpPr>
              <p:cNvPr id="41" name="Straight Arrow Connector 40"/>
              <p:cNvCxnSpPr>
                <a:endCxn id="16" idx="0"/>
              </p:cNvCxnSpPr>
              <p:nvPr/>
            </p:nvCxnSpPr>
            <p:spPr bwMode="auto">
              <a:xfrm flipH="1">
                <a:off x="1422794" y="4442135"/>
                <a:ext cx="5208" cy="6505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043755" y="5113166"/>
                <a:ext cx="1897368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Rapports de suivi et d’examen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085342" y="6165442"/>
                <a:ext cx="1858690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d’avancement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7771" y="4496971"/>
                <a:ext cx="267753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Déterminants du développement et de la vulnérabilité</a:t>
                </a:r>
              </a:p>
            </p:txBody>
          </p:sp>
          <p:cxnSp>
            <p:nvCxnSpPr>
              <p:cNvPr id="45" name="Elbow Connector 44"/>
              <p:cNvCxnSpPr>
                <a:stCxn id="16" idx="2"/>
                <a:endCxn id="17" idx="1"/>
              </p:cNvCxnSpPr>
              <p:nvPr/>
            </p:nvCxnSpPr>
            <p:spPr bwMode="auto">
              <a:xfrm rot="16200000" flipH="1">
                <a:off x="1571228" y="5587235"/>
                <a:ext cx="672452" cy="96932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Elbow Connector 45"/>
              <p:cNvCxnSpPr>
                <a:stCxn id="17" idx="3"/>
              </p:cNvCxnSpPr>
              <p:nvPr/>
            </p:nvCxnSpPr>
            <p:spPr bwMode="auto">
              <a:xfrm flipV="1">
                <a:off x="4592554" y="5470709"/>
                <a:ext cx="291832" cy="937412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231763" y="5936534"/>
                <a:ext cx="1907237" cy="5770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Mandats du PNA et stratégie ou cadre de </a:t>
                </a:r>
                <a:r>
                  <a:rPr lang="fr-FR" sz="105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développement climat-résilience </a:t>
                </a:r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national(e)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349040" y="5658181"/>
                <a:ext cx="111141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Feuille de route du processus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33124" y="849415"/>
                <a:ext cx="1361801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5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defRPr>
                </a:lvl1pPr>
              </a:lstStyle>
              <a:p>
                <a:r>
                  <a:rPr lang="fr-FR" dirty="0"/>
                  <a:t>Base de données des options d’adaptation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176022" y="1201710"/>
                <a:ext cx="170570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11.Plan National d’Adaptation (PNA)</a:t>
                </a:r>
              </a:p>
            </p:txBody>
          </p:sp>
        </p:grpSp>
      </p:grpSp>
      <p:sp>
        <p:nvSpPr>
          <p:cNvPr id="52" name="Oval 51"/>
          <p:cNvSpPr/>
          <p:nvPr/>
        </p:nvSpPr>
        <p:spPr bwMode="auto">
          <a:xfrm>
            <a:off x="7020272" y="980728"/>
            <a:ext cx="1872208" cy="57606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Plan national </a:t>
            </a:r>
            <a:r>
              <a:rPr lang="en-US" sz="1600" b="1" dirty="0" err="1" smtClean="0"/>
              <a:t>d’adaptation</a:t>
            </a:r>
            <a:r>
              <a:rPr lang="en-US" sz="1600" b="1" dirty="0" smtClean="0"/>
              <a:t> (PNA)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340768"/>
            <a:ext cx="7869239" cy="46565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Principal </a:t>
            </a:r>
            <a:r>
              <a:rPr lang="en-US" sz="1800" dirty="0" err="1" smtClean="0"/>
              <a:t>résultat</a:t>
            </a:r>
            <a:r>
              <a:rPr lang="en-US" sz="1800" dirty="0" smtClean="0"/>
              <a:t> du </a:t>
            </a:r>
            <a:r>
              <a:rPr lang="en-US" sz="1800" dirty="0" err="1" smtClean="0"/>
              <a:t>processus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Un plan </a:t>
            </a:r>
            <a:r>
              <a:rPr lang="en-US" sz="1800" dirty="0" err="1" smtClean="0"/>
              <a:t>stratégique</a:t>
            </a:r>
            <a:r>
              <a:rPr lang="en-US" sz="1800" dirty="0" smtClean="0"/>
              <a:t> national pour </a:t>
            </a:r>
            <a:r>
              <a:rPr lang="en-US" sz="1800" dirty="0" err="1" smtClean="0"/>
              <a:t>mettre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</a:t>
            </a:r>
            <a:r>
              <a:rPr lang="en-US" sz="1800" dirty="0" err="1" smtClean="0"/>
              <a:t>l’adaptation</a:t>
            </a:r>
            <a:r>
              <a:rPr lang="en-US" sz="1800" dirty="0" smtClean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Se </a:t>
            </a:r>
            <a:r>
              <a:rPr lang="en-US" sz="1800" dirty="0" err="1" smtClean="0"/>
              <a:t>concentre</a:t>
            </a:r>
            <a:r>
              <a:rPr lang="en-US" sz="1800" dirty="0" smtClean="0"/>
              <a:t> sur les </a:t>
            </a:r>
            <a:r>
              <a:rPr lang="en-US" sz="1800" dirty="0" err="1" smtClean="0"/>
              <a:t>enjeux</a:t>
            </a:r>
            <a:r>
              <a:rPr lang="en-US" sz="1800" dirty="0" smtClean="0"/>
              <a:t> </a:t>
            </a:r>
            <a:r>
              <a:rPr lang="en-US" sz="1800" dirty="0" err="1" smtClean="0"/>
              <a:t>d’une</a:t>
            </a:r>
            <a:r>
              <a:rPr lang="en-US" sz="1800" dirty="0" smtClean="0"/>
              <a:t> </a:t>
            </a:r>
            <a:r>
              <a:rPr lang="en-US" sz="1800" dirty="0" err="1" smtClean="0"/>
              <a:t>approache</a:t>
            </a:r>
            <a:r>
              <a:rPr lang="en-US" sz="1800" dirty="0" smtClean="0"/>
              <a:t> </a:t>
            </a:r>
            <a:r>
              <a:rPr lang="en-US" sz="1800" dirty="0" err="1" smtClean="0"/>
              <a:t>globale</a:t>
            </a:r>
            <a:r>
              <a:rPr lang="en-US" sz="1800" dirty="0" smtClean="0"/>
              <a:t> qui </a:t>
            </a:r>
            <a:r>
              <a:rPr lang="en-US" sz="1800" dirty="0" err="1" smtClean="0"/>
              <a:t>garantira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effective et adequate de </a:t>
            </a:r>
            <a:r>
              <a:rPr lang="en-US" sz="1800" dirty="0" err="1" smtClean="0"/>
              <a:t>l’adaptation</a:t>
            </a:r>
            <a:r>
              <a:rPr lang="en-US" sz="1800" dirty="0" smtClean="0"/>
              <a:t>, </a:t>
            </a:r>
            <a:r>
              <a:rPr lang="en-US" sz="1800" dirty="0" err="1" smtClean="0"/>
              <a:t>afin</a:t>
            </a:r>
            <a:r>
              <a:rPr lang="en-US" sz="1800" dirty="0" smtClean="0"/>
              <a:t> </a:t>
            </a:r>
            <a:r>
              <a:rPr lang="en-US" sz="1800" dirty="0" err="1" smtClean="0"/>
              <a:t>d’atteindre</a:t>
            </a:r>
            <a:r>
              <a:rPr lang="en-US" sz="1800" dirty="0" smtClean="0"/>
              <a:t> </a:t>
            </a:r>
            <a:r>
              <a:rPr lang="en-US" sz="1800" dirty="0" err="1" smtClean="0"/>
              <a:t>l’objectif</a:t>
            </a:r>
            <a:r>
              <a:rPr lang="en-US" sz="1800" dirty="0" smtClean="0"/>
              <a:t> de </a:t>
            </a:r>
            <a:r>
              <a:rPr lang="en-US" sz="1800" dirty="0" err="1" smtClean="0"/>
              <a:t>réduire</a:t>
            </a:r>
            <a:r>
              <a:rPr lang="en-US" sz="1800" dirty="0" smtClean="0"/>
              <a:t> la </a:t>
            </a:r>
            <a:r>
              <a:rPr lang="en-US" sz="1800" dirty="0" err="1" smtClean="0"/>
              <a:t>vulnérabilité</a:t>
            </a:r>
            <a:r>
              <a:rPr lang="en-US" sz="1800" dirty="0" smtClean="0"/>
              <a:t> et de </a:t>
            </a:r>
            <a:r>
              <a:rPr lang="en-US" sz="1800" dirty="0" err="1" smtClean="0"/>
              <a:t>garantir</a:t>
            </a:r>
            <a:r>
              <a:rPr lang="en-US" sz="1800" dirty="0" smtClean="0"/>
              <a:t> un </a:t>
            </a:r>
            <a:r>
              <a:rPr lang="en-US" sz="1800" dirty="0" err="1" smtClean="0"/>
              <a:t>développement</a:t>
            </a:r>
            <a:r>
              <a:rPr lang="en-US" sz="1800" dirty="0" smtClean="0"/>
              <a:t> resilient aux </a:t>
            </a:r>
            <a:r>
              <a:rPr lang="en-US" sz="1800" dirty="0" err="1" smtClean="0"/>
              <a:t>changements</a:t>
            </a:r>
            <a:r>
              <a:rPr lang="en-US" sz="1800" dirty="0" smtClean="0"/>
              <a:t> </a:t>
            </a:r>
            <a:r>
              <a:rPr lang="en-US" sz="1800" dirty="0" err="1" smtClean="0"/>
              <a:t>climatique</a:t>
            </a:r>
            <a:r>
              <a:rPr lang="en-US" sz="1800" dirty="0" smtClean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 err="1" smtClean="0"/>
              <a:t>Fournit</a:t>
            </a:r>
            <a:r>
              <a:rPr lang="en-IE" sz="1800" dirty="0" smtClean="0"/>
              <a:t> </a:t>
            </a:r>
            <a:r>
              <a:rPr lang="en-IE" sz="1800" dirty="0" err="1" smtClean="0"/>
              <a:t>suffisamment</a:t>
            </a:r>
            <a:r>
              <a:rPr lang="en-IE" sz="1800" dirty="0" smtClean="0"/>
              <a:t> de </a:t>
            </a:r>
            <a:r>
              <a:rPr lang="en-IE" sz="1800" dirty="0" err="1" smtClean="0"/>
              <a:t>détails</a:t>
            </a:r>
            <a:r>
              <a:rPr lang="en-IE" sz="1800" dirty="0" smtClean="0"/>
              <a:t> pour guider la realisation de </a:t>
            </a:r>
            <a:r>
              <a:rPr lang="en-IE" sz="1800" dirty="0" err="1" smtClean="0"/>
              <a:t>ces</a:t>
            </a:r>
            <a:r>
              <a:rPr lang="en-IE" sz="1800" dirty="0" smtClean="0"/>
              <a:t> </a:t>
            </a:r>
            <a:r>
              <a:rPr lang="en-IE" sz="1800" dirty="0" err="1" smtClean="0"/>
              <a:t>objectifs</a:t>
            </a:r>
            <a:r>
              <a:rPr lang="en-IE" sz="1800" dirty="0" smtClean="0"/>
              <a:t> </a:t>
            </a:r>
            <a:r>
              <a:rPr lang="en-IE" sz="1800" dirty="0" err="1" smtClean="0"/>
              <a:t>dans</a:t>
            </a:r>
            <a:r>
              <a:rPr lang="en-IE" sz="1800" dirty="0" smtClean="0"/>
              <a:t> les </a:t>
            </a:r>
            <a:r>
              <a:rPr lang="en-IE" sz="1800" dirty="0" err="1" smtClean="0"/>
              <a:t>secteurs</a:t>
            </a:r>
            <a:r>
              <a:rPr lang="en-IE" sz="1800" dirty="0" smtClean="0"/>
              <a:t> </a:t>
            </a:r>
            <a:r>
              <a:rPr lang="en-IE" sz="1800" dirty="0" err="1" smtClean="0"/>
              <a:t>clés</a:t>
            </a:r>
            <a:r>
              <a:rPr lang="en-IE" sz="1800" dirty="0" smtClean="0"/>
              <a:t> et pour </a:t>
            </a:r>
            <a:r>
              <a:rPr lang="en-IE" sz="1800" dirty="0" err="1" smtClean="0"/>
              <a:t>tous</a:t>
            </a:r>
            <a:r>
              <a:rPr lang="en-IE" sz="1800" dirty="0" smtClean="0"/>
              <a:t> les </a:t>
            </a:r>
            <a:r>
              <a:rPr lang="en-IE" sz="1800" dirty="0" err="1" smtClean="0"/>
              <a:t>groupes</a:t>
            </a:r>
            <a:r>
              <a:rPr lang="en-IE" sz="1800" dirty="0" smtClean="0"/>
              <a:t> et </a:t>
            </a:r>
            <a:r>
              <a:rPr lang="en-IE" sz="1800" dirty="0" err="1" smtClean="0"/>
              <a:t>systèmes</a:t>
            </a:r>
            <a:r>
              <a:rPr lang="en-IE" sz="1800" dirty="0" smtClean="0"/>
              <a:t> </a:t>
            </a:r>
            <a:r>
              <a:rPr lang="en-IE" sz="1800" dirty="0" err="1" smtClean="0"/>
              <a:t>vulnérables</a:t>
            </a:r>
            <a:r>
              <a:rPr lang="en-IE" sz="1800" dirty="0" smtClean="0"/>
              <a:t> 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 err="1" smtClean="0"/>
              <a:t>Devrait</a:t>
            </a:r>
            <a:r>
              <a:rPr lang="en-IE" sz="1800" dirty="0" smtClean="0"/>
              <a:t> </a:t>
            </a:r>
            <a:r>
              <a:rPr lang="en-IE" sz="1800" dirty="0" err="1" smtClean="0"/>
              <a:t>faciliter</a:t>
            </a:r>
            <a:r>
              <a:rPr lang="en-IE" sz="1800" dirty="0" smtClean="0"/>
              <a:t> les </a:t>
            </a:r>
            <a:r>
              <a:rPr lang="en-IE" sz="1800" dirty="0" err="1" smtClean="0"/>
              <a:t>prochaines</a:t>
            </a:r>
            <a:r>
              <a:rPr lang="en-IE" sz="1800" dirty="0" smtClean="0"/>
              <a:t> </a:t>
            </a:r>
            <a:r>
              <a:rPr lang="en-IE" sz="1800" dirty="0" err="1" smtClean="0"/>
              <a:t>étapes</a:t>
            </a:r>
            <a:r>
              <a:rPr lang="en-IE" sz="1800" dirty="0" smtClean="0"/>
              <a:t> </a:t>
            </a:r>
            <a:r>
              <a:rPr lang="en-IE" sz="1800" dirty="0" err="1" smtClean="0"/>
              <a:t>en</a:t>
            </a:r>
            <a:r>
              <a:rPr lang="en-IE" sz="1800" dirty="0" smtClean="0"/>
              <a:t> </a:t>
            </a:r>
            <a:r>
              <a:rPr lang="en-IE" sz="1800" dirty="0" err="1" smtClean="0"/>
              <a:t>termes</a:t>
            </a:r>
            <a:r>
              <a:rPr lang="en-IE" sz="1800" dirty="0" smtClean="0"/>
              <a:t> </a:t>
            </a:r>
            <a:r>
              <a:rPr lang="en-IE" sz="1800" dirty="0" err="1" smtClean="0"/>
              <a:t>d’accès</a:t>
            </a:r>
            <a:r>
              <a:rPr lang="en-IE" sz="1800" dirty="0" smtClean="0"/>
              <a:t> aux </a:t>
            </a:r>
            <a:r>
              <a:rPr lang="en-IE" sz="1800" dirty="0" err="1" smtClean="0"/>
              <a:t>financements</a:t>
            </a:r>
            <a:r>
              <a:rPr lang="en-IE" sz="1800" dirty="0" smtClean="0"/>
              <a:t> </a:t>
            </a:r>
            <a:r>
              <a:rPr lang="en-IE" sz="1800" dirty="0" err="1" smtClean="0"/>
              <a:t>climats</a:t>
            </a:r>
            <a:r>
              <a:rPr lang="en-IE" sz="1800" dirty="0" smtClean="0"/>
              <a:t> du GCF, de </a:t>
            </a:r>
            <a:r>
              <a:rPr lang="en-IE" sz="1800" dirty="0" err="1" smtClean="0"/>
              <a:t>bailleurs</a:t>
            </a:r>
            <a:r>
              <a:rPr lang="en-IE" sz="1800" dirty="0" smtClean="0"/>
              <a:t> </a:t>
            </a:r>
            <a:r>
              <a:rPr lang="en-IE" sz="1800" dirty="0" err="1" smtClean="0"/>
              <a:t>bilateraux</a:t>
            </a:r>
            <a:r>
              <a:rPr lang="en-IE" sz="1800" dirty="0" smtClean="0"/>
              <a:t>, et/</a:t>
            </a:r>
            <a:r>
              <a:rPr lang="en-IE" sz="1800" dirty="0" err="1" smtClean="0"/>
              <a:t>ou</a:t>
            </a:r>
            <a:r>
              <a:rPr lang="en-IE" sz="1800" dirty="0" smtClean="0"/>
              <a:t> aux budgets </a:t>
            </a:r>
            <a:r>
              <a:rPr lang="en-IE" sz="1800" dirty="0" err="1" smtClean="0"/>
              <a:t>nationaux</a:t>
            </a:r>
            <a:r>
              <a:rPr lang="en-IE" sz="1800" dirty="0" smtClean="0"/>
              <a:t>, </a:t>
            </a:r>
            <a:r>
              <a:rPr lang="en-IE" sz="1800" dirty="0" err="1" smtClean="0"/>
              <a:t>ainsi</a:t>
            </a:r>
            <a:r>
              <a:rPr lang="en-IE" sz="1800" dirty="0" smtClean="0"/>
              <a:t> que les </a:t>
            </a:r>
            <a:r>
              <a:rPr lang="en-IE" sz="1800" dirty="0" err="1" smtClean="0"/>
              <a:t>étapes</a:t>
            </a:r>
            <a:r>
              <a:rPr lang="en-IE" sz="1800" dirty="0" smtClean="0"/>
              <a:t> </a:t>
            </a:r>
            <a:r>
              <a:rPr lang="en-IE" sz="1800" dirty="0" err="1" smtClean="0"/>
              <a:t>suivantes</a:t>
            </a:r>
            <a:r>
              <a:rPr lang="en-IE" sz="1800" dirty="0" smtClean="0"/>
              <a:t>, </a:t>
            </a:r>
            <a:r>
              <a:rPr lang="en-IE" sz="1800" dirty="0" err="1" smtClean="0"/>
              <a:t>concernant</a:t>
            </a:r>
            <a:r>
              <a:rPr lang="en-IE" sz="1800" dirty="0" smtClean="0"/>
              <a:t> le </a:t>
            </a:r>
            <a:r>
              <a:rPr lang="en-IE" sz="1800" dirty="0" err="1" smtClean="0"/>
              <a:t>suivi</a:t>
            </a:r>
            <a:r>
              <a:rPr lang="en-IE" sz="1800" dirty="0"/>
              <a:t>,</a:t>
            </a:r>
            <a:r>
              <a:rPr lang="en-IE" sz="1800" dirty="0" smtClean="0"/>
              <a:t> la notification, les </a:t>
            </a:r>
            <a:r>
              <a:rPr lang="en-IE" sz="1800" dirty="0" err="1" smtClean="0"/>
              <a:t>mises</a:t>
            </a:r>
            <a:r>
              <a:rPr lang="en-IE" sz="1800" dirty="0" smtClean="0"/>
              <a:t> à jour et revisions futures du plan </a:t>
            </a:r>
          </a:p>
        </p:txBody>
      </p:sp>
    </p:spTree>
    <p:extLst>
      <p:ext uri="{BB962C8B-B14F-4D97-AF65-F5344CB8AC3E}">
        <p14:creationId xmlns:p14="http://schemas.microsoft.com/office/powerpoint/2010/main" val="403770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Plan national </a:t>
            </a:r>
            <a:r>
              <a:rPr lang="en-US" sz="1600" b="1" dirty="0" err="1"/>
              <a:t>d’adaptation</a:t>
            </a:r>
            <a:r>
              <a:rPr lang="en-US" sz="1600" b="1" dirty="0"/>
              <a:t> (PNA)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2"/>
            <a:ext cx="7869239" cy="46565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 smtClean="0"/>
              <a:t>Il </a:t>
            </a:r>
            <a:r>
              <a:rPr lang="en-IE" sz="1800" dirty="0" err="1" smtClean="0"/>
              <a:t>devrait</a:t>
            </a:r>
            <a:r>
              <a:rPr lang="en-IE" sz="1800" dirty="0" smtClean="0"/>
              <a:t> </a:t>
            </a:r>
            <a:r>
              <a:rPr lang="en-IE" sz="1800" dirty="0" err="1" smtClean="0"/>
              <a:t>etre</a:t>
            </a:r>
            <a:r>
              <a:rPr lang="en-IE" sz="1800" dirty="0" smtClean="0"/>
              <a:t> </a:t>
            </a:r>
            <a:r>
              <a:rPr lang="en-IE" sz="1800" dirty="0" err="1" smtClean="0"/>
              <a:t>impulsé</a:t>
            </a:r>
            <a:r>
              <a:rPr lang="en-IE" sz="1800" dirty="0" smtClean="0"/>
              <a:t> </a:t>
            </a:r>
            <a:r>
              <a:rPr lang="en-IE" sz="1800" dirty="0" smtClean="0"/>
              <a:t>par le pays pour </a:t>
            </a:r>
            <a:r>
              <a:rPr lang="en-IE" sz="1800" dirty="0" err="1" smtClean="0"/>
              <a:t>ce</a:t>
            </a:r>
            <a:r>
              <a:rPr lang="en-IE" sz="1800" dirty="0" smtClean="0"/>
              <a:t> qui </a:t>
            </a:r>
            <a:r>
              <a:rPr lang="en-IE" sz="1800" dirty="0" err="1" smtClean="0"/>
              <a:t>concerne</a:t>
            </a:r>
            <a:r>
              <a:rPr lang="en-IE" sz="1800" dirty="0" smtClean="0"/>
              <a:t> la </a:t>
            </a:r>
            <a:r>
              <a:rPr lang="en-IE" sz="1800" dirty="0" err="1" smtClean="0"/>
              <a:t>forme</a:t>
            </a:r>
            <a:r>
              <a:rPr lang="en-IE" sz="1800" dirty="0" smtClean="0"/>
              <a:t> et les </a:t>
            </a:r>
            <a:r>
              <a:rPr lang="en-IE" sz="1800" dirty="0" err="1" smtClean="0"/>
              <a:t>fonctions</a:t>
            </a:r>
            <a:r>
              <a:rPr lang="en-IE" sz="1800" dirty="0" smtClean="0"/>
              <a:t>, et </a:t>
            </a:r>
            <a:r>
              <a:rPr lang="en-IE" sz="1800" dirty="0" err="1" smtClean="0"/>
              <a:t>devrait</a:t>
            </a:r>
            <a:r>
              <a:rPr lang="en-IE" sz="1800" dirty="0" smtClean="0"/>
              <a:t> </a:t>
            </a:r>
            <a:r>
              <a:rPr lang="en-IE" sz="1800" dirty="0" err="1" smtClean="0"/>
              <a:t>permettre</a:t>
            </a:r>
            <a:r>
              <a:rPr lang="en-IE" sz="1800" dirty="0" smtClean="0"/>
              <a:t> la formulation de plans </a:t>
            </a:r>
            <a:r>
              <a:rPr lang="en-IE" sz="1800" dirty="0" err="1" smtClean="0"/>
              <a:t>d’actions</a:t>
            </a:r>
            <a:r>
              <a:rPr lang="en-IE" sz="1800" dirty="0" smtClean="0"/>
              <a:t> </a:t>
            </a:r>
            <a:r>
              <a:rPr lang="en-IE" sz="1800" dirty="0" err="1" smtClean="0"/>
              <a:t>sectoriels</a:t>
            </a:r>
            <a:r>
              <a:rPr lang="en-IE" sz="1800" dirty="0" smtClean="0"/>
              <a:t> et/</a:t>
            </a:r>
            <a:r>
              <a:rPr lang="en-IE" sz="1800" dirty="0" err="1" smtClean="0"/>
              <a:t>ou</a:t>
            </a:r>
            <a:r>
              <a:rPr lang="en-IE" sz="1800" dirty="0" smtClean="0"/>
              <a:t> infra-</a:t>
            </a:r>
            <a:r>
              <a:rPr lang="en-IE" sz="1800" dirty="0" err="1" smtClean="0"/>
              <a:t>nationaux</a:t>
            </a:r>
            <a:r>
              <a:rPr lang="en-IE" sz="1800" dirty="0" smtClean="0"/>
              <a:t>, de strategies </a:t>
            </a:r>
            <a:r>
              <a:rPr lang="en-IE" sz="1800" dirty="0" err="1" smtClean="0"/>
              <a:t>d’investissments</a:t>
            </a:r>
            <a:r>
              <a:rPr lang="en-IE" sz="1800" dirty="0" smtClean="0"/>
              <a:t>, etc.</a:t>
            </a:r>
            <a:endParaRPr lang="en-IE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E" sz="1800" dirty="0" err="1" smtClean="0"/>
              <a:t>Fournit</a:t>
            </a:r>
            <a:r>
              <a:rPr lang="en-IE" sz="1800" dirty="0" smtClean="0"/>
              <a:t> des </a:t>
            </a:r>
            <a:r>
              <a:rPr lang="en-IE" sz="1800" dirty="0" err="1" smtClean="0"/>
              <a:t>informations</a:t>
            </a:r>
            <a:r>
              <a:rPr lang="en-IE" sz="1800" dirty="0" smtClean="0"/>
              <a:t> sur:  </a:t>
            </a:r>
            <a:endParaRPr lang="en-IE" sz="1800" dirty="0"/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err="1" smtClean="0"/>
              <a:t>Gouvernance</a:t>
            </a:r>
            <a:r>
              <a:rPr lang="en-IE" sz="1800" dirty="0" smtClean="0"/>
              <a:t> </a:t>
            </a:r>
            <a:r>
              <a:rPr lang="en-IE" sz="1800" dirty="0" smtClean="0"/>
              <a:t>et</a:t>
            </a:r>
            <a:r>
              <a:rPr lang="en-IE" sz="1800" dirty="0" smtClean="0"/>
              <a:t> </a:t>
            </a:r>
            <a:r>
              <a:rPr lang="en-IE" sz="1800" dirty="0" smtClean="0"/>
              <a:t>arrangements </a:t>
            </a:r>
            <a:r>
              <a:rPr lang="en-IE" sz="1800" dirty="0" err="1" smtClean="0"/>
              <a:t>visant</a:t>
            </a:r>
            <a:r>
              <a:rPr lang="en-IE" sz="1800" dirty="0" smtClean="0"/>
              <a:t> à la coordination;</a:t>
            </a:r>
            <a:endParaRPr lang="en-IE" sz="1800" dirty="0"/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smtClean="0"/>
              <a:t>Evaluations – </a:t>
            </a:r>
            <a:r>
              <a:rPr lang="en-IE" sz="1800" dirty="0" err="1" smtClean="0"/>
              <a:t>risques</a:t>
            </a:r>
            <a:r>
              <a:rPr lang="en-IE" sz="1800" dirty="0" smtClean="0"/>
              <a:t> </a:t>
            </a:r>
            <a:r>
              <a:rPr lang="en-IE" sz="1800" dirty="0" err="1" smtClean="0"/>
              <a:t>climatiques</a:t>
            </a:r>
            <a:r>
              <a:rPr lang="en-IE" sz="1800" dirty="0" smtClean="0"/>
              <a:t> et </a:t>
            </a:r>
            <a:r>
              <a:rPr lang="en-IE" sz="1800" dirty="0" err="1" smtClean="0"/>
              <a:t>vulnérabilités</a:t>
            </a:r>
            <a:r>
              <a:rPr lang="en-IE" sz="1800" dirty="0" smtClean="0"/>
              <a:t>, options </a:t>
            </a:r>
            <a:r>
              <a:rPr lang="en-IE" sz="1800" dirty="0" err="1" smtClean="0"/>
              <a:t>d’adaptation</a:t>
            </a:r>
            <a:r>
              <a:rPr lang="en-IE" sz="1800" dirty="0"/>
              <a:t>;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err="1" smtClean="0"/>
              <a:t>Connaissance</a:t>
            </a:r>
            <a:r>
              <a:rPr lang="en-IE" sz="1800" dirty="0" smtClean="0"/>
              <a:t>, information et </a:t>
            </a:r>
            <a:r>
              <a:rPr lang="en-IE" sz="1800" dirty="0"/>
              <a:t>communication;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err="1" smtClean="0"/>
              <a:t>Développement</a:t>
            </a:r>
            <a:r>
              <a:rPr lang="en-IE" sz="1800" dirty="0" smtClean="0"/>
              <a:t> de </a:t>
            </a:r>
            <a:r>
              <a:rPr lang="en-IE" sz="1800" dirty="0" err="1" smtClean="0"/>
              <a:t>politiques</a:t>
            </a:r>
            <a:r>
              <a:rPr lang="en-IE" sz="1800" dirty="0" smtClean="0"/>
              <a:t> </a:t>
            </a:r>
            <a:r>
              <a:rPr lang="en-IE" sz="1800" dirty="0" err="1" smtClean="0"/>
              <a:t>publiques</a:t>
            </a:r>
            <a:r>
              <a:rPr lang="en-IE" sz="1800" dirty="0" smtClean="0"/>
              <a:t> et de strategies;</a:t>
            </a:r>
            <a:endParaRPr lang="en-IE" sz="1800" dirty="0"/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err="1" smtClean="0"/>
              <a:t>Intégration</a:t>
            </a:r>
            <a:r>
              <a:rPr lang="en-IE" sz="1800" dirty="0" smtClean="0"/>
              <a:t> de </a:t>
            </a:r>
            <a:r>
              <a:rPr lang="en-IE" sz="1800" dirty="0" err="1" smtClean="0"/>
              <a:t>l’adaptation</a:t>
            </a:r>
            <a:r>
              <a:rPr lang="en-IE" sz="1800" dirty="0" smtClean="0"/>
              <a:t> au </a:t>
            </a:r>
            <a:r>
              <a:rPr lang="en-IE" sz="1800" dirty="0" err="1" smtClean="0"/>
              <a:t>modèle</a:t>
            </a:r>
            <a:r>
              <a:rPr lang="en-IE" sz="1800" dirty="0"/>
              <a:t> </a:t>
            </a:r>
            <a:r>
              <a:rPr lang="en-IE" sz="1800" dirty="0" smtClean="0"/>
              <a:t>de development</a:t>
            </a:r>
            <a:r>
              <a:rPr lang="en-IE" sz="1800" dirty="0"/>
              <a:t>;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E" sz="1800" dirty="0" smtClean="0"/>
              <a:t>Plan </a:t>
            </a:r>
            <a:r>
              <a:rPr lang="en-IE" sz="1800" dirty="0" err="1" smtClean="0"/>
              <a:t>d’investissement</a:t>
            </a:r>
            <a:r>
              <a:rPr lang="en-IE" sz="1800" dirty="0" smtClean="0"/>
              <a:t>/de </a:t>
            </a:r>
            <a:r>
              <a:rPr lang="en-IE" sz="1800" dirty="0" err="1" smtClean="0"/>
              <a:t>financement</a:t>
            </a:r>
            <a:r>
              <a:rPr lang="en-IE" sz="1800" dirty="0" smtClean="0"/>
              <a:t>;</a:t>
            </a:r>
            <a:endParaRPr lang="en-IE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E" sz="1800" dirty="0" err="1" smtClean="0"/>
              <a:t>Suivi</a:t>
            </a:r>
            <a:r>
              <a:rPr lang="en-IE" sz="1800" dirty="0" smtClean="0"/>
              <a:t> et </a:t>
            </a:r>
            <a:r>
              <a:rPr lang="en-IE" sz="1800" dirty="0" err="1" smtClean="0"/>
              <a:t>examen</a:t>
            </a:r>
            <a:endParaRPr lang="en-IE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Contient</a:t>
            </a:r>
            <a:r>
              <a:rPr lang="en-US" sz="1800" dirty="0" smtClean="0"/>
              <a:t> des </a:t>
            </a:r>
            <a:r>
              <a:rPr lang="en-US" sz="1800" dirty="0" err="1" smtClean="0"/>
              <a:t>calendriers</a:t>
            </a:r>
            <a:r>
              <a:rPr lang="en-US" sz="1800" dirty="0" smtClean="0"/>
              <a:t> </a:t>
            </a:r>
            <a:r>
              <a:rPr lang="en-US" sz="1800" dirty="0" err="1" smtClean="0"/>
              <a:t>clairs</a:t>
            </a:r>
            <a:r>
              <a:rPr lang="en-US" sz="1800" dirty="0"/>
              <a:t> </a:t>
            </a:r>
            <a:r>
              <a:rPr lang="en-US" sz="1800" dirty="0" smtClean="0"/>
              <a:t>pour les actions et les </a:t>
            </a:r>
            <a:r>
              <a:rPr lang="en-US" sz="1800" dirty="0" err="1" smtClean="0"/>
              <a:t>mises</a:t>
            </a:r>
            <a:r>
              <a:rPr lang="en-US" sz="1800" dirty="0" smtClean="0"/>
              <a:t> à </a:t>
            </a:r>
            <a:r>
              <a:rPr lang="en-US" sz="1800" dirty="0" err="1" smtClean="0"/>
              <a:t>jours</a:t>
            </a:r>
            <a:r>
              <a:rPr lang="en-US" sz="1800" dirty="0" smtClean="0"/>
              <a:t> </a:t>
            </a:r>
            <a:r>
              <a:rPr lang="en-US" sz="1800" dirty="0" err="1" smtClean="0"/>
              <a:t>ultérieures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886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Information pour guider la discussion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20688"/>
            <a:ext cx="7869239" cy="42965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Discuter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groupe</a:t>
            </a:r>
            <a:r>
              <a:rPr lang="en-US" sz="1800" dirty="0"/>
              <a:t> </a:t>
            </a:r>
            <a:r>
              <a:rPr lang="en-US" sz="1800" dirty="0" smtClean="0"/>
              <a:t>(par tables</a:t>
            </a:r>
            <a:r>
              <a:rPr lang="en-US" sz="1800" dirty="0"/>
              <a:t>) </a:t>
            </a:r>
            <a:r>
              <a:rPr lang="en-US" sz="1800" dirty="0" smtClean="0"/>
              <a:t>et </a:t>
            </a:r>
            <a:r>
              <a:rPr lang="en-US" sz="1800" dirty="0" err="1" smtClean="0"/>
              <a:t>fournir</a:t>
            </a:r>
            <a:r>
              <a:rPr lang="en-US" sz="1800" dirty="0" smtClean="0"/>
              <a:t> des </a:t>
            </a:r>
            <a:r>
              <a:rPr lang="en-US" sz="1800" dirty="0" err="1" smtClean="0"/>
              <a:t>détails</a:t>
            </a:r>
            <a:r>
              <a:rPr lang="en-US" sz="1800" dirty="0" smtClean="0"/>
              <a:t> </a:t>
            </a:r>
            <a:r>
              <a:rPr lang="en-US" sz="1800" dirty="0" smtClean="0"/>
              <a:t>sur les </a:t>
            </a:r>
            <a:r>
              <a:rPr lang="en-US" sz="1800" dirty="0" err="1" smtClean="0"/>
              <a:t>éléments</a:t>
            </a:r>
            <a:r>
              <a:rPr lang="en-US" sz="1800" dirty="0" smtClean="0"/>
              <a:t> à </a:t>
            </a:r>
            <a:r>
              <a:rPr lang="en-US" sz="1800" dirty="0" err="1" smtClean="0"/>
              <a:t>inclure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le PNA </a:t>
            </a:r>
            <a:r>
              <a:rPr lang="en-US" sz="1800" b="1" dirty="0" smtClean="0"/>
              <a:t>(</a:t>
            </a:r>
            <a:r>
              <a:rPr lang="en-US" sz="1800" b="1" dirty="0"/>
              <a:t>15 minutes)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Les groups </a:t>
            </a:r>
            <a:r>
              <a:rPr lang="en-US" sz="1800" dirty="0" err="1" smtClean="0"/>
              <a:t>présenteront</a:t>
            </a:r>
            <a:r>
              <a:rPr lang="en-US" sz="1800" dirty="0" smtClean="0"/>
              <a:t> </a:t>
            </a:r>
            <a:r>
              <a:rPr lang="en-US" sz="1800" dirty="0" err="1" smtClean="0"/>
              <a:t>ensuire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liste</a:t>
            </a:r>
            <a:r>
              <a:rPr lang="en-US" sz="1800" dirty="0"/>
              <a:t> </a:t>
            </a:r>
            <a:r>
              <a:rPr lang="en-US" sz="1800" dirty="0" smtClean="0"/>
              <a:t>des </a:t>
            </a:r>
            <a:r>
              <a:rPr lang="en-US" sz="1800" dirty="0" err="1" smtClean="0"/>
              <a:t>éléments</a:t>
            </a:r>
            <a:r>
              <a:rPr lang="en-US" sz="1800" dirty="0" smtClean="0"/>
              <a:t> </a:t>
            </a:r>
            <a:r>
              <a:rPr lang="en-US" sz="1800" dirty="0" err="1" smtClean="0"/>
              <a:t>proposés</a:t>
            </a:r>
            <a:r>
              <a:rPr lang="en-US" sz="1800" dirty="0" smtClean="0"/>
              <a:t> pour le PNA </a:t>
            </a:r>
            <a:r>
              <a:rPr lang="en-US" sz="1800" b="1" dirty="0" smtClean="0"/>
              <a:t>(</a:t>
            </a:r>
            <a:r>
              <a:rPr lang="en-US" sz="1800" b="1" dirty="0"/>
              <a:t>10 minutes)</a:t>
            </a:r>
          </a:p>
        </p:txBody>
      </p:sp>
    </p:spTree>
    <p:extLst>
      <p:ext uri="{BB962C8B-B14F-4D97-AF65-F5344CB8AC3E}">
        <p14:creationId xmlns:p14="http://schemas.microsoft.com/office/powerpoint/2010/main" val="273289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7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The Chair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Least Developed Countries Expert Group (LEG)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12930483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12936</TotalTime>
  <Words>680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blank</vt:lpstr>
      <vt:lpstr>UNFCCC quote</vt:lpstr>
      <vt:lpstr>UNFCCC_Master 70pt title</vt:lpstr>
      <vt:lpstr>5_Custom Design</vt:lpstr>
      <vt:lpstr>1_UNFCCC_Master 70pt title</vt:lpstr>
      <vt:lpstr>1_Office Theme</vt:lpstr>
      <vt:lpstr>2_UNFCCC_Master 70pt title</vt:lpstr>
      <vt:lpstr>PowerPoint Presentation</vt:lpstr>
      <vt:lpstr>Modèle de processus pour formuler et exécuter un Plan national d ’adaptation</vt:lpstr>
      <vt:lpstr>Plan national d’adaptation (PNA)</vt:lpstr>
      <vt:lpstr>Plan national d’adaptation (PNA)</vt:lpstr>
      <vt:lpstr>Information pour guider la discussion</vt:lpstr>
      <vt:lpstr>Contact:  The Chair  Least Developed Countries Expert Group 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HEADER</dc:title>
  <dc:creator>LEG</dc:creator>
  <cp:lastModifiedBy>Laureline Krichewsky</cp:lastModifiedBy>
  <cp:revision>625</cp:revision>
  <cp:lastPrinted>2017-02-02T14:00:12Z</cp:lastPrinted>
  <dcterms:created xsi:type="dcterms:W3CDTF">2012-06-28T23:14:54Z</dcterms:created>
  <dcterms:modified xsi:type="dcterms:W3CDTF">2017-09-26T22:35:06Z</dcterms:modified>
</cp:coreProperties>
</file>