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706" r:id="rId2"/>
  </p:sldMasterIdLst>
  <p:notesMasterIdLst>
    <p:notesMasterId r:id="rId11"/>
  </p:notesMasterIdLst>
  <p:handoutMasterIdLst>
    <p:handoutMasterId r:id="rId12"/>
  </p:handoutMasterIdLst>
  <p:sldIdLst>
    <p:sldId id="305" r:id="rId3"/>
    <p:sldId id="361" r:id="rId4"/>
    <p:sldId id="359" r:id="rId5"/>
    <p:sldId id="362" r:id="rId6"/>
    <p:sldId id="363" r:id="rId7"/>
    <p:sldId id="358" r:id="rId8"/>
    <p:sldId id="357" r:id="rId9"/>
    <p:sldId id="304" r:id="rId10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brima" panose="020000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F4EBE6"/>
    <a:srgbClr val="D2AF9C"/>
    <a:srgbClr val="BC886A"/>
    <a:srgbClr val="A56039"/>
    <a:srgbClr val="8F3807"/>
    <a:srgbClr val="761302"/>
    <a:srgbClr val="EAF2ED"/>
    <a:srgbClr val="ACCBB9"/>
    <a:srgbClr val="82B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1652" autoAdjust="0"/>
  </p:normalViewPr>
  <p:slideViewPr>
    <p:cSldViewPr snapToGrid="0">
      <p:cViewPr>
        <p:scale>
          <a:sx n="60" d="100"/>
          <a:sy n="60" d="100"/>
        </p:scale>
        <p:origin x="-1644" y="-24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tity/water_sanitation_health/publication_9789241562638/fr/index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Plusieurs facteurs déterminants et voies</a:t>
            </a:r>
          </a:p>
          <a:p>
            <a:r>
              <a:rPr lang="fr-FR" dirty="0" smtClean="0"/>
              <a:t>Les changements environnementaux mondiaux et ces implications for les risques pour la santé sont </a:t>
            </a:r>
            <a:r>
              <a:rPr lang="fr-FR" dirty="0" err="1" smtClean="0"/>
              <a:t>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8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4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opérationnel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renforcer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résilience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systèmes de santé face au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climatique</a:t>
            </a:r>
            <a:endParaRPr lang="fr-FR" sz="1000" b="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00" b="0" dirty="0" smtClean="0">
                <a:solidFill>
                  <a:schemeClr val="tx2">
                    <a:lumMod val="50000"/>
                  </a:schemeClr>
                </a:solidFill>
              </a:rPr>
              <a:t>Directives de l’OMS relatives à la protection de la santé contre les effets du changement climatique grâce à la planification de l’adaptation du secteur de la santé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Protéger la santé face au changement climatique: évaluation de la vulnérabilité et de l'adaptation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Plans de gestion de la sécurité sanitaire de l’eau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1pPr>
            <a:lvl2pPr marL="702756" indent="-270291" eaLnBrk="0" hangingPunct="0"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081164" indent="-216233" eaLnBrk="0" hangingPunct="0"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513629" indent="-216233" eaLnBrk="0" hangingPunct="0"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4pPr>
            <a:lvl5pPr marL="1946095" indent="-216233" eaLnBrk="0" hangingPunct="0"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378560" indent="-21623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811026" indent="-21623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243491" indent="-21623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675957" indent="-216233" rtl="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94DB89C-C519-E742-BB04-B91D5F39808B}" type="slidenum">
              <a:rPr lang="en-US" altLang="en-US" sz="1100">
                <a:solidFill>
                  <a:srgbClr val="000000"/>
                </a:solidFill>
                <a:latin typeface="Calibri" charset="0"/>
                <a:ea typeface="MS PGothic" charset="-128"/>
              </a:rPr>
              <a:pPr eaLnBrk="1" hangingPunct="1"/>
              <a:t>7</a:t>
            </a:fld>
            <a:endParaRPr lang="en-US" altLang="en-US" sz="1100">
              <a:solidFill>
                <a:srgbClr val="000000"/>
              </a:solidFill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119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noProof="0" smtClean="0"/>
              <a:pPr/>
              <a:t>25/09/2017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71958"/>
            <a:ext cx="1976400" cy="694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2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4000" y="370800"/>
            <a:ext cx="1976400" cy="694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2AE24-6C3D-4363-8DA8-E9E849065A01}" type="datetime1">
              <a:rPr lang="en-US" smtClean="0"/>
              <a:pPr/>
              <a:t>9/25/2017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    Title of the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999" y="6293648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49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36761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9" y="180762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803373" y="379578"/>
            <a:ext cx="1976400" cy="6948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59999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6803373" y="371958"/>
            <a:ext cx="1976400" cy="694800"/>
          </a:xfrm>
          <a:prstGeom prst="rect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821" userDrawn="1">
          <p15:clr>
            <a:srgbClr val="F26B43"/>
          </p15:clr>
        </p15:guide>
        <p15:guide id="7" pos="29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who.int/globalchange/publications/fr/" TargetMode="External"/><Relationship Id="rId4" Type="http://schemas.openxmlformats.org/officeDocument/2006/relationships/hyperlink" Target="http://www.who.int/water_sanitation_health/publications/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75321"/>
            <a:ext cx="5981075" cy="1119158"/>
          </a:xfrm>
        </p:spPr>
        <p:txBody>
          <a:bodyPr/>
          <a:lstStyle/>
          <a:p>
            <a:r>
              <a:rPr lang="fr-FR" dirty="0" smtClean="0"/>
              <a:t>Changement Climatique et Santé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www.who.int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" y="3720662"/>
            <a:ext cx="9143999" cy="2417339"/>
          </a:xfrm>
        </p:spPr>
        <p:txBody>
          <a:bodyPr anchor="ctr"/>
          <a:lstStyle/>
          <a:p>
            <a:r>
              <a:rPr lang="fr-FR" dirty="0" smtClean="0"/>
              <a:t>Sally J Edwards, </a:t>
            </a:r>
          </a:p>
          <a:p>
            <a:r>
              <a:rPr lang="fr-FR" dirty="0" smtClean="0"/>
              <a:t>OMS Bureau Régionale p</a:t>
            </a:r>
            <a:r>
              <a:rPr lang="fr-FR" dirty="0" smtClean="0"/>
              <a:t>our l’Afrique,</a:t>
            </a:r>
          </a:p>
          <a:p>
            <a:r>
              <a:rPr lang="fr-FR" dirty="0" smtClean="0"/>
              <a:t>Brazzaville, Congo 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9999" y="5614276"/>
            <a:ext cx="8408379" cy="288000"/>
          </a:xfrm>
        </p:spPr>
        <p:txBody>
          <a:bodyPr/>
          <a:lstStyle/>
          <a:p>
            <a:r>
              <a:rPr lang="fr-FR" sz="1800" dirty="0" smtClean="0"/>
              <a:t>25-27 Septembre 2017</a:t>
            </a:r>
            <a:endParaRPr lang="fr-FR" sz="18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5971129" y="245342"/>
            <a:ext cx="3172871" cy="1112400"/>
          </a:xfrm>
        </p:spPr>
      </p:sp>
    </p:spTree>
    <p:extLst>
      <p:ext uri="{BB962C8B-B14F-4D97-AF65-F5344CB8AC3E}">
        <p14:creationId xmlns:p14="http://schemas.microsoft.com/office/powerpoint/2010/main" val="30975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578" y="1484690"/>
            <a:ext cx="3423725" cy="4237200"/>
          </a:xfrm>
        </p:spPr>
        <p:txBody>
          <a:bodyPr vert="horz" lIns="18000" tIns="0" rIns="18000" bIns="0" rtlCol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Que savons-nous de la relation entre la santé humaine et le changement climatique?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morbidité et mortalité liées à l’eau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– inondations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Outils de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l’OMS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64511" y="6550702"/>
            <a:ext cx="415262" cy="217506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4538" y="1258672"/>
            <a:ext cx="5439104" cy="54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4345" y="1166648"/>
            <a:ext cx="4616381" cy="5439104"/>
          </a:xfrm>
        </p:spPr>
        <p:txBody>
          <a:bodyPr vert="horz" lIns="18000" tIns="0" rIns="18000" bIns="0" rtlCol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asthme, allergie respiratoire et maladie des voies respiratoires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morbidité et mortalité liés à la chaleur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maladies cardiovasculaires et  accident vasculaire cérébral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maladies d'origine alimentaire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maladies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transmises par l'eau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maladies à transmission vectorielle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maladies infectieuses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cancer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effets sur le développement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humain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morbidité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et mortalité liées à la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météorologie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en sante de Changement Climatique</a:t>
            </a:r>
            <a:endParaRPr lang="fr-F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506" y="1450427"/>
            <a:ext cx="4086184" cy="40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18000" tIns="0" rIns="360000" bIns="0" rtlCol="0" anchor="b">
            <a:noAutofit/>
          </a:bodyPr>
          <a:lstStyle/>
          <a:p>
            <a:r>
              <a:rPr lang="fr-FR" dirty="0"/>
              <a:t>morbidité et mortalité liées à </a:t>
            </a:r>
            <a:r>
              <a:rPr lang="fr-FR" dirty="0" smtClean="0"/>
              <a:t>l’eau - inondations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6170" y="1194918"/>
            <a:ext cx="3009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16" y="1194919"/>
            <a:ext cx="26765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557" y="1194918"/>
            <a:ext cx="26765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616" y="3289075"/>
            <a:ext cx="8638473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Cat Island, Bahamas –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Ouragan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Irene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2011 </a:t>
            </a: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Hôpital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de Tacloban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plante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de désalinisation, Philippines, Typhon Yolanda 2013</a:t>
            </a: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Gonaives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</a:rPr>
              <a:t>Haiti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– post inondations 2009 </a:t>
            </a: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556" y="4534994"/>
            <a:ext cx="2767013" cy="20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66" y="4534993"/>
            <a:ext cx="2738515" cy="20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Implication pour la santé</a:t>
            </a:r>
            <a:endParaRPr lang="fr-FR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194355" y="1024759"/>
            <a:ext cx="4897903" cy="543910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Fonctionnement des structures de sant</a:t>
            </a:r>
            <a:r>
              <a:rPr lang="fr-FR" sz="1800" dirty="0" smtClean="0">
                <a:solidFill>
                  <a:srgbClr val="486783"/>
                </a:solidFill>
              </a:rPr>
              <a:t>é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Access a les structures de santé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Access a une quantité suffisante de l’eau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solidFill>
                  <a:srgbClr val="486783"/>
                </a:solidFill>
                <a:cs typeface="+mn-cs"/>
              </a:rPr>
              <a:t>infection </a:t>
            </a:r>
            <a:r>
              <a:rPr lang="en-US" sz="1800" dirty="0" err="1">
                <a:solidFill>
                  <a:srgbClr val="486783"/>
                </a:solidFill>
                <a:cs typeface="+mn-cs"/>
              </a:rPr>
              <a:t>nosocomiale</a:t>
            </a:r>
            <a:r>
              <a:rPr lang="fr-FR" sz="1800" dirty="0">
                <a:solidFill>
                  <a:srgbClr val="486783"/>
                </a:solidFill>
                <a:cs typeface="+mn-cs"/>
              </a:rPr>
              <a:t> 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>
                <a:solidFill>
                  <a:srgbClr val="486783"/>
                </a:solidFill>
              </a:rPr>
              <a:t>s</a:t>
            </a:r>
            <a:r>
              <a:rPr lang="fr-FR" sz="1800" dirty="0" smtClean="0">
                <a:solidFill>
                  <a:srgbClr val="486783"/>
                </a:solidFill>
              </a:rPr>
              <a:t>chistosomiase (bilharziose)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486783"/>
                </a:solidFill>
                <a:cs typeface="+mn-cs"/>
              </a:rPr>
              <a:t>Les vecteurs – 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>
                <a:solidFill>
                  <a:srgbClr val="486783"/>
                </a:solidFill>
              </a:rPr>
              <a:t>leptospirose 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>
                <a:solidFill>
                  <a:srgbClr val="486783"/>
                </a:solidFill>
              </a:rPr>
              <a:t>paludisme 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>
                <a:solidFill>
                  <a:srgbClr val="486783"/>
                </a:solidFill>
              </a:rPr>
              <a:t>zika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Assainissement  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cholera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Qualité de l’eau  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486783"/>
                </a:solidFill>
              </a:rPr>
              <a:t>Cholera</a:t>
            </a:r>
          </a:p>
          <a:p>
            <a:pPr marL="1112837"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1800" dirty="0">
                <a:solidFill>
                  <a:srgbClr val="486783"/>
                </a:solidFill>
                <a:cs typeface="+mn-cs"/>
              </a:rPr>
              <a:t>Maladies gastro-intestinales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486783"/>
                </a:solidFill>
                <a:cs typeface="+mn-cs"/>
              </a:rPr>
              <a:t>Access </a:t>
            </a:r>
            <a:r>
              <a:rPr lang="fr-FR" sz="1800" dirty="0">
                <a:solidFill>
                  <a:srgbClr val="486783"/>
                </a:solidFill>
                <a:cs typeface="+mn-cs"/>
              </a:rPr>
              <a:t>a une qualité suffisante de nourriture</a:t>
            </a:r>
          </a:p>
          <a:p>
            <a:pPr marL="1074738"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</a:pPr>
            <a:r>
              <a:rPr lang="fr-FR" sz="1800" dirty="0" smtClean="0">
                <a:solidFill>
                  <a:srgbClr val="486783"/>
                </a:solidFill>
              </a:rPr>
              <a:t>malnutrition</a:t>
            </a:r>
            <a:endParaRPr lang="fr-FR" sz="1800" dirty="0">
              <a:solidFill>
                <a:srgbClr val="486783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4992" y="3444957"/>
            <a:ext cx="3778655" cy="33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5679" y="47298"/>
            <a:ext cx="3752193" cy="332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25/09/2017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smtClean="0"/>
              <a:t>|     Title of the presentation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335" y="142504"/>
            <a:ext cx="8852636" cy="671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8"/>
          <p:cNvSpPr txBox="1">
            <a:spLocks/>
          </p:cNvSpPr>
          <p:nvPr/>
        </p:nvSpPr>
        <p:spPr bwMode="gray">
          <a:xfrm>
            <a:off x="6152446" y="5741906"/>
            <a:ext cx="3172871" cy="11124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mtClean="0">
                <a:solidFill>
                  <a:prstClr val="white"/>
                </a:solidFill>
              </a:rPr>
              <a:t>.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6029" y="95534"/>
            <a:ext cx="6100549" cy="1187355"/>
          </a:xfrm>
          <a:prstGeom prst="rect">
            <a:avLst/>
          </a:prstGeom>
          <a:solidFill>
            <a:schemeClr val="bg1"/>
          </a:solidFill>
        </p:spPr>
        <p:txBody>
          <a:bodyPr vert="horz" lIns="18000" tIns="0" rIns="360000" bIns="0" rtlCol="0" anchor="b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92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risques </a:t>
            </a:r>
            <a:r>
              <a:rPr lang="fr-FR" dirty="0"/>
              <a:t>pour la santé et réduction des risques par </a:t>
            </a:r>
            <a:r>
              <a:rPr lang="fr-FR" dirty="0" smtClean="0"/>
              <a:t>l'adaptation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92824" y="95534"/>
            <a:ext cx="573205" cy="96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220677">
            <a:off x="-81888" y="1719619"/>
            <a:ext cx="171961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0220677">
            <a:off x="302523" y="4983710"/>
            <a:ext cx="171961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220677">
            <a:off x="3498374" y="2911524"/>
            <a:ext cx="1719618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286000" y="30130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CH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57531" y="53196"/>
            <a:ext cx="5894279" cy="1003094"/>
          </a:xfrm>
          <a:prstGeom prst="rect">
            <a:avLst/>
          </a:prstGeom>
          <a:solidFill>
            <a:schemeClr val="bg1"/>
          </a:solidFill>
        </p:spPr>
        <p:txBody>
          <a:bodyPr vert="horz" lIns="18000" tIns="0" rIns="36000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92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Outils de l’OMS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830" y="205266"/>
            <a:ext cx="2514607" cy="355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 txBox="1">
            <a:spLocks/>
          </p:cNvSpPr>
          <p:nvPr/>
        </p:nvSpPr>
        <p:spPr bwMode="gray">
          <a:xfrm>
            <a:off x="5778939" y="5617617"/>
            <a:ext cx="3172871" cy="11124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mtClean="0">
                <a:solidFill>
                  <a:prstClr val="white"/>
                </a:solidFill>
              </a:rPr>
              <a:t>.</a:t>
            </a: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860" y="1333155"/>
            <a:ext cx="2453639" cy="348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094" y="2523460"/>
            <a:ext cx="2440651" cy="315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2512" y="1333155"/>
            <a:ext cx="4619297" cy="4278094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>
            <a:lvl1pPr marL="285750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 b="0">
                <a:solidFill>
                  <a:schemeClr val="tx2">
                    <a:lumMod val="50000"/>
                  </a:schemeClr>
                </a:solidFill>
              </a:defRPr>
            </a:lvl1pPr>
            <a:lvl2pPr marL="360363" indent="-17938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2pPr>
            <a:lvl3pPr marL="827087" indent="-28575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3pPr>
            <a:lvl4pPr marL="1465263" lvl="3" indent="-285750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1616075" indent="-358775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/>
            </a:lvl5pPr>
            <a:lvl6pPr marL="2062163" indent="-3587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 smtClean="0"/>
              <a:t>Cadre opérationnel pour renforcer la résilience des systèmes de santé face au changement climatique</a:t>
            </a:r>
          </a:p>
          <a:p>
            <a:r>
              <a:rPr lang="fr-FR" dirty="0" smtClean="0"/>
              <a:t>Directives de l’OMS relatives à la protection de la santé contre les effets du changement climatique grâce à la planification de l’adaptation du secteur de la santé</a:t>
            </a:r>
          </a:p>
          <a:p>
            <a:r>
              <a:rPr lang="fr-FR" dirty="0" smtClean="0"/>
              <a:t>Protéger la santé face au changement climatique: évaluation de la vulnérabilité et de l'adaptation</a:t>
            </a:r>
          </a:p>
          <a:p>
            <a:r>
              <a:rPr lang="fr-FR" dirty="0" smtClean="0"/>
              <a:t>Plans de gestion de la sécurité sanitaire de l’eau résilient au changement climatique</a:t>
            </a:r>
          </a:p>
          <a:p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4870" r="36386" b="15603"/>
          <a:stretch/>
        </p:blipFill>
        <p:spPr bwMode="auto">
          <a:xfrm>
            <a:off x="1792194" y="3475038"/>
            <a:ext cx="2463509" cy="338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" y="3897443"/>
            <a:ext cx="9143999" cy="2563317"/>
          </a:xfrm>
        </p:spPr>
        <p:txBody>
          <a:bodyPr numCol="1">
            <a:noAutofit/>
          </a:bodyPr>
          <a:lstStyle/>
          <a:p>
            <a:r>
              <a:rPr lang="fr-FR" sz="2400" b="1" dirty="0" smtClean="0"/>
              <a:t>Sally J Edwards</a:t>
            </a:r>
          </a:p>
          <a:p>
            <a:r>
              <a:rPr lang="fr-FR" sz="2400" b="1" dirty="0" smtClean="0"/>
              <a:t>Conseiller Technique, Changement Climatique et Santé,</a:t>
            </a:r>
          </a:p>
          <a:p>
            <a:r>
              <a:rPr lang="fr-FR" sz="2400" b="1" dirty="0" smtClean="0"/>
              <a:t>OMS Brazzaville</a:t>
            </a:r>
          </a:p>
          <a:p>
            <a:r>
              <a:rPr lang="fr-FR" sz="2400" b="1" dirty="0" smtClean="0"/>
              <a:t>edwardss@who.int</a:t>
            </a:r>
            <a:endParaRPr lang="fr-FR" sz="2400" b="1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mtClean="0"/>
              <a:t>www.who.int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793" y="755006"/>
            <a:ext cx="5508000" cy="1119158"/>
          </a:xfrm>
        </p:spPr>
        <p:txBody>
          <a:bodyPr/>
          <a:lstStyle/>
          <a:p>
            <a:r>
              <a:rPr lang="en-GB" dirty="0" err="1" smtClean="0"/>
              <a:t>Merci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1076" y="2271308"/>
            <a:ext cx="843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http://www.who.int/water_sanitation_health/publications/fr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http://www.who.int/globalchange/publications/fr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/</a:t>
            </a: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342</Words>
  <Application>Microsoft Office PowerPoint</Application>
  <PresentationFormat>On-screen Show (4:3)</PresentationFormat>
  <Paragraphs>81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MS PGothic</vt:lpstr>
      <vt:lpstr>Calibri</vt:lpstr>
      <vt:lpstr>Ebrima</vt:lpstr>
      <vt:lpstr>Office Theme</vt:lpstr>
      <vt:lpstr>2_Office Theme</vt:lpstr>
      <vt:lpstr>Changement Climatique et Santé</vt:lpstr>
      <vt:lpstr>Présentation</vt:lpstr>
      <vt:lpstr>Les résultats en sante de Changement Climatique</vt:lpstr>
      <vt:lpstr>morbidité et mortalité liées à l’eau - inondations</vt:lpstr>
      <vt:lpstr>Implication pour la santé</vt:lpstr>
      <vt:lpstr>PowerPoint Presentation</vt:lpstr>
      <vt:lpstr>PowerPoint Presentation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Edwards, Sally J.</cp:lastModifiedBy>
  <cp:revision>359</cp:revision>
  <dcterms:created xsi:type="dcterms:W3CDTF">2016-09-26T17:27:22Z</dcterms:created>
  <dcterms:modified xsi:type="dcterms:W3CDTF">2017-09-26T12:54:18Z</dcterms:modified>
</cp:coreProperties>
</file>