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7" r:id="rId2"/>
    <p:sldId id="256" r:id="rId3"/>
    <p:sldId id="257" r:id="rId4"/>
    <p:sldId id="258" r:id="rId5"/>
    <p:sldId id="260" r:id="rId6"/>
    <p:sldId id="262" r:id="rId7"/>
    <p:sldId id="264" r:id="rId8"/>
    <p:sldId id="259" r:id="rId9"/>
    <p:sldId id="270" r:id="rId10"/>
    <p:sldId id="304" r:id="rId11"/>
    <p:sldId id="268" r:id="rId12"/>
    <p:sldId id="293" r:id="rId13"/>
    <p:sldId id="269" r:id="rId14"/>
    <p:sldId id="291" r:id="rId15"/>
    <p:sldId id="272" r:id="rId16"/>
    <p:sldId id="300" r:id="rId17"/>
    <p:sldId id="273" r:id="rId18"/>
    <p:sldId id="274" r:id="rId19"/>
    <p:sldId id="294" r:id="rId20"/>
    <p:sldId id="275" r:id="rId21"/>
    <p:sldId id="301" r:id="rId22"/>
    <p:sldId id="276" r:id="rId23"/>
    <p:sldId id="277" r:id="rId24"/>
    <p:sldId id="278" r:id="rId25"/>
    <p:sldId id="279" r:id="rId26"/>
    <p:sldId id="280" r:id="rId27"/>
    <p:sldId id="306" r:id="rId28"/>
    <p:sldId id="307" r:id="rId29"/>
    <p:sldId id="308" r:id="rId30"/>
    <p:sldId id="309" r:id="rId31"/>
    <p:sldId id="302" r:id="rId32"/>
    <p:sldId id="284" r:id="rId33"/>
    <p:sldId id="285" r:id="rId34"/>
    <p:sldId id="286" r:id="rId35"/>
    <p:sldId id="287" r:id="rId36"/>
    <p:sldId id="288" r:id="rId37"/>
    <p:sldId id="289" r:id="rId38"/>
    <p:sldId id="290" r:id="rId39"/>
    <p:sldId id="303" r:id="rId40"/>
    <p:sldId id="299" r:id="rId41"/>
    <p:sldId id="305" r:id="rId4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423" autoAdjust="0"/>
    <p:restoredTop sz="94660"/>
  </p:normalViewPr>
  <p:slideViewPr>
    <p:cSldViewPr>
      <p:cViewPr>
        <p:scale>
          <a:sx n="66" d="100"/>
          <a:sy n="66" d="100"/>
        </p:scale>
        <p:origin x="-1048" y="-33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0AEA52-94AF-4781-AE94-A2FE70058A19}" type="datetimeFigureOut">
              <a:rPr lang="fr-FR" smtClean="0"/>
              <a:t>25/09/2017</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F2CA93-6749-4AB2-9412-1BC4B60EE8F0}" type="slidenum">
              <a:rPr lang="fr-FR" smtClean="0"/>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381000" y="685800"/>
            <a:ext cx="6096000" cy="3429000"/>
          </a:xfrm>
          <a:ln/>
        </p:spPr>
      </p:sp>
      <p:sp>
        <p:nvSpPr>
          <p:cNvPr id="44035" name="Notes Placeholder 2"/>
          <p:cNvSpPr>
            <a:spLocks noGrp="1"/>
          </p:cNvSpPr>
          <p:nvPr>
            <p:ph type="body" idx="1"/>
          </p:nvPr>
        </p:nvSpPr>
        <p:spPr>
          <a:noFill/>
        </p:spPr>
        <p:txBody>
          <a:bodyPr/>
          <a:lstStyle/>
          <a:p>
            <a:r>
              <a:rPr lang="en-US" altLang="en-US" smtClean="0">
                <a:latin typeface="Times" charset="0"/>
              </a:rPr>
              <a:t>Quick slide</a:t>
            </a:r>
          </a:p>
        </p:txBody>
      </p:sp>
      <p:sp>
        <p:nvSpPr>
          <p:cNvPr id="44036" name="Slide Number Placeholder 3"/>
          <p:cNvSpPr>
            <a:spLocks noGrp="1"/>
          </p:cNvSpPr>
          <p:nvPr>
            <p:ph type="sldNum" sz="quarter" idx="5"/>
          </p:nvPr>
        </p:nvSpPr>
        <p:spPr>
          <a:noFill/>
          <a:ln>
            <a:miter lim="800000"/>
            <a:headEnd/>
            <a:tailEnd/>
          </a:ln>
        </p:spPr>
        <p:txBody>
          <a:bodyPr/>
          <a:lstStyle/>
          <a:p>
            <a:fld id="{97DC5F3D-D708-4EA6-9F03-54C7B2D2C23A}" type="slidenum">
              <a:rPr lang="en-US" altLang="en-US"/>
              <a:pPr/>
              <a:t>11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82588" y="685800"/>
            <a:ext cx="6092825" cy="3427413"/>
          </a:xfrm>
          <a:ln/>
        </p:spPr>
      </p:sp>
      <p:sp>
        <p:nvSpPr>
          <p:cNvPr id="52227" name="Notes Placeholder 2"/>
          <p:cNvSpPr>
            <a:spLocks noGrp="1"/>
          </p:cNvSpPr>
          <p:nvPr>
            <p:ph type="body" idx="1"/>
          </p:nvPr>
        </p:nvSpPr>
        <p:spPr>
          <a:noFill/>
        </p:spPr>
        <p:txBody>
          <a:bodyPr/>
          <a:lstStyle/>
          <a:p>
            <a:pPr marL="598488" indent="-598488">
              <a:spcAft>
                <a:spcPts val="1325"/>
              </a:spcAft>
              <a:buFontTx/>
              <a:buChar char="•"/>
            </a:pPr>
            <a:r>
              <a:rPr lang="en-GB" altLang="en-US" smtClean="0">
                <a:solidFill>
                  <a:srgbClr val="002060"/>
                </a:solidFill>
                <a:latin typeface="Times" charset="0"/>
              </a:rPr>
              <a:t>Question assumptions that scientists know what infor users want and users sufficiently appreciate the characteristics of climate information. </a:t>
            </a:r>
          </a:p>
          <a:p>
            <a:pPr marL="598488" indent="-598488">
              <a:spcAft>
                <a:spcPts val="1325"/>
              </a:spcAft>
              <a:buFontTx/>
              <a:buChar char="•"/>
            </a:pPr>
            <a:r>
              <a:rPr lang="en-GB" altLang="en-US" smtClean="0">
                <a:solidFill>
                  <a:srgbClr val="002060"/>
                </a:solidFill>
                <a:latin typeface="Times" charset="0"/>
              </a:rPr>
              <a:t>Everyone has valuable knowledge, both provider and user, the provider about w+C and the user about the decision making context</a:t>
            </a:r>
          </a:p>
          <a:p>
            <a:pPr marL="598488" indent="-598488">
              <a:spcAft>
                <a:spcPts val="1325"/>
              </a:spcAft>
              <a:buFontTx/>
              <a:buChar char="•"/>
            </a:pPr>
            <a:r>
              <a:rPr lang="en-GB" altLang="en-US" smtClean="0">
                <a:solidFill>
                  <a:srgbClr val="002060"/>
                </a:solidFill>
                <a:latin typeface="Times" charset="0"/>
              </a:rPr>
              <a:t>Two –way and ongoing</a:t>
            </a:r>
          </a:p>
          <a:p>
            <a:pPr marL="598488" indent="-598488">
              <a:spcAft>
                <a:spcPts val="1325"/>
              </a:spcAft>
              <a:buFontTx/>
              <a:buChar char="•"/>
            </a:pPr>
            <a:r>
              <a:rPr lang="en-GB" altLang="en-US" smtClean="0">
                <a:solidFill>
                  <a:srgbClr val="002060"/>
                </a:solidFill>
                <a:latin typeface="Times" charset="0"/>
              </a:rPr>
              <a:t>Ongoing process Access, understanding application</a:t>
            </a:r>
          </a:p>
          <a:p>
            <a:pPr marL="598488" indent="-598488">
              <a:spcAft>
                <a:spcPts val="1325"/>
              </a:spcAft>
            </a:pPr>
            <a:endParaRPr lang="en-GB" altLang="en-US" smtClean="0">
              <a:solidFill>
                <a:srgbClr val="002060"/>
              </a:solidFill>
              <a:latin typeface="Times" charset="0"/>
            </a:endParaRPr>
          </a:p>
        </p:txBody>
      </p:sp>
      <p:sp>
        <p:nvSpPr>
          <p:cNvPr id="52228" name="Slide Number Placeholder 3"/>
          <p:cNvSpPr>
            <a:spLocks noGrp="1"/>
          </p:cNvSpPr>
          <p:nvPr>
            <p:ph type="sldNum" sz="quarter" idx="5"/>
          </p:nvPr>
        </p:nvSpPr>
        <p:spPr>
          <a:noFill/>
          <a:ln>
            <a:miter lim="800000"/>
            <a:headEnd/>
            <a:tailEnd/>
          </a:ln>
        </p:spPr>
        <p:txBody>
          <a:bodyPr/>
          <a:lstStyle/>
          <a:p>
            <a:fld id="{63436B53-2475-4DDA-B594-D0BB879E2C02}" type="slidenum">
              <a:rPr lang="en-US" altLang="en-US" sz="1400">
                <a:solidFill>
                  <a:srgbClr val="000000"/>
                </a:solidFill>
                <a:latin typeface="Calibri" pitchFamily="34" charset="0"/>
              </a:rPr>
              <a:pPr/>
              <a:t>14</a:t>
            </a:fld>
            <a:endParaRPr lang="en-US" altLang="en-US" sz="140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82588" y="685800"/>
            <a:ext cx="6094412" cy="3429000"/>
          </a:xfrm>
          <a:ln/>
        </p:spPr>
      </p:sp>
      <p:sp>
        <p:nvSpPr>
          <p:cNvPr id="48131" name="Rectangle 3"/>
          <p:cNvSpPr>
            <a:spLocks noGrp="1" noChangeArrowheads="1"/>
          </p:cNvSpPr>
          <p:nvPr>
            <p:ph type="body" idx="1"/>
          </p:nvPr>
        </p:nvSpPr>
        <p:spPr>
          <a:xfrm>
            <a:off x="916109" y="4343144"/>
            <a:ext cx="5025783" cy="4115019"/>
          </a:xfrm>
          <a:noFill/>
        </p:spPr>
        <p:txBody>
          <a:bodyPr/>
          <a:lstStyle/>
          <a:p>
            <a:r>
              <a:rPr lang="en-US" altLang="en-US" smtClean="0">
                <a:latin typeface="Times" charset="0"/>
                <a:sym typeface="Wingdings" pitchFamily="2" charset="2"/>
              </a:rPr>
              <a:t>Our ability to monitor and predict variations in climate has increased substantially over the past two decades. There is an ever growing knowledge of the causes and characteristics of seasonal to interannual variability and decadal-time-scales changes is being translated into useful long-lead-time forecasts and a greater capability to project future climate albeit with uncertainty. It is clear that we need to use the best available scientific knowledge we have not only to better understand the physical earth system but also to make this information and knowledge available to ensure that the best planning decisions are made for humanity’s sake. </a:t>
            </a:r>
          </a:p>
          <a:p>
            <a:endParaRPr lang="en-US" altLang="en-US" smtClean="0">
              <a:latin typeface="Arial" pitchFamily="34" charset="0"/>
              <a:ea typeface="MS PGothic" pitchFamily="34" charset="-128"/>
              <a:cs typeface="Arial" pitchFamily="34" charset="0"/>
            </a:endParaRPr>
          </a:p>
          <a:p>
            <a:r>
              <a:rPr lang="en-US" altLang="en-US" smtClean="0">
                <a:latin typeface="Arial" pitchFamily="34" charset="0"/>
                <a:ea typeface="MS PGothic" pitchFamily="34" charset="-128"/>
                <a:cs typeface="Arial" pitchFamily="34" charset="0"/>
              </a:rPr>
              <a:t>What does the Met Community have to offer? </a:t>
            </a:r>
          </a:p>
          <a:p>
            <a:pPr>
              <a:buFontTx/>
              <a:buChar char="•"/>
            </a:pPr>
            <a:r>
              <a:rPr lang="en-GB" altLang="en-US" b="1" smtClean="0">
                <a:latin typeface="Calibri" pitchFamily="34" charset="0"/>
              </a:rPr>
              <a:t>Extended-range forecast</a:t>
            </a:r>
            <a:r>
              <a:rPr lang="en-US" altLang="en-US" b="1" smtClean="0">
                <a:latin typeface="Calibri" pitchFamily="34" charset="0"/>
              </a:rPr>
              <a:t>:</a:t>
            </a:r>
            <a:r>
              <a:rPr lang="en-US" altLang="en-US" smtClean="0">
                <a:latin typeface="Calibri" pitchFamily="34" charset="0"/>
              </a:rPr>
              <a:t> </a:t>
            </a:r>
            <a:r>
              <a:rPr lang="en-GB" altLang="en-US" smtClean="0">
                <a:latin typeface="Calibri" pitchFamily="34" charset="0"/>
              </a:rPr>
              <a:t>A forecast beyond 10 days and up to 40 days, describing the evolution of weather parameters, usually averaged and expressed as a departure from long term average climate values.</a:t>
            </a:r>
            <a:endParaRPr lang="en-US" altLang="en-US" smtClean="0">
              <a:latin typeface="Calibri" pitchFamily="34" charset="0"/>
            </a:endParaRPr>
          </a:p>
          <a:p>
            <a:pPr>
              <a:buFontTx/>
              <a:buChar char="•"/>
            </a:pPr>
            <a:r>
              <a:rPr lang="en-GB" altLang="en-US" b="1" smtClean="0">
                <a:latin typeface="Calibri" pitchFamily="34" charset="0"/>
              </a:rPr>
              <a:t>Long-range forecast</a:t>
            </a:r>
            <a:r>
              <a:rPr lang="en-US" altLang="en-US" smtClean="0">
                <a:latin typeface="Calibri" pitchFamily="34" charset="0"/>
              </a:rPr>
              <a:t>: </a:t>
            </a:r>
            <a:r>
              <a:rPr lang="en-GB" altLang="en-US" smtClean="0">
                <a:latin typeface="Calibri" pitchFamily="34" charset="0"/>
              </a:rPr>
              <a:t>From 30 days up to 1 year, but generally between 3-9 months. This is usually a description of averaged temperature and precipitation values, most often expressed as a departure from average climate values for the next few months or seasons.</a:t>
            </a:r>
            <a:endParaRPr lang="en-US" altLang="en-US" smtClean="0">
              <a:latin typeface="Calibri" pitchFamily="34" charset="0"/>
            </a:endParaRPr>
          </a:p>
          <a:p>
            <a:pPr>
              <a:buFontTx/>
              <a:buChar char="•"/>
            </a:pPr>
            <a:r>
              <a:rPr lang="en-GB" altLang="en-US" b="1" smtClean="0">
                <a:latin typeface="Calibri" pitchFamily="34" charset="0"/>
              </a:rPr>
              <a:t>Annual forecast</a:t>
            </a:r>
            <a:r>
              <a:rPr lang="en-US" altLang="en-US" smtClean="0">
                <a:latin typeface="Calibri" pitchFamily="34" charset="0"/>
              </a:rPr>
              <a:t>: </a:t>
            </a:r>
            <a:r>
              <a:rPr lang="en-GB" altLang="en-US" smtClean="0">
                <a:latin typeface="Calibri" pitchFamily="34" charset="0"/>
              </a:rPr>
              <a:t>This can be from 1 year up to several years ahead, describing the large-scale climatic state over the coming years. This forecast is initialised with indicators of the current climate to capture the evolution of modes of internal climate variability such as the El Nino Southern Oscillation (ENSO).</a:t>
            </a:r>
            <a:endParaRPr lang="en-US" altLang="en-US" smtClean="0">
              <a:latin typeface="Calibri" pitchFamily="34" charset="0"/>
            </a:endParaRPr>
          </a:p>
          <a:p>
            <a:pPr>
              <a:buFontTx/>
              <a:buChar char="•"/>
            </a:pPr>
            <a:r>
              <a:rPr lang="en-GB" altLang="en-US" b="1" smtClean="0">
                <a:latin typeface="Calibri" pitchFamily="34" charset="0"/>
              </a:rPr>
              <a:t>Decadal forecast</a:t>
            </a:r>
            <a:r>
              <a:rPr lang="en-US" altLang="en-US" smtClean="0">
                <a:latin typeface="Calibri" pitchFamily="34" charset="0"/>
              </a:rPr>
              <a:t>: </a:t>
            </a:r>
            <a:r>
              <a:rPr lang="en-GB" altLang="en-US" smtClean="0">
                <a:latin typeface="Calibri" pitchFamily="34" charset="0"/>
              </a:rPr>
              <a:t>Up to the next 10 years. This forecast is initialised with the current climate values but extends to a period where the long term effects of greenhouse gas forcing also become important. This also includes the impact of external climate forcing from solar variations. The distinction between annual and decadal forecasting is often not clear and many centres use these terms interchangeably.</a:t>
            </a:r>
            <a:endParaRPr lang="en-US" altLang="en-US" smtClean="0">
              <a:latin typeface="Calibri" pitchFamily="34" charset="0"/>
            </a:endParaRPr>
          </a:p>
          <a:p>
            <a:r>
              <a:rPr lang="en-US" altLang="en-US" smtClean="0">
                <a:latin typeface="Arial" pitchFamily="34" charset="0"/>
                <a:ea typeface="MS PGothic" pitchFamily="34" charset="-128"/>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MA" dirty="0" smtClean="0"/>
              <a:t> La production nationale de céréales est fortement exposée au risque climatique car elle est localisée essentiellement dans les zones arides et semi arides présentent des ressources en sol et en eau limitées et marginales par rapport aux besoins de croissance des cultures. Le suivi de la campagne agricole ainsi que la prédiction des récoltes est une composante essentielle de la gestion du risque climatique en agriculture.</a:t>
            </a:r>
          </a:p>
          <a:p>
            <a:endParaRPr lang="fr-FR" dirty="0"/>
          </a:p>
        </p:txBody>
      </p:sp>
      <p:sp>
        <p:nvSpPr>
          <p:cNvPr id="4" name="Espace réservé du numéro de diapositive 3"/>
          <p:cNvSpPr>
            <a:spLocks noGrp="1"/>
          </p:cNvSpPr>
          <p:nvPr>
            <p:ph type="sldNum" sz="quarter" idx="10"/>
          </p:nvPr>
        </p:nvSpPr>
        <p:spPr/>
        <p:txBody>
          <a:bodyPr/>
          <a:lstStyle/>
          <a:p>
            <a:fld id="{05A2F1D5-5392-4AAD-AB6B-ACB5F04674B8}" type="slidenum">
              <a:rPr lang="fr-FR" smtClean="0"/>
              <a:pPr/>
              <a:t>35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A533B70-D3BB-4BB0-810E-7716F79C02BC}" type="datetimeFigureOut">
              <a:rPr lang="fr-FR" smtClean="0"/>
              <a:t>25/09/2017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A533B70-D3BB-4BB0-810E-7716F79C02BC}" type="datetimeFigureOut">
              <a:rPr lang="fr-FR" smtClean="0"/>
              <a:t>25/09/2017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A533B70-D3BB-4BB0-810E-7716F79C02BC}" type="datetimeFigureOut">
              <a:rPr lang="fr-FR" smtClean="0"/>
              <a:t>25/09/2017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A533B70-D3BB-4BB0-810E-7716F79C02BC}" type="datetimeFigureOut">
              <a:rPr lang="fr-FR" smtClean="0"/>
              <a:t>25/09/2017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A533B70-D3BB-4BB0-810E-7716F79C02BC}" type="datetimeFigureOut">
              <a:rPr lang="fr-FR" smtClean="0"/>
              <a:t>25/09/2017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A533B70-D3BB-4BB0-810E-7716F79C02BC}" type="datetimeFigureOut">
              <a:rPr lang="fr-FR" smtClean="0"/>
              <a:t>25/09/2017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A533B70-D3BB-4BB0-810E-7716F79C02BC}" type="datetimeFigureOut">
              <a:rPr lang="fr-FR" smtClean="0"/>
              <a:t>25/09/2017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9A533B70-D3BB-4BB0-810E-7716F79C02BC}" type="datetimeFigureOut">
              <a:rPr lang="fr-FR" smtClean="0"/>
              <a:t>25/09/2017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A533B70-D3BB-4BB0-810E-7716F79C02BC}" type="datetimeFigureOut">
              <a:rPr lang="fr-FR" smtClean="0"/>
              <a:t>25/09/2017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A533B70-D3BB-4BB0-810E-7716F79C02BC}" type="datetimeFigureOut">
              <a:rPr lang="fr-FR" smtClean="0"/>
              <a:t>25/09/2017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A533B70-D3BB-4BB0-810E-7716F79C02BC}" type="datetimeFigureOut">
              <a:rPr lang="fr-FR" smtClean="0"/>
              <a:t>25/09/2017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8479B49-FE89-428C-B776-65F0E8E5CFD8}"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A533B70-D3BB-4BB0-810E-7716F79C02BC}" type="datetimeFigureOut">
              <a:rPr lang="fr-FR" smtClean="0"/>
              <a:t>25/09/2017</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479B49-FE89-428C-B776-65F0E8E5CFD8}"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package" Target="../embeddings/Diapositive_Microsoft_Office_PowerPoint1.sldx"/></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12" Type="http://schemas.openxmlformats.org/officeDocument/2006/relationships/image" Target="../media/image27.jpeg"/><Relationship Id="rId2" Type="http://schemas.openxmlformats.org/officeDocument/2006/relationships/hyperlink" Target="http://images.google.fr/imgres?imgurl=http://www.abgraphix.com/wallpapers/images/paysages/eclairs/eclairs022.jpg&amp;imgrefurl=http://thunder.over-blog.com/categorie-65644.html&amp;h=819&amp;w=1024&amp;sz=49&amp;hl=fr&amp;start=7&amp;tbnid=uofrE1RKPs44EM:&amp;tbnh=120&amp;tbnw=150&amp;prev=/images?q=foudre&amp;gbv=2&amp;svnum=10&amp;hl=fr" TargetMode="Externa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hyperlink" Target="http://images.google.fr/imgres?imgurl=http://www.margheritacampaniolo.it/meteo/radarmeteo.jpg&amp;imgrefurl=http://www.margheritacampaniolo.it/meteo/storia_delle_previsioni_p2.htm&amp;h=188&amp;w=250&amp;sz=16&amp;hl=fr&amp;start=5&amp;tbnid=HzpPmjXJWtI8uM:&amp;tbnh=83&amp;tbnw=111&amp;prev=/images?q=radar+meteo&amp;gbv=2&amp;svnum=10&amp;hl=fr&amp;sa=G" TargetMode="External"/><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7.jpeg"/><Relationship Id="rId5" Type="http://schemas.openxmlformats.org/officeDocument/2006/relationships/oleObject" Target="../embeddings/oleObject1.bin"/><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hyperlink" Target="http://www.changementclimatique.ma/" TargetMode="Externa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2.jpeg"/><Relationship Id="rId7"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4348" y="1393023"/>
            <a:ext cx="7772400" cy="1102519"/>
          </a:xfrm>
          <a:solidFill>
            <a:schemeClr val="accent5">
              <a:lumMod val="40000"/>
              <a:lumOff val="60000"/>
            </a:schemeClr>
          </a:solidFill>
        </p:spPr>
        <p:txBody>
          <a:bodyPr>
            <a:normAutofit/>
          </a:bodyPr>
          <a:lstStyle/>
          <a:p>
            <a:r>
              <a:rPr lang="fr-MA" sz="2400" dirty="0" smtClean="0"/>
              <a:t>Atelier régional de formation sur les PNA pour les pays Africains francophones en voie de développement</a:t>
            </a:r>
            <a:endParaRPr lang="fr-FR" sz="2400" dirty="0"/>
          </a:p>
        </p:txBody>
      </p:sp>
      <p:sp>
        <p:nvSpPr>
          <p:cNvPr id="3" name="Sous-titre 2"/>
          <p:cNvSpPr>
            <a:spLocks noGrp="1"/>
          </p:cNvSpPr>
          <p:nvPr>
            <p:ph type="subTitle" idx="1"/>
          </p:nvPr>
        </p:nvSpPr>
        <p:spPr>
          <a:xfrm>
            <a:off x="1428728" y="2625328"/>
            <a:ext cx="6400800" cy="1314450"/>
          </a:xfrm>
        </p:spPr>
        <p:txBody>
          <a:bodyPr>
            <a:normAutofit/>
          </a:bodyPr>
          <a:lstStyle/>
          <a:p>
            <a:r>
              <a:rPr lang="fr-MA" sz="2400" b="1" dirty="0">
                <a:solidFill>
                  <a:srgbClr val="FF0000"/>
                </a:solidFill>
                <a:latin typeface="+mj-lt"/>
                <a:ea typeface="+mj-ea"/>
                <a:cs typeface="+mj-cs"/>
              </a:rPr>
              <a:t>Services climatiques pour les systèmes d’alerte précoce et l’adaptation en général</a:t>
            </a:r>
            <a:endParaRPr lang="fr-FR" sz="2400" b="1" dirty="0">
              <a:solidFill>
                <a:srgbClr val="FF0000"/>
              </a:solidFill>
              <a:latin typeface="+mj-lt"/>
              <a:ea typeface="+mj-ea"/>
              <a:cs typeface="+mj-cs"/>
            </a:endParaRPr>
          </a:p>
        </p:txBody>
      </p:sp>
      <p:pic>
        <p:nvPicPr>
          <p:cNvPr id="16386" name="Picture 2" descr="Résultat de recherche d'images pour &quot;logo OMM&quot;"/>
          <p:cNvPicPr>
            <a:picLocks noChangeAspect="1" noChangeArrowheads="1"/>
          </p:cNvPicPr>
          <p:nvPr/>
        </p:nvPicPr>
        <p:blipFill>
          <a:blip r:embed="rId2"/>
          <a:srcRect/>
          <a:stretch>
            <a:fillRect/>
          </a:stretch>
        </p:blipFill>
        <p:spPr bwMode="auto">
          <a:xfrm>
            <a:off x="6072198" y="107140"/>
            <a:ext cx="1571636" cy="1260206"/>
          </a:xfrm>
          <a:prstGeom prst="rect">
            <a:avLst/>
          </a:prstGeom>
          <a:noFill/>
        </p:spPr>
      </p:pic>
      <p:pic>
        <p:nvPicPr>
          <p:cNvPr id="16388" name="Picture 4" descr="C:\Users\meriem ALAOURI\Downloads\Les logos\Les logos\Logo_Meteo_Maroc.jpg"/>
          <p:cNvPicPr>
            <a:picLocks noChangeAspect="1" noChangeArrowheads="1"/>
          </p:cNvPicPr>
          <p:nvPr/>
        </p:nvPicPr>
        <p:blipFill>
          <a:blip r:embed="rId3" cstate="print"/>
          <a:srcRect/>
          <a:stretch>
            <a:fillRect/>
          </a:stretch>
        </p:blipFill>
        <p:spPr bwMode="auto">
          <a:xfrm>
            <a:off x="1643042" y="107139"/>
            <a:ext cx="1357322" cy="1207806"/>
          </a:xfrm>
          <a:prstGeom prst="rect">
            <a:avLst/>
          </a:prstGeom>
          <a:noFill/>
        </p:spPr>
      </p:pic>
      <p:sp>
        <p:nvSpPr>
          <p:cNvPr id="8" name="ZoneTexte 7"/>
          <p:cNvSpPr txBox="1"/>
          <p:nvPr/>
        </p:nvSpPr>
        <p:spPr>
          <a:xfrm>
            <a:off x="2285984" y="3536164"/>
            <a:ext cx="4357718" cy="646331"/>
          </a:xfrm>
          <a:prstGeom prst="rect">
            <a:avLst/>
          </a:prstGeom>
          <a:noFill/>
        </p:spPr>
        <p:txBody>
          <a:bodyPr wrap="square" rtlCol="0">
            <a:spAutoFit/>
          </a:bodyPr>
          <a:lstStyle/>
          <a:p>
            <a:pPr algn="ctr"/>
            <a:r>
              <a:rPr lang="fr-MA" dirty="0" smtClean="0"/>
              <a:t>Meriem ALAOURI</a:t>
            </a:r>
          </a:p>
          <a:p>
            <a:pPr algn="ctr"/>
            <a:r>
              <a:rPr lang="fr-MA" dirty="0" smtClean="0"/>
              <a:t>DMN</a:t>
            </a:r>
            <a:endParaRPr lang="fr-FR" dirty="0"/>
          </a:p>
        </p:txBody>
      </p:sp>
      <p:sp>
        <p:nvSpPr>
          <p:cNvPr id="10" name="ZoneTexte 9"/>
          <p:cNvSpPr txBox="1"/>
          <p:nvPr/>
        </p:nvSpPr>
        <p:spPr>
          <a:xfrm>
            <a:off x="2571736" y="4339841"/>
            <a:ext cx="3929090" cy="307777"/>
          </a:xfrm>
          <a:prstGeom prst="rect">
            <a:avLst/>
          </a:prstGeom>
          <a:noFill/>
        </p:spPr>
        <p:txBody>
          <a:bodyPr wrap="square" rtlCol="0">
            <a:spAutoFit/>
          </a:bodyPr>
          <a:lstStyle/>
          <a:p>
            <a:pPr algn="ctr"/>
            <a:r>
              <a:rPr lang="fr-MA" sz="1400" dirty="0" smtClean="0"/>
              <a:t>Rabat, 26 septembre 2016</a:t>
            </a:r>
            <a:endParaRPr lang="fr-FR"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MA" dirty="0" smtClean="0">
                <a:solidFill>
                  <a:srgbClr val="FF0000"/>
                </a:solidFill>
              </a:rPr>
              <a:t>Dans ce sens,</a:t>
            </a:r>
            <a:endParaRPr lang="fr-FR" dirty="0">
              <a:solidFill>
                <a:srgbClr val="FF0000"/>
              </a:solidFill>
            </a:endParaRPr>
          </a:p>
        </p:txBody>
      </p:sp>
      <p:sp>
        <p:nvSpPr>
          <p:cNvPr id="3" name="Espace réservé du contenu 2"/>
          <p:cNvSpPr>
            <a:spLocks noGrp="1"/>
          </p:cNvSpPr>
          <p:nvPr>
            <p:ph idx="1"/>
          </p:nvPr>
        </p:nvSpPr>
        <p:spPr>
          <a:xfrm>
            <a:off x="285720" y="1200151"/>
            <a:ext cx="8715436" cy="3394472"/>
          </a:xfrm>
        </p:spPr>
        <p:txBody>
          <a:bodyPr>
            <a:normAutofit/>
          </a:bodyPr>
          <a:lstStyle/>
          <a:p>
            <a:pPr indent="12700">
              <a:buNone/>
            </a:pPr>
            <a:r>
              <a:rPr lang="fr-FR" sz="2200" dirty="0">
                <a:latin typeface="Arial" pitchFamily="34" charset="0"/>
                <a:cs typeface="Arial" pitchFamily="34" charset="0"/>
              </a:rPr>
              <a:t>L</a:t>
            </a:r>
            <a:r>
              <a:rPr lang="fr-FR" sz="2200" dirty="0" smtClean="0">
                <a:latin typeface="Arial" pitchFamily="34" charset="0"/>
                <a:cs typeface="Arial" pitchFamily="34" charset="0"/>
              </a:rPr>
              <a:t>'Organisation Météorologique Mondiale (OMM) a adopté</a:t>
            </a:r>
            <a:r>
              <a:rPr lang="fr-FR" sz="2200" dirty="0" smtClean="0">
                <a:latin typeface="Arial" pitchFamily="34" charset="0"/>
                <a:cs typeface="Arial" pitchFamily="34" charset="0"/>
              </a:rPr>
              <a:t>, </a:t>
            </a:r>
            <a:r>
              <a:rPr lang="fr-FR" sz="2200" dirty="0" smtClean="0">
                <a:latin typeface="Arial" pitchFamily="34" charset="0"/>
                <a:cs typeface="Arial" pitchFamily="34" charset="0"/>
              </a:rPr>
              <a:t>lors de son  Congrès extraordinaire  du 29 au 31 Octobre  2012 à Genève, un  plan de mise en œuvre du </a:t>
            </a:r>
            <a:r>
              <a:rPr lang="fr-FR" sz="2200" b="1" dirty="0" smtClean="0">
                <a:latin typeface="Arial" pitchFamily="34" charset="0"/>
                <a:cs typeface="Arial" pitchFamily="34" charset="0"/>
              </a:rPr>
              <a:t>Cadre Mondial pour les Services Climatologiques</a:t>
            </a:r>
            <a:r>
              <a:rPr lang="fr-FR" sz="2200" dirty="0" smtClean="0">
                <a:latin typeface="Arial" pitchFamily="34" charset="0"/>
                <a:cs typeface="Arial" pitchFamily="34" charset="0"/>
              </a:rPr>
              <a:t> (CMSC) sous la supervision d'un Conseil intergouvernemental des services climatologiques, constitué des pays membres de l’OMM. </a:t>
            </a:r>
          </a:p>
          <a:p>
            <a:pPr>
              <a:buNone/>
            </a:pPr>
            <a:endParaRPr lang="fr-MA"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11"/>
          <p:cNvPicPr>
            <a:picLocks noChangeAspect="1"/>
          </p:cNvPicPr>
          <p:nvPr/>
        </p:nvPicPr>
        <p:blipFill>
          <a:blip r:embed="rId3"/>
          <a:srcRect/>
          <a:stretch>
            <a:fillRect/>
          </a:stretch>
        </p:blipFill>
        <p:spPr bwMode="auto">
          <a:xfrm>
            <a:off x="3814735" y="2902759"/>
            <a:ext cx="1260475" cy="1949054"/>
          </a:xfrm>
          <a:prstGeom prst="rect">
            <a:avLst/>
          </a:prstGeom>
          <a:noFill/>
          <a:ln w="9525">
            <a:solidFill>
              <a:srgbClr val="000000"/>
            </a:solidFill>
            <a:miter lim="800000"/>
            <a:headEnd/>
            <a:tailEnd/>
          </a:ln>
        </p:spPr>
      </p:pic>
      <p:pic>
        <p:nvPicPr>
          <p:cNvPr id="27654" name="Picture 11"/>
          <p:cNvPicPr>
            <a:picLocks noChangeAspect="1"/>
          </p:cNvPicPr>
          <p:nvPr/>
        </p:nvPicPr>
        <p:blipFill>
          <a:blip r:embed="rId4"/>
          <a:srcRect/>
          <a:stretch>
            <a:fillRect/>
          </a:stretch>
        </p:blipFill>
        <p:spPr bwMode="auto">
          <a:xfrm>
            <a:off x="5360960" y="2906332"/>
            <a:ext cx="1425575" cy="1969294"/>
          </a:xfrm>
          <a:prstGeom prst="rect">
            <a:avLst/>
          </a:prstGeom>
          <a:noFill/>
          <a:ln w="9525">
            <a:solidFill>
              <a:srgbClr val="000000"/>
            </a:solidFill>
            <a:miter lim="800000"/>
            <a:headEnd/>
            <a:tailEnd/>
          </a:ln>
        </p:spPr>
      </p:pic>
      <p:pic>
        <p:nvPicPr>
          <p:cNvPr id="27655" name="Picture 11"/>
          <p:cNvPicPr>
            <a:picLocks noChangeAspect="1"/>
          </p:cNvPicPr>
          <p:nvPr/>
        </p:nvPicPr>
        <p:blipFill>
          <a:blip r:embed="rId5"/>
          <a:srcRect/>
          <a:stretch>
            <a:fillRect/>
          </a:stretch>
        </p:blipFill>
        <p:spPr bwMode="auto">
          <a:xfrm>
            <a:off x="2152622" y="2902759"/>
            <a:ext cx="1317625" cy="1949054"/>
          </a:xfrm>
          <a:prstGeom prst="rect">
            <a:avLst/>
          </a:prstGeom>
          <a:noFill/>
          <a:ln w="9525">
            <a:solidFill>
              <a:srgbClr val="000000"/>
            </a:solidFill>
            <a:miter lim="800000"/>
            <a:headEnd/>
            <a:tailEnd/>
          </a:ln>
        </p:spPr>
      </p:pic>
      <p:pic>
        <p:nvPicPr>
          <p:cNvPr id="27656" name="Picture 11"/>
          <p:cNvPicPr>
            <a:picLocks noChangeAspect="1"/>
          </p:cNvPicPr>
          <p:nvPr/>
        </p:nvPicPr>
        <p:blipFill>
          <a:blip r:embed="rId6"/>
          <a:srcRect/>
          <a:stretch>
            <a:fillRect/>
          </a:stretch>
        </p:blipFill>
        <p:spPr bwMode="auto">
          <a:xfrm>
            <a:off x="571473" y="2902759"/>
            <a:ext cx="1254125" cy="1949054"/>
          </a:xfrm>
          <a:prstGeom prst="rect">
            <a:avLst/>
          </a:prstGeom>
          <a:noFill/>
          <a:ln w="9525">
            <a:solidFill>
              <a:srgbClr val="000000"/>
            </a:solidFill>
            <a:miter lim="800000"/>
            <a:headEnd/>
            <a:tailEnd/>
          </a:ln>
        </p:spPr>
      </p:pic>
      <p:grpSp>
        <p:nvGrpSpPr>
          <p:cNvPr id="2" name="Group 5"/>
          <p:cNvGrpSpPr>
            <a:grpSpLocks/>
          </p:cNvGrpSpPr>
          <p:nvPr/>
        </p:nvGrpSpPr>
        <p:grpSpPr bwMode="auto">
          <a:xfrm>
            <a:off x="7108798" y="2889663"/>
            <a:ext cx="1430337" cy="1968103"/>
            <a:chOff x="6874783" y="2362198"/>
            <a:chExt cx="1431016" cy="2339183"/>
          </a:xfrm>
        </p:grpSpPr>
        <p:pic>
          <p:nvPicPr>
            <p:cNvPr id="27660" name="Picture 15"/>
            <p:cNvPicPr>
              <a:picLocks noChangeAspect="1"/>
            </p:cNvPicPr>
            <p:nvPr/>
          </p:nvPicPr>
          <p:blipFill>
            <a:blip r:embed="rId4"/>
            <a:srcRect/>
            <a:stretch>
              <a:fillRect/>
            </a:stretch>
          </p:blipFill>
          <p:spPr bwMode="auto">
            <a:xfrm>
              <a:off x="6880223" y="2362198"/>
              <a:ext cx="1425576" cy="2339183"/>
            </a:xfrm>
            <a:prstGeom prst="rect">
              <a:avLst/>
            </a:prstGeom>
            <a:noFill/>
            <a:ln w="9525">
              <a:solidFill>
                <a:srgbClr val="000000"/>
              </a:solidFill>
              <a:miter lim="800000"/>
              <a:headEnd/>
              <a:tailEnd/>
            </a:ln>
          </p:spPr>
        </p:pic>
        <p:sp>
          <p:nvSpPr>
            <p:cNvPr id="17" name="Content Placeholder 2"/>
            <p:cNvSpPr txBox="1">
              <a:spLocks/>
            </p:cNvSpPr>
            <p:nvPr/>
          </p:nvSpPr>
          <p:spPr>
            <a:xfrm>
              <a:off x="6889077" y="4292413"/>
              <a:ext cx="1294427" cy="352363"/>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1400" b="1" kern="0" dirty="0" smtClean="0">
                  <a:solidFill>
                    <a:srgbClr val="002060"/>
                  </a:solidFill>
                </a:rPr>
                <a:t>Energy</a:t>
              </a:r>
              <a:endParaRPr lang="en-US" sz="1400" b="1" kern="0" dirty="0">
                <a:solidFill>
                  <a:srgbClr val="002060"/>
                </a:solidFill>
              </a:endParaRPr>
            </a:p>
          </p:txBody>
        </p:sp>
        <p:pic>
          <p:nvPicPr>
            <p:cNvPr id="27662" name="Picture 2"/>
            <p:cNvPicPr>
              <a:picLocks noChangeAspect="1" noChangeArrowheads="1"/>
            </p:cNvPicPr>
            <p:nvPr/>
          </p:nvPicPr>
          <p:blipFill>
            <a:blip r:embed="rId7"/>
            <a:srcRect/>
            <a:stretch>
              <a:fillRect/>
            </a:stretch>
          </p:blipFill>
          <p:spPr bwMode="auto">
            <a:xfrm>
              <a:off x="6874783" y="2362198"/>
              <a:ext cx="1431016" cy="1876425"/>
            </a:xfrm>
            <a:prstGeom prst="rect">
              <a:avLst/>
            </a:prstGeom>
            <a:noFill/>
            <a:ln w="9525">
              <a:noFill/>
              <a:miter lim="800000"/>
              <a:headEnd/>
              <a:tailEnd/>
            </a:ln>
          </p:spPr>
        </p:pic>
      </p:grpSp>
      <p:sp>
        <p:nvSpPr>
          <p:cNvPr id="27658" name="TextBox 7"/>
          <p:cNvSpPr txBox="1">
            <a:spLocks noChangeArrowheads="1"/>
          </p:cNvSpPr>
          <p:nvPr/>
        </p:nvSpPr>
        <p:spPr bwMode="auto">
          <a:xfrm>
            <a:off x="285720" y="642925"/>
            <a:ext cx="8858312" cy="2123658"/>
          </a:xfrm>
          <a:prstGeom prst="rect">
            <a:avLst/>
          </a:prstGeom>
          <a:noFill/>
          <a:ln w="9525">
            <a:noFill/>
            <a:miter lim="800000"/>
            <a:headEnd/>
            <a:tailEnd/>
          </a:ln>
        </p:spPr>
        <p:txBody>
          <a:bodyPr wrap="square">
            <a:spAutoFit/>
          </a:bodyPr>
          <a:lstStyle/>
          <a:p>
            <a:r>
              <a:rPr lang="en-US" altLang="en-US" sz="3200" dirty="0">
                <a:solidFill>
                  <a:srgbClr val="7030A0"/>
                </a:solidFill>
              </a:rPr>
              <a:t>Vision</a:t>
            </a:r>
            <a:r>
              <a:rPr lang="en-US" altLang="en-US" dirty="0">
                <a:solidFill>
                  <a:schemeClr val="accent2"/>
                </a:solidFill>
              </a:rPr>
              <a:t> </a:t>
            </a:r>
          </a:p>
          <a:p>
            <a:pPr eaLnBrk="0" fontAlgn="base" hangingPunct="0">
              <a:spcBef>
                <a:spcPct val="0"/>
              </a:spcBef>
              <a:spcAft>
                <a:spcPct val="0"/>
              </a:spcAft>
            </a:pPr>
            <a:r>
              <a:rPr lang="fr-MA" altLang="en-US" sz="2000" dirty="0" smtClean="0">
                <a:latin typeface="Times" charset="0"/>
                <a:cs typeface="Arial" pitchFamily="34" charset="0"/>
              </a:rPr>
              <a:t>Permettre </a:t>
            </a:r>
            <a:r>
              <a:rPr lang="fr-MA" altLang="en-US" sz="2000" dirty="0" smtClean="0">
                <a:solidFill>
                  <a:srgbClr val="00B050"/>
                </a:solidFill>
                <a:latin typeface="Times" charset="0"/>
                <a:cs typeface="Arial" pitchFamily="34" charset="0"/>
              </a:rPr>
              <a:t>une meilleure gestion des risques de la variabilité et du changement climatiques et de l'adaptation aux </a:t>
            </a:r>
            <a:r>
              <a:rPr lang="fr-MA" altLang="en-US" sz="2000" dirty="0">
                <a:solidFill>
                  <a:srgbClr val="00B050"/>
                </a:solidFill>
                <a:latin typeface="Times" charset="0"/>
                <a:cs typeface="Arial" pitchFamily="34" charset="0"/>
              </a:rPr>
              <a:t>changements climatiques,</a:t>
            </a:r>
            <a:r>
              <a:rPr lang="fr-MA" altLang="en-US" sz="2000" dirty="0">
                <a:latin typeface="Times" charset="0"/>
                <a:cs typeface="Arial" pitchFamily="34" charset="0"/>
              </a:rPr>
              <a:t> grâce au développement et à l'intégration de l'information climatique et de la </a:t>
            </a:r>
            <a:r>
              <a:rPr lang="fr-MA" altLang="en-US" sz="2000" dirty="0" smtClean="0">
                <a:latin typeface="Times" charset="0"/>
                <a:cs typeface="Arial" pitchFamily="34" charset="0"/>
              </a:rPr>
              <a:t>prévision </a:t>
            </a:r>
            <a:r>
              <a:rPr lang="fr-MA" altLang="en-US" sz="2000" dirty="0">
                <a:latin typeface="Times" charset="0"/>
                <a:cs typeface="Arial" pitchFamily="34" charset="0"/>
              </a:rPr>
              <a:t>scientifique dans la planification, la politique et la pratique à l'échelle mondiale, régionale et nationale</a:t>
            </a:r>
            <a:endParaRPr lang="fr-FR" altLang="en-US" sz="2000" dirty="0">
              <a:latin typeface="Times" charset="0"/>
              <a:cs typeface="Arial" pitchFamily="34" charset="0"/>
            </a:endParaRPr>
          </a:p>
        </p:txBody>
      </p:sp>
      <p:pic>
        <p:nvPicPr>
          <p:cNvPr id="27659" name="Picture 18"/>
          <p:cNvPicPr>
            <a:picLocks noChangeAspect="1" noChangeArrowheads="1"/>
          </p:cNvPicPr>
          <p:nvPr/>
        </p:nvPicPr>
        <p:blipFill>
          <a:blip r:embed="rId8"/>
          <a:srcRect/>
          <a:stretch>
            <a:fillRect/>
          </a:stretch>
        </p:blipFill>
        <p:spPr bwMode="auto">
          <a:xfrm>
            <a:off x="3190888" y="58329"/>
            <a:ext cx="3095625" cy="9060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2"/>
          </p:nvPr>
        </p:nvSpPr>
        <p:spPr>
          <a:noFill/>
          <a:ln>
            <a:miter lim="800000"/>
            <a:headEnd/>
            <a:tailEnd/>
          </a:ln>
        </p:spPr>
        <p:txBody>
          <a:bodyPr/>
          <a:lstStyle/>
          <a:p>
            <a:fld id="{107886C9-7378-4D13-9F66-81D7C0B1BDE8}" type="slidenum">
              <a:rPr lang="en-US" altLang="en-US"/>
              <a:pPr/>
              <a:t>12</a:t>
            </a:fld>
            <a:endParaRPr lang="en-US" altLang="en-US"/>
          </a:p>
        </p:txBody>
      </p:sp>
      <p:sp>
        <p:nvSpPr>
          <p:cNvPr id="29701" name="Rectangle 2"/>
          <p:cNvSpPr>
            <a:spLocks noGrp="1"/>
          </p:cNvSpPr>
          <p:nvPr>
            <p:ph type="title" idx="4294967295"/>
          </p:nvPr>
        </p:nvSpPr>
        <p:spPr>
          <a:xfrm>
            <a:off x="0" y="57150"/>
            <a:ext cx="9144000" cy="857250"/>
          </a:xfrm>
        </p:spPr>
        <p:txBody>
          <a:bodyPr>
            <a:normAutofit/>
          </a:bodyPr>
          <a:lstStyle/>
          <a:p>
            <a:r>
              <a:rPr lang="fr-MA" altLang="en-US" sz="2800" dirty="0" smtClean="0">
                <a:solidFill>
                  <a:schemeClr val="accent2"/>
                </a:solidFill>
                <a:latin typeface="Arial" pitchFamily="34" charset="0"/>
              </a:rPr>
              <a:t>Pourquoi un cadre pour les services climatologiques?</a:t>
            </a:r>
            <a:endParaRPr lang="en-US" altLang="en-US" sz="2800" dirty="0" smtClean="0">
              <a:solidFill>
                <a:schemeClr val="accent2"/>
              </a:solidFill>
              <a:latin typeface="Arial" pitchFamily="34" charset="0"/>
            </a:endParaRPr>
          </a:p>
        </p:txBody>
      </p:sp>
      <p:sp>
        <p:nvSpPr>
          <p:cNvPr id="29702" name="Rectangle 3"/>
          <p:cNvSpPr>
            <a:spLocks noGrp="1"/>
          </p:cNvSpPr>
          <p:nvPr>
            <p:ph type="body" idx="4294967295"/>
          </p:nvPr>
        </p:nvSpPr>
        <p:spPr>
          <a:xfrm>
            <a:off x="582614" y="1028700"/>
            <a:ext cx="7629525" cy="2160985"/>
          </a:xfrm>
        </p:spPr>
        <p:txBody>
          <a:bodyPr>
            <a:noAutofit/>
          </a:bodyPr>
          <a:lstStyle/>
          <a:p>
            <a:r>
              <a:rPr lang="fr-MA" altLang="en-US" sz="2000" dirty="0" smtClean="0">
                <a:latin typeface="Times" charset="0"/>
              </a:rPr>
              <a:t>Cela permettra </a:t>
            </a:r>
            <a:r>
              <a:rPr lang="fr-MA" altLang="en-US" sz="2000" dirty="0" smtClean="0">
                <a:solidFill>
                  <a:srgbClr val="00B050"/>
                </a:solidFill>
                <a:latin typeface="Times" charset="0"/>
              </a:rPr>
              <a:t>une plus grande intégration et une plus grande coordination entre les disciplines, les acteurs et les secteurs dans le programme des services climatiques pour une meilleure utilisation de l'infrastructure existante, des capacités techniques (et des ressources ...) </a:t>
            </a:r>
            <a:r>
              <a:rPr lang="fr-MA" altLang="en-US" sz="2000" dirty="0" smtClean="0">
                <a:latin typeface="Times" charset="0"/>
              </a:rPr>
              <a:t>pour améliorer les résultats dans les secteurs sensibles au climat</a:t>
            </a:r>
          </a:p>
          <a:p>
            <a:pPr>
              <a:buNone/>
            </a:pPr>
            <a:endParaRPr lang="fr-MA" altLang="en-US" sz="2000" dirty="0" smtClean="0">
              <a:latin typeface="Times" charset="0"/>
            </a:endParaRPr>
          </a:p>
          <a:p>
            <a:r>
              <a:rPr lang="fr-MA" altLang="en-US" sz="2000" dirty="0" smtClean="0">
                <a:latin typeface="Times" charset="0"/>
              </a:rPr>
              <a:t>Un cadre pour les services climatologiques </a:t>
            </a:r>
            <a:r>
              <a:rPr lang="fr-MA" altLang="en-US" sz="2000" dirty="0" smtClean="0">
                <a:solidFill>
                  <a:srgbClr val="00B050"/>
                </a:solidFill>
                <a:latin typeface="Times" charset="0"/>
              </a:rPr>
              <a:t>s'appuiera sur les capacités existantes et les aidera par la coordination pour remédier aux lacunes</a:t>
            </a:r>
            <a:endParaRPr lang="en-US" altLang="en-US" sz="2000" dirty="0" smtClean="0">
              <a:solidFill>
                <a:srgbClr val="00B050"/>
              </a:solidFill>
              <a:latin typeface="Times"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MA" dirty="0" smtClean="0"/>
              <a:t>Les composantes du CMSC</a:t>
            </a:r>
            <a:endParaRPr lang="fr-FR" dirty="0"/>
          </a:p>
        </p:txBody>
      </p:sp>
      <p:pic>
        <p:nvPicPr>
          <p:cNvPr id="4" name="Picture 3"/>
          <p:cNvPicPr>
            <a:picLocks noGrp="1" noChangeAspect="1" noChangeArrowheads="1"/>
          </p:cNvPicPr>
          <p:nvPr>
            <p:ph idx="1"/>
          </p:nvPr>
        </p:nvPicPr>
        <p:blipFill>
          <a:blip r:embed="rId2"/>
          <a:srcRect/>
          <a:stretch>
            <a:fillRect/>
          </a:stretch>
        </p:blipFill>
        <p:spPr bwMode="auto">
          <a:xfrm>
            <a:off x="1785923" y="1200151"/>
            <a:ext cx="5572155" cy="3394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43000" y="-138113"/>
            <a:ext cx="184731" cy="369332"/>
          </a:xfrm>
          <a:prstGeom prst="rect">
            <a:avLst/>
          </a:prstGeom>
          <a:noFill/>
          <a:ln w="9525">
            <a:noFill/>
            <a:miter lim="800000"/>
            <a:headEnd/>
            <a:tailEnd/>
          </a:ln>
        </p:spPr>
        <p:txBody>
          <a:bodyPr wrap="none" anchor="ctr">
            <a:spAutoFit/>
          </a:bodyPr>
          <a:lstStyle/>
          <a:p>
            <a:pPr eaLnBrk="1" hangingPunct="1"/>
            <a:endParaRPr lang="en-US" altLang="en-US" sz="1800">
              <a:solidFill>
                <a:srgbClr val="000000"/>
              </a:solidFill>
              <a:latin typeface="Arial" pitchFamily="34" charset="0"/>
            </a:endParaRPr>
          </a:p>
        </p:txBody>
      </p:sp>
      <p:sp>
        <p:nvSpPr>
          <p:cNvPr id="37891" name="Rectangle 5"/>
          <p:cNvSpPr>
            <a:spLocks noChangeArrowheads="1"/>
          </p:cNvSpPr>
          <p:nvPr/>
        </p:nvSpPr>
        <p:spPr bwMode="auto">
          <a:xfrm>
            <a:off x="1143000" y="-138113"/>
            <a:ext cx="184731" cy="369332"/>
          </a:xfrm>
          <a:prstGeom prst="rect">
            <a:avLst/>
          </a:prstGeom>
          <a:noFill/>
          <a:ln w="9525">
            <a:noFill/>
            <a:miter lim="800000"/>
            <a:headEnd/>
            <a:tailEnd/>
          </a:ln>
        </p:spPr>
        <p:txBody>
          <a:bodyPr wrap="none" anchor="ctr">
            <a:spAutoFit/>
          </a:bodyPr>
          <a:lstStyle/>
          <a:p>
            <a:pPr eaLnBrk="1" hangingPunct="1"/>
            <a:endParaRPr lang="en-US" altLang="en-US" sz="1800">
              <a:solidFill>
                <a:srgbClr val="000000"/>
              </a:solidFill>
              <a:latin typeface="Arial" pitchFamily="34" charset="0"/>
            </a:endParaRPr>
          </a:p>
        </p:txBody>
      </p:sp>
      <p:sp>
        <p:nvSpPr>
          <p:cNvPr id="37892" name="Content Placeholder 2"/>
          <p:cNvSpPr txBox="1">
            <a:spLocks/>
          </p:cNvSpPr>
          <p:nvPr/>
        </p:nvSpPr>
        <p:spPr bwMode="auto">
          <a:xfrm>
            <a:off x="1303338" y="535782"/>
            <a:ext cx="3054350" cy="2907506"/>
          </a:xfrm>
          <a:prstGeom prst="rect">
            <a:avLst/>
          </a:prstGeom>
          <a:noFill/>
          <a:ln w="9525">
            <a:noFill/>
            <a:miter lim="800000"/>
            <a:headEnd/>
            <a:tailEnd/>
          </a:ln>
        </p:spPr>
        <p:txBody>
          <a:bodyPr/>
          <a:lstStyle/>
          <a:p>
            <a:pPr marL="542925" indent="-542925" eaLnBrk="1" hangingPunct="1">
              <a:spcAft>
                <a:spcPts val="1200"/>
              </a:spcAft>
              <a:buFont typeface="Arial" pitchFamily="34" charset="0"/>
              <a:buNone/>
            </a:pPr>
            <a:endParaRPr lang="en-GB" altLang="en-US">
              <a:solidFill>
                <a:srgbClr val="002060"/>
              </a:solidFill>
              <a:latin typeface="Calibri" pitchFamily="34" charset="0"/>
            </a:endParaRPr>
          </a:p>
          <a:p>
            <a:pPr marL="542925" indent="-542925" eaLnBrk="1" hangingPunct="1">
              <a:spcAft>
                <a:spcPts val="1200"/>
              </a:spcAft>
              <a:buFont typeface="Arial" pitchFamily="34" charset="0"/>
              <a:buChar char="•"/>
            </a:pPr>
            <a:endParaRPr lang="en-GB" altLang="en-US">
              <a:solidFill>
                <a:srgbClr val="002060"/>
              </a:solidFill>
              <a:latin typeface="Calibri" pitchFamily="34" charset="0"/>
            </a:endParaRPr>
          </a:p>
          <a:p>
            <a:pPr marL="542925" indent="-542925" eaLnBrk="1" hangingPunct="1">
              <a:lnSpc>
                <a:spcPct val="80000"/>
              </a:lnSpc>
              <a:spcBef>
                <a:spcPct val="20000"/>
              </a:spcBef>
              <a:buFont typeface="Arial" pitchFamily="34" charset="0"/>
              <a:buNone/>
            </a:pPr>
            <a:endParaRPr lang="en-GB" altLang="en-US" sz="2700">
              <a:solidFill>
                <a:srgbClr val="002060"/>
              </a:solidFill>
              <a:latin typeface="Calibri" pitchFamily="34" charset="0"/>
            </a:endParaRPr>
          </a:p>
          <a:p>
            <a:pPr marL="542925" indent="-542925" eaLnBrk="1" hangingPunct="1">
              <a:lnSpc>
                <a:spcPct val="80000"/>
              </a:lnSpc>
              <a:spcBef>
                <a:spcPct val="20000"/>
              </a:spcBef>
              <a:buFont typeface="Arial" pitchFamily="34" charset="0"/>
              <a:buNone/>
            </a:pPr>
            <a:endParaRPr lang="en-GB" altLang="en-US" sz="2700">
              <a:solidFill>
                <a:srgbClr val="002060"/>
              </a:solidFill>
              <a:latin typeface="Calibri" pitchFamily="34" charset="0"/>
            </a:endParaRPr>
          </a:p>
          <a:p>
            <a:pPr marL="542925" indent="-542925" eaLnBrk="1" hangingPunct="1">
              <a:lnSpc>
                <a:spcPct val="80000"/>
              </a:lnSpc>
              <a:spcBef>
                <a:spcPct val="20000"/>
              </a:spcBef>
              <a:buFont typeface="Arial" pitchFamily="34" charset="0"/>
              <a:buNone/>
            </a:pPr>
            <a:endParaRPr lang="en-GB" altLang="en-US" sz="2700">
              <a:solidFill>
                <a:srgbClr val="002060"/>
              </a:solidFill>
              <a:latin typeface="Calibri" pitchFamily="34" charset="0"/>
            </a:endParaRPr>
          </a:p>
          <a:p>
            <a:pPr marL="542925" indent="-542925" eaLnBrk="1" hangingPunct="1">
              <a:lnSpc>
                <a:spcPct val="80000"/>
              </a:lnSpc>
              <a:spcBef>
                <a:spcPct val="20000"/>
              </a:spcBef>
              <a:buFont typeface="Arial" pitchFamily="34" charset="0"/>
              <a:buNone/>
            </a:pPr>
            <a:endParaRPr lang="en-GB" altLang="en-US" sz="2700">
              <a:solidFill>
                <a:srgbClr val="002060"/>
              </a:solidFill>
              <a:latin typeface="Calibri" pitchFamily="34" charset="0"/>
            </a:endParaRPr>
          </a:p>
          <a:p>
            <a:pPr marL="542925" indent="-542925" eaLnBrk="1" hangingPunct="1">
              <a:lnSpc>
                <a:spcPct val="80000"/>
              </a:lnSpc>
              <a:spcBef>
                <a:spcPct val="20000"/>
              </a:spcBef>
              <a:buFont typeface="Arial" pitchFamily="34" charset="0"/>
              <a:buNone/>
            </a:pPr>
            <a:endParaRPr lang="en-US" altLang="en-US" sz="2700">
              <a:solidFill>
                <a:srgbClr val="002060"/>
              </a:solidFill>
              <a:latin typeface="Calibri" pitchFamily="34" charset="0"/>
            </a:endParaRPr>
          </a:p>
        </p:txBody>
      </p:sp>
      <p:sp>
        <p:nvSpPr>
          <p:cNvPr id="37893" name="Rectangle 9"/>
          <p:cNvSpPr>
            <a:spLocks noChangeArrowheads="1"/>
          </p:cNvSpPr>
          <p:nvPr/>
        </p:nvSpPr>
        <p:spPr bwMode="auto">
          <a:xfrm>
            <a:off x="1143000" y="-138113"/>
            <a:ext cx="184731" cy="369332"/>
          </a:xfrm>
          <a:prstGeom prst="rect">
            <a:avLst/>
          </a:prstGeom>
          <a:noFill/>
          <a:ln w="9525">
            <a:noFill/>
            <a:miter lim="800000"/>
            <a:headEnd/>
            <a:tailEnd/>
          </a:ln>
        </p:spPr>
        <p:txBody>
          <a:bodyPr wrap="none" anchor="ctr">
            <a:spAutoFit/>
          </a:bodyPr>
          <a:lstStyle/>
          <a:p>
            <a:pPr eaLnBrk="1" hangingPunct="1"/>
            <a:endParaRPr lang="en-US" altLang="en-US" sz="1800">
              <a:solidFill>
                <a:srgbClr val="000000"/>
              </a:solidFill>
              <a:latin typeface="Arial" pitchFamily="34" charset="0"/>
            </a:endParaRPr>
          </a:p>
        </p:txBody>
      </p:sp>
      <p:graphicFrame>
        <p:nvGraphicFramePr>
          <p:cNvPr id="37894" name="Object 8"/>
          <p:cNvGraphicFramePr>
            <a:graphicFrameLocks noChangeAspect="1"/>
          </p:cNvGraphicFramePr>
          <p:nvPr/>
        </p:nvGraphicFramePr>
        <p:xfrm>
          <a:off x="1643042" y="0"/>
          <a:ext cx="6000792" cy="4438737"/>
        </p:xfrm>
        <a:graphic>
          <a:graphicData uri="http://schemas.openxmlformats.org/presentationml/2006/ole">
            <p:oleObj spid="_x0000_s12290" name="Diapositive" r:id="rId4" imgW="3858853" imgH="2894223" progId="PowerPoint.Slide.12">
              <p:embed/>
            </p:oleObj>
          </a:graphicData>
        </a:graphic>
      </p:graphicFrame>
      <p:sp>
        <p:nvSpPr>
          <p:cNvPr id="37895" name="TextBox 10"/>
          <p:cNvSpPr txBox="1">
            <a:spLocks noChangeArrowheads="1"/>
          </p:cNvSpPr>
          <p:nvPr/>
        </p:nvSpPr>
        <p:spPr bwMode="auto">
          <a:xfrm>
            <a:off x="0" y="3214692"/>
            <a:ext cx="4544834" cy="1200329"/>
          </a:xfrm>
          <a:prstGeom prst="rect">
            <a:avLst/>
          </a:prstGeom>
          <a:noFill/>
          <a:ln w="9525">
            <a:noFill/>
            <a:miter lim="800000"/>
            <a:headEnd/>
            <a:tailEnd/>
          </a:ln>
        </p:spPr>
        <p:txBody>
          <a:bodyPr wrap="none">
            <a:spAutoFit/>
          </a:bodyPr>
          <a:lstStyle/>
          <a:p>
            <a:endParaRPr lang="fr-MA" altLang="en-US" dirty="0" smtClean="0">
              <a:solidFill>
                <a:srgbClr val="000000"/>
              </a:solidFill>
              <a:latin typeface="Arial" pitchFamily="34" charset="0"/>
            </a:endParaRPr>
          </a:p>
          <a:p>
            <a:r>
              <a:rPr lang="fr-MA" altLang="en-US" dirty="0" smtClean="0">
                <a:solidFill>
                  <a:srgbClr val="000000"/>
                </a:solidFill>
                <a:latin typeface="Arial" pitchFamily="34" charset="0"/>
              </a:rPr>
              <a:t>Quelles sont les options?</a:t>
            </a:r>
          </a:p>
          <a:p>
            <a:endParaRPr lang="fr-MA" altLang="en-US" dirty="0" smtClean="0">
              <a:solidFill>
                <a:srgbClr val="000000"/>
              </a:solidFill>
              <a:latin typeface="Arial" pitchFamily="34" charset="0"/>
            </a:endParaRPr>
          </a:p>
          <a:p>
            <a:r>
              <a:rPr lang="fr-MA" altLang="en-US" dirty="0" smtClean="0">
                <a:solidFill>
                  <a:srgbClr val="000000"/>
                </a:solidFill>
                <a:latin typeface="Arial" pitchFamily="34" charset="0"/>
              </a:rPr>
              <a:t>Comment devraient-elles être présentées?</a:t>
            </a:r>
            <a:endParaRPr lang="en-US" altLang="en-US" dirty="0">
              <a:solidFill>
                <a:srgbClr val="000000"/>
              </a:solidFill>
              <a:latin typeface="Arial" pitchFamily="34" charset="0"/>
            </a:endParaRPr>
          </a:p>
        </p:txBody>
      </p:sp>
      <p:sp>
        <p:nvSpPr>
          <p:cNvPr id="37896" name="TextBox 38"/>
          <p:cNvSpPr txBox="1">
            <a:spLocks noChangeArrowheads="1"/>
          </p:cNvSpPr>
          <p:nvPr/>
        </p:nvSpPr>
        <p:spPr bwMode="auto">
          <a:xfrm>
            <a:off x="85756" y="71420"/>
            <a:ext cx="8915400" cy="892552"/>
          </a:xfrm>
          <a:prstGeom prst="rect">
            <a:avLst/>
          </a:prstGeom>
          <a:noFill/>
          <a:ln w="9525">
            <a:noFill/>
            <a:miter lim="800000"/>
            <a:headEnd/>
            <a:tailEnd/>
          </a:ln>
        </p:spPr>
        <p:txBody>
          <a:bodyPr>
            <a:spAutoFit/>
          </a:bodyPr>
          <a:lstStyle/>
          <a:p>
            <a:pPr eaLnBrk="1" hangingPunct="1"/>
            <a:r>
              <a:rPr lang="en-GB" altLang="en-US" sz="2800" b="1" dirty="0">
                <a:solidFill>
                  <a:srgbClr val="000000"/>
                </a:solidFill>
                <a:latin typeface="Arial" pitchFamily="34" charset="0"/>
              </a:rPr>
              <a:t> </a:t>
            </a:r>
            <a:r>
              <a:rPr lang="fr-MA" altLang="en-US" sz="2400" b="1" dirty="0" smtClean="0">
                <a:solidFill>
                  <a:srgbClr val="333399"/>
                </a:solidFill>
                <a:latin typeface="Arial" pitchFamily="34" charset="0"/>
                <a:ea typeface="MS PGothic" pitchFamily="34" charset="-128"/>
              </a:rPr>
              <a:t>Le processus de coproduction d'informations climatiques pertinentes à la décision</a:t>
            </a:r>
            <a:endParaRPr lang="en-US" altLang="en-US" sz="2400" b="1" dirty="0">
              <a:solidFill>
                <a:srgbClr val="333399"/>
              </a:solidFill>
              <a:latin typeface="Arial" pitchFamily="34" charset="0"/>
              <a:ea typeface="MS PGothic" pitchFamily="34" charset="-128"/>
            </a:endParaRPr>
          </a:p>
        </p:txBody>
      </p:sp>
      <p:sp>
        <p:nvSpPr>
          <p:cNvPr id="37897" name="TextBox 1"/>
          <p:cNvSpPr txBox="1">
            <a:spLocks noChangeArrowheads="1"/>
          </p:cNvSpPr>
          <p:nvPr/>
        </p:nvSpPr>
        <p:spPr bwMode="auto">
          <a:xfrm>
            <a:off x="4714876" y="3214692"/>
            <a:ext cx="4286280" cy="1754326"/>
          </a:xfrm>
          <a:prstGeom prst="rect">
            <a:avLst/>
          </a:prstGeom>
          <a:noFill/>
          <a:ln w="9525">
            <a:noFill/>
            <a:miter lim="800000"/>
            <a:headEnd/>
            <a:tailEnd/>
          </a:ln>
        </p:spPr>
        <p:txBody>
          <a:bodyPr wrap="square">
            <a:spAutoFit/>
          </a:bodyPr>
          <a:lstStyle/>
          <a:p>
            <a:r>
              <a:rPr lang="fr-MA" altLang="en-US" dirty="0" smtClean="0">
                <a:solidFill>
                  <a:srgbClr val="FF0000"/>
                </a:solidFill>
                <a:latin typeface="Arial" pitchFamily="34" charset="0"/>
              </a:rPr>
              <a:t>L'utilisation de l'information climatique pour la prise de décision nécessite un travail de collaboration multidisciplinaire permettant une bonne  compréhension des besoins et l’identification des applications appropriées</a:t>
            </a:r>
            <a:endParaRPr lang="en-US"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30"/>
          <p:cNvSpPr>
            <a:spLocks/>
          </p:cNvSpPr>
          <p:nvPr/>
        </p:nvSpPr>
        <p:spPr bwMode="auto">
          <a:xfrm>
            <a:off x="1171575" y="1664494"/>
            <a:ext cx="6330950" cy="369332"/>
          </a:xfrm>
          <a:custGeom>
            <a:avLst/>
            <a:gdLst>
              <a:gd name="T0" fmla="*/ 0 w 2964"/>
              <a:gd name="T1" fmla="*/ 2147483647 h 1753"/>
              <a:gd name="T2" fmla="*/ 2147483647 w 2964"/>
              <a:gd name="T3" fmla="*/ 2147483647 h 1753"/>
              <a:gd name="T4" fmla="*/ 2147483647 w 2964"/>
              <a:gd name="T5" fmla="*/ 2147483647 h 1753"/>
              <a:gd name="T6" fmla="*/ 2147483647 w 2964"/>
              <a:gd name="T7" fmla="*/ 2147483647 h 1753"/>
              <a:gd name="T8" fmla="*/ 2147483647 w 2964"/>
              <a:gd name="T9" fmla="*/ 2147483647 h 1753"/>
              <a:gd name="T10" fmla="*/ 2147483647 w 2964"/>
              <a:gd name="T11" fmla="*/ 2147483647 h 1753"/>
              <a:gd name="T12" fmla="*/ 2147483647 w 2964"/>
              <a:gd name="T13" fmla="*/ 2147483647 h 1753"/>
              <a:gd name="T14" fmla="*/ 2147483647 w 2964"/>
              <a:gd name="T15" fmla="*/ 0 h 17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64" h="1753">
                <a:moveTo>
                  <a:pt x="0" y="1753"/>
                </a:moveTo>
                <a:cubicBezTo>
                  <a:pt x="52" y="1624"/>
                  <a:pt x="98" y="1509"/>
                  <a:pt x="170" y="1381"/>
                </a:cubicBezTo>
                <a:cubicBezTo>
                  <a:pt x="242" y="1253"/>
                  <a:pt x="341" y="1105"/>
                  <a:pt x="431" y="987"/>
                </a:cubicBezTo>
                <a:cubicBezTo>
                  <a:pt x="521" y="869"/>
                  <a:pt x="591" y="772"/>
                  <a:pt x="708" y="672"/>
                </a:cubicBezTo>
                <a:cubicBezTo>
                  <a:pt x="825" y="572"/>
                  <a:pt x="969" y="476"/>
                  <a:pt x="1135" y="387"/>
                </a:cubicBezTo>
                <a:cubicBezTo>
                  <a:pt x="1301" y="298"/>
                  <a:pt x="1484" y="199"/>
                  <a:pt x="1703" y="139"/>
                </a:cubicBezTo>
                <a:cubicBezTo>
                  <a:pt x="1922" y="79"/>
                  <a:pt x="2237" y="50"/>
                  <a:pt x="2447" y="27"/>
                </a:cubicBezTo>
                <a:cubicBezTo>
                  <a:pt x="2657" y="4"/>
                  <a:pt x="2856" y="6"/>
                  <a:pt x="2964" y="0"/>
                </a:cubicBezTo>
              </a:path>
            </a:pathLst>
          </a:custGeom>
          <a:noFill/>
          <a:ln w="38100" cap="flat" cmpd="sng">
            <a:solidFill>
              <a:srgbClr val="969696"/>
            </a:solidFill>
            <a:prstDash val="solid"/>
            <a:round/>
            <a:headEnd/>
            <a:tailEnd/>
          </a:ln>
          <a:effectLst/>
        </p:spPr>
        <p:txBody>
          <a:bodyPr>
            <a:spAutoFit/>
          </a:bodyPr>
          <a:lstStyle/>
          <a:p>
            <a:endParaRPr lang="fr-FR"/>
          </a:p>
        </p:txBody>
      </p:sp>
      <p:grpSp>
        <p:nvGrpSpPr>
          <p:cNvPr id="3" name="Group 7"/>
          <p:cNvGrpSpPr>
            <a:grpSpLocks/>
          </p:cNvGrpSpPr>
          <p:nvPr/>
        </p:nvGrpSpPr>
        <p:grpSpPr bwMode="auto">
          <a:xfrm>
            <a:off x="1171575" y="959644"/>
            <a:ext cx="6330950" cy="689372"/>
            <a:chOff x="1171178" y="1280124"/>
            <a:chExt cx="6330950" cy="919163"/>
          </a:xfrm>
        </p:grpSpPr>
        <p:sp>
          <p:nvSpPr>
            <p:cNvPr id="32803" name="Freeform 29"/>
            <p:cNvSpPr>
              <a:spLocks/>
            </p:cNvSpPr>
            <p:nvPr/>
          </p:nvSpPr>
          <p:spPr bwMode="auto">
            <a:xfrm>
              <a:off x="1171178" y="1280124"/>
              <a:ext cx="6330950" cy="492443"/>
            </a:xfrm>
            <a:custGeom>
              <a:avLst/>
              <a:gdLst>
                <a:gd name="T0" fmla="*/ 0 w 2963"/>
                <a:gd name="T1" fmla="*/ 2147483647 h 2136"/>
                <a:gd name="T2" fmla="*/ 2147483647 w 2963"/>
                <a:gd name="T3" fmla="*/ 2147483647 h 2136"/>
                <a:gd name="T4" fmla="*/ 2147483647 w 2963"/>
                <a:gd name="T5" fmla="*/ 2147483647 h 2136"/>
                <a:gd name="T6" fmla="*/ 2147483647 w 2963"/>
                <a:gd name="T7" fmla="*/ 2147483647 h 2136"/>
                <a:gd name="T8" fmla="*/ 2147483647 w 2963"/>
                <a:gd name="T9" fmla="*/ 2147483647 h 2136"/>
                <a:gd name="T10" fmla="*/ 2147483647 w 2963"/>
                <a:gd name="T11" fmla="*/ 0 h 2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63" h="2136">
                  <a:moveTo>
                    <a:pt x="0" y="2136"/>
                  </a:moveTo>
                  <a:cubicBezTo>
                    <a:pt x="57" y="1906"/>
                    <a:pt x="114" y="1675"/>
                    <a:pt x="228" y="1445"/>
                  </a:cubicBezTo>
                  <a:cubicBezTo>
                    <a:pt x="342" y="1215"/>
                    <a:pt x="484" y="953"/>
                    <a:pt x="684" y="754"/>
                  </a:cubicBezTo>
                  <a:cubicBezTo>
                    <a:pt x="883" y="555"/>
                    <a:pt x="1162" y="370"/>
                    <a:pt x="1425" y="251"/>
                  </a:cubicBezTo>
                  <a:cubicBezTo>
                    <a:pt x="1688" y="132"/>
                    <a:pt x="2004" y="84"/>
                    <a:pt x="2260" y="42"/>
                  </a:cubicBezTo>
                  <a:cubicBezTo>
                    <a:pt x="2516" y="0"/>
                    <a:pt x="2817" y="9"/>
                    <a:pt x="2963" y="0"/>
                  </a:cubicBezTo>
                </a:path>
              </a:pathLst>
            </a:custGeom>
            <a:noFill/>
            <a:ln w="38100" cap="flat" cmpd="sng">
              <a:solidFill>
                <a:srgbClr val="969696"/>
              </a:solidFill>
              <a:prstDash val="solid"/>
              <a:round/>
              <a:headEnd/>
              <a:tailEnd/>
            </a:ln>
            <a:effectLst/>
          </p:spPr>
          <p:txBody>
            <a:bodyPr>
              <a:spAutoFit/>
            </a:bodyPr>
            <a:lstStyle/>
            <a:p>
              <a:endParaRPr lang="fr-FR"/>
            </a:p>
          </p:txBody>
        </p:sp>
        <p:sp>
          <p:nvSpPr>
            <p:cNvPr id="32804" name="Line 31"/>
            <p:cNvSpPr>
              <a:spLocks noChangeShapeType="1"/>
            </p:cNvSpPr>
            <p:nvPr/>
          </p:nvSpPr>
          <p:spPr bwMode="auto">
            <a:xfrm>
              <a:off x="7471965" y="1308699"/>
              <a:ext cx="0" cy="890588"/>
            </a:xfrm>
            <a:prstGeom prst="line">
              <a:avLst/>
            </a:prstGeom>
            <a:noFill/>
            <a:ln w="38100">
              <a:solidFill>
                <a:srgbClr val="969696"/>
              </a:solidFill>
              <a:round/>
              <a:headEnd type="triangle" w="med" len="med"/>
              <a:tailEnd type="triangle" w="med" len="med"/>
            </a:ln>
            <a:effectLst/>
          </p:spPr>
          <p:txBody>
            <a:bodyPr/>
            <a:lstStyle/>
            <a:p>
              <a:endParaRPr lang="fr-FR"/>
            </a:p>
          </p:txBody>
        </p:sp>
      </p:grpSp>
      <p:sp>
        <p:nvSpPr>
          <p:cNvPr id="32772" name="Text Box 32"/>
          <p:cNvSpPr txBox="1">
            <a:spLocks noChangeArrowheads="1"/>
          </p:cNvSpPr>
          <p:nvPr/>
        </p:nvSpPr>
        <p:spPr bwMode="auto">
          <a:xfrm>
            <a:off x="7608889" y="1104900"/>
            <a:ext cx="1535111" cy="523212"/>
          </a:xfrm>
          <a:prstGeom prst="rect">
            <a:avLst/>
          </a:prstGeom>
          <a:noFill/>
          <a:ln w="28575">
            <a:noFill/>
            <a:miter lim="800000"/>
            <a:headEnd/>
            <a:tailEnd/>
          </a:ln>
          <a:effectLst>
            <a:outerShdw algn="ctr" rotWithShape="0">
              <a:schemeClr val="tx1"/>
            </a:outerShdw>
          </a:effectLst>
        </p:spPr>
        <p:txBody>
          <a:bodyPr wrap="square" lIns="91432" tIns="45716" rIns="91432" bIns="45716">
            <a:spAutoFit/>
          </a:bodyPr>
          <a:lstStyle/>
          <a:p>
            <a:pPr rtl="1"/>
            <a:r>
              <a:rPr lang="en-US" altLang="en-US" sz="1400" b="1" i="1" dirty="0" smtClean="0">
                <a:latin typeface="Arial" pitchFamily="34" charset="0"/>
                <a:ea typeface="MS PGothic" pitchFamily="34" charset="-128"/>
                <a:cs typeface="Times New Roman" pitchFamily="18" charset="0"/>
              </a:rPr>
              <a:t>Incertitude </a:t>
            </a:r>
            <a:r>
              <a:rPr lang="en-US" altLang="en-US" sz="1400" b="1" i="1" dirty="0" err="1" smtClean="0">
                <a:latin typeface="Arial" pitchFamily="34" charset="0"/>
                <a:ea typeface="MS PGothic" pitchFamily="34" charset="-128"/>
                <a:cs typeface="Times New Roman" pitchFamily="18" charset="0"/>
              </a:rPr>
              <a:t>prévisionnelle</a:t>
            </a:r>
            <a:endParaRPr lang="en-US" altLang="en-US" sz="1400" b="1" i="1" dirty="0">
              <a:latin typeface="Arial" pitchFamily="34" charset="0"/>
              <a:ea typeface="MS PGothic" pitchFamily="34" charset="-128"/>
              <a:cs typeface="Times New Roman" pitchFamily="18" charset="0"/>
            </a:endParaRPr>
          </a:p>
        </p:txBody>
      </p:sp>
      <p:sp>
        <p:nvSpPr>
          <p:cNvPr id="34824" name="Text Box 35"/>
          <p:cNvSpPr txBox="1">
            <a:spLocks noChangeArrowheads="1"/>
          </p:cNvSpPr>
          <p:nvPr/>
        </p:nvSpPr>
        <p:spPr bwMode="auto">
          <a:xfrm>
            <a:off x="798513" y="3924301"/>
            <a:ext cx="976312" cy="307768"/>
          </a:xfrm>
          <a:prstGeom prst="rect">
            <a:avLst/>
          </a:prstGeom>
          <a:solidFill>
            <a:schemeClr val="accent5">
              <a:lumMod val="75000"/>
            </a:schemeClr>
          </a:solidFill>
          <a:ln w="28575">
            <a:solidFill>
              <a:srgbClr val="969696"/>
            </a:solidFill>
            <a:miter lim="800000"/>
            <a:headEnd/>
            <a:tailEnd/>
          </a:ln>
          <a:effectLst/>
        </p:spPr>
        <p:txBody>
          <a:bodyPr lIns="91432" tIns="45716" rIns="91432" bIns="45716">
            <a:spAutoFit/>
          </a:bodyPr>
          <a:lstStyle>
            <a:lvl1pPr rtl="0" eaLnBrk="0" hangingPunct="0">
              <a:spcBef>
                <a:spcPct val="80000"/>
              </a:spcBef>
              <a:buClr>
                <a:srgbClr val="1E7FB8"/>
              </a:buClr>
              <a:buFont typeface="Wingdings" pitchFamily="2" charset="2"/>
              <a:buChar char="l"/>
              <a:defRPr sz="2500">
                <a:solidFill>
                  <a:srgbClr val="000066"/>
                </a:solidFill>
                <a:latin typeface="Arial" pitchFamily="34" charset="0"/>
                <a:ea typeface="ＭＳ Ｐゴシック" pitchFamily="34" charset="-128"/>
                <a:cs typeface="Arial" pitchFamily="34" charset="0"/>
              </a:defRPr>
            </a:lvl1pPr>
            <a:lvl2pPr marL="742950" indent="-285750" rtl="0" eaLnBrk="0" hangingPunct="0">
              <a:spcBef>
                <a:spcPct val="20000"/>
              </a:spcBef>
              <a:buClr>
                <a:srgbClr val="1E7FB8"/>
              </a:buClr>
              <a:buFont typeface="Arial" pitchFamily="34" charset="0"/>
              <a:buChar char="–"/>
              <a:defRPr sz="2100">
                <a:solidFill>
                  <a:srgbClr val="000066"/>
                </a:solidFill>
                <a:latin typeface="Arial" pitchFamily="34" charset="0"/>
                <a:ea typeface="Arial" pitchFamily="34" charset="0"/>
                <a:cs typeface="Arial" pitchFamily="34" charset="0"/>
              </a:defRPr>
            </a:lvl2pPr>
            <a:lvl3pPr marL="1143000" indent="-228600" rtl="0" eaLnBrk="0" hangingPunct="0">
              <a:spcBef>
                <a:spcPct val="20000"/>
              </a:spcBef>
              <a:buClr>
                <a:srgbClr val="1E7FB8"/>
              </a:buClr>
              <a:buChar char="•"/>
              <a:defRPr sz="2100">
                <a:solidFill>
                  <a:srgbClr val="000066"/>
                </a:solidFill>
                <a:latin typeface="Arial Narrow" pitchFamily="34" charset="0"/>
                <a:ea typeface="Arial" pitchFamily="34" charset="0"/>
                <a:cs typeface="Arial" pitchFamily="34" charset="0"/>
              </a:defRPr>
            </a:lvl3pPr>
            <a:lvl4pPr marL="1600200" indent="-228600" rtl="0" eaLnBrk="0" hangingPunct="0">
              <a:spcBef>
                <a:spcPct val="20000"/>
              </a:spcBef>
              <a:buClr>
                <a:srgbClr val="1E7FB8"/>
              </a:buClr>
              <a:buChar char="–"/>
              <a:defRPr sz="2100">
                <a:solidFill>
                  <a:srgbClr val="000066"/>
                </a:solidFill>
                <a:latin typeface="Arial Narrow" pitchFamily="34" charset="0"/>
                <a:ea typeface="Arial" pitchFamily="34" charset="0"/>
                <a:cs typeface="Arial" pitchFamily="34" charset="0"/>
              </a:defRPr>
            </a:lvl4pPr>
            <a:lvl5pPr marL="2057400" indent="-228600" algn="r" eaLnBrk="0" hangingPunct="0">
              <a:spcBef>
                <a:spcPct val="20000"/>
              </a:spcBef>
              <a:buChar char="»"/>
              <a:defRPr sz="2000">
                <a:solidFill>
                  <a:srgbClr val="000066"/>
                </a:solidFill>
                <a:latin typeface="Arial" pitchFamily="34" charset="0"/>
                <a:ea typeface="Arial" pitchFamily="34" charset="0"/>
                <a:cs typeface="Arial" pitchFamily="34" charset="0"/>
              </a:defRPr>
            </a:lvl5pPr>
            <a:lvl6pPr marL="25146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6pPr>
            <a:lvl7pPr marL="29718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7pPr>
            <a:lvl8pPr marL="34290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8pPr>
            <a:lvl9pPr marL="38862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9pPr>
          </a:lstStyle>
          <a:p>
            <a:pPr algn="ctr" rtl="1" eaLnBrk="1" hangingPunct="1">
              <a:spcBef>
                <a:spcPct val="0"/>
              </a:spcBef>
              <a:buClrTx/>
              <a:buFontTx/>
              <a:buNone/>
              <a:defRPr/>
            </a:pPr>
            <a:r>
              <a:rPr lang="en-US" altLang="en-US" sz="1400" b="1" dirty="0">
                <a:solidFill>
                  <a:schemeClr val="tx1"/>
                </a:solidFill>
                <a:cs typeface="Times New Roman" pitchFamily="18" charset="0"/>
              </a:rPr>
              <a:t>Minutes</a:t>
            </a:r>
          </a:p>
        </p:txBody>
      </p:sp>
      <p:sp>
        <p:nvSpPr>
          <p:cNvPr id="34825" name="Text Box 36"/>
          <p:cNvSpPr txBox="1">
            <a:spLocks noChangeArrowheads="1"/>
          </p:cNvSpPr>
          <p:nvPr/>
        </p:nvSpPr>
        <p:spPr bwMode="auto">
          <a:xfrm>
            <a:off x="950913" y="3584973"/>
            <a:ext cx="990600" cy="307768"/>
          </a:xfrm>
          <a:prstGeom prst="rect">
            <a:avLst/>
          </a:prstGeom>
          <a:solidFill>
            <a:schemeClr val="accent5">
              <a:lumMod val="75000"/>
            </a:schemeClr>
          </a:solidFill>
          <a:ln w="28575">
            <a:solidFill>
              <a:srgbClr val="969696"/>
            </a:solidFill>
            <a:miter lim="800000"/>
            <a:headEnd/>
            <a:tailEnd/>
          </a:ln>
          <a:effectLst/>
        </p:spPr>
        <p:txBody>
          <a:bodyPr lIns="91432" tIns="45716" rIns="91432" bIns="45716">
            <a:spAutoFit/>
          </a:bodyPr>
          <a:lstStyle>
            <a:lvl1pPr rtl="0" eaLnBrk="0" hangingPunct="0">
              <a:spcBef>
                <a:spcPct val="80000"/>
              </a:spcBef>
              <a:buClr>
                <a:srgbClr val="1E7FB8"/>
              </a:buClr>
              <a:buFont typeface="Wingdings" pitchFamily="2" charset="2"/>
              <a:buChar char="l"/>
              <a:defRPr sz="2500">
                <a:solidFill>
                  <a:srgbClr val="000066"/>
                </a:solidFill>
                <a:latin typeface="Arial" pitchFamily="34" charset="0"/>
                <a:ea typeface="ＭＳ Ｐゴシック" pitchFamily="34" charset="-128"/>
                <a:cs typeface="Arial" pitchFamily="34" charset="0"/>
              </a:defRPr>
            </a:lvl1pPr>
            <a:lvl2pPr marL="742950" indent="-285750" rtl="0" eaLnBrk="0" hangingPunct="0">
              <a:spcBef>
                <a:spcPct val="20000"/>
              </a:spcBef>
              <a:buClr>
                <a:srgbClr val="1E7FB8"/>
              </a:buClr>
              <a:buFont typeface="Arial" pitchFamily="34" charset="0"/>
              <a:buChar char="–"/>
              <a:defRPr sz="2100">
                <a:solidFill>
                  <a:srgbClr val="000066"/>
                </a:solidFill>
                <a:latin typeface="Arial" pitchFamily="34" charset="0"/>
                <a:ea typeface="Arial" pitchFamily="34" charset="0"/>
                <a:cs typeface="Arial" pitchFamily="34" charset="0"/>
              </a:defRPr>
            </a:lvl2pPr>
            <a:lvl3pPr marL="1143000" indent="-228600" rtl="0" eaLnBrk="0" hangingPunct="0">
              <a:spcBef>
                <a:spcPct val="20000"/>
              </a:spcBef>
              <a:buClr>
                <a:srgbClr val="1E7FB8"/>
              </a:buClr>
              <a:buChar char="•"/>
              <a:defRPr sz="2100">
                <a:solidFill>
                  <a:srgbClr val="000066"/>
                </a:solidFill>
                <a:latin typeface="Arial Narrow" pitchFamily="34" charset="0"/>
                <a:ea typeface="Arial" pitchFamily="34" charset="0"/>
                <a:cs typeface="Arial" pitchFamily="34" charset="0"/>
              </a:defRPr>
            </a:lvl3pPr>
            <a:lvl4pPr marL="1600200" indent="-228600" rtl="0" eaLnBrk="0" hangingPunct="0">
              <a:spcBef>
                <a:spcPct val="20000"/>
              </a:spcBef>
              <a:buClr>
                <a:srgbClr val="1E7FB8"/>
              </a:buClr>
              <a:buChar char="–"/>
              <a:defRPr sz="2100">
                <a:solidFill>
                  <a:srgbClr val="000066"/>
                </a:solidFill>
                <a:latin typeface="Arial Narrow" pitchFamily="34" charset="0"/>
                <a:ea typeface="Arial" pitchFamily="34" charset="0"/>
                <a:cs typeface="Arial" pitchFamily="34" charset="0"/>
              </a:defRPr>
            </a:lvl4pPr>
            <a:lvl5pPr marL="2057400" indent="-228600" algn="r" eaLnBrk="0" hangingPunct="0">
              <a:spcBef>
                <a:spcPct val="20000"/>
              </a:spcBef>
              <a:buChar char="»"/>
              <a:defRPr sz="2000">
                <a:solidFill>
                  <a:srgbClr val="000066"/>
                </a:solidFill>
                <a:latin typeface="Arial" pitchFamily="34" charset="0"/>
                <a:ea typeface="Arial" pitchFamily="34" charset="0"/>
                <a:cs typeface="Arial" pitchFamily="34" charset="0"/>
              </a:defRPr>
            </a:lvl5pPr>
            <a:lvl6pPr marL="25146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6pPr>
            <a:lvl7pPr marL="29718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7pPr>
            <a:lvl8pPr marL="34290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8pPr>
            <a:lvl9pPr marL="38862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9pPr>
          </a:lstStyle>
          <a:p>
            <a:pPr algn="ctr" rtl="1" eaLnBrk="1" hangingPunct="1">
              <a:spcBef>
                <a:spcPct val="0"/>
              </a:spcBef>
              <a:buClrTx/>
              <a:buFontTx/>
              <a:buNone/>
              <a:defRPr/>
            </a:pPr>
            <a:r>
              <a:rPr lang="en-US" altLang="en-US" sz="1400" b="1" dirty="0" err="1" smtClean="0">
                <a:solidFill>
                  <a:schemeClr val="tx1"/>
                </a:solidFill>
                <a:cs typeface="Times New Roman" pitchFamily="18" charset="0"/>
              </a:rPr>
              <a:t>Heures</a:t>
            </a:r>
            <a:endParaRPr lang="en-US" altLang="en-US" sz="1400" b="1" dirty="0">
              <a:solidFill>
                <a:schemeClr val="tx1"/>
              </a:solidFill>
              <a:cs typeface="Times New Roman" pitchFamily="18" charset="0"/>
            </a:endParaRPr>
          </a:p>
        </p:txBody>
      </p:sp>
      <p:sp>
        <p:nvSpPr>
          <p:cNvPr id="34826" name="Text Box 37"/>
          <p:cNvSpPr txBox="1">
            <a:spLocks noChangeArrowheads="1"/>
          </p:cNvSpPr>
          <p:nvPr/>
        </p:nvSpPr>
        <p:spPr bwMode="auto">
          <a:xfrm>
            <a:off x="1181101" y="3232548"/>
            <a:ext cx="1012825" cy="307768"/>
          </a:xfrm>
          <a:prstGeom prst="rect">
            <a:avLst/>
          </a:prstGeom>
          <a:solidFill>
            <a:schemeClr val="accent5">
              <a:lumMod val="75000"/>
            </a:schemeClr>
          </a:solidFill>
          <a:ln w="28575">
            <a:solidFill>
              <a:srgbClr val="969696"/>
            </a:solidFill>
            <a:miter lim="800000"/>
            <a:headEnd/>
            <a:tailEnd/>
          </a:ln>
          <a:effectLst/>
        </p:spPr>
        <p:txBody>
          <a:bodyPr lIns="91432" tIns="45716" rIns="91432" bIns="45716">
            <a:spAutoFit/>
          </a:bodyPr>
          <a:lstStyle>
            <a:lvl1pPr rtl="0" eaLnBrk="0" hangingPunct="0">
              <a:spcBef>
                <a:spcPct val="80000"/>
              </a:spcBef>
              <a:buClr>
                <a:srgbClr val="1E7FB8"/>
              </a:buClr>
              <a:buFont typeface="Wingdings" pitchFamily="2" charset="2"/>
              <a:buChar char="l"/>
              <a:defRPr sz="2500">
                <a:solidFill>
                  <a:srgbClr val="000066"/>
                </a:solidFill>
                <a:latin typeface="Arial" pitchFamily="34" charset="0"/>
                <a:ea typeface="ＭＳ Ｐゴシック" pitchFamily="34" charset="-128"/>
                <a:cs typeface="Arial" pitchFamily="34" charset="0"/>
              </a:defRPr>
            </a:lvl1pPr>
            <a:lvl2pPr marL="742950" indent="-285750" rtl="0" eaLnBrk="0" hangingPunct="0">
              <a:spcBef>
                <a:spcPct val="20000"/>
              </a:spcBef>
              <a:buClr>
                <a:srgbClr val="1E7FB8"/>
              </a:buClr>
              <a:buFont typeface="Arial" pitchFamily="34" charset="0"/>
              <a:buChar char="–"/>
              <a:defRPr sz="2100">
                <a:solidFill>
                  <a:srgbClr val="000066"/>
                </a:solidFill>
                <a:latin typeface="Arial" pitchFamily="34" charset="0"/>
                <a:ea typeface="Arial" pitchFamily="34" charset="0"/>
                <a:cs typeface="Arial" pitchFamily="34" charset="0"/>
              </a:defRPr>
            </a:lvl2pPr>
            <a:lvl3pPr marL="1143000" indent="-228600" rtl="0" eaLnBrk="0" hangingPunct="0">
              <a:spcBef>
                <a:spcPct val="20000"/>
              </a:spcBef>
              <a:buClr>
                <a:srgbClr val="1E7FB8"/>
              </a:buClr>
              <a:buChar char="•"/>
              <a:defRPr sz="2100">
                <a:solidFill>
                  <a:srgbClr val="000066"/>
                </a:solidFill>
                <a:latin typeface="Arial Narrow" pitchFamily="34" charset="0"/>
                <a:ea typeface="Arial" pitchFamily="34" charset="0"/>
                <a:cs typeface="Arial" pitchFamily="34" charset="0"/>
              </a:defRPr>
            </a:lvl3pPr>
            <a:lvl4pPr marL="1600200" indent="-228600" rtl="0" eaLnBrk="0" hangingPunct="0">
              <a:spcBef>
                <a:spcPct val="20000"/>
              </a:spcBef>
              <a:buClr>
                <a:srgbClr val="1E7FB8"/>
              </a:buClr>
              <a:buChar char="–"/>
              <a:defRPr sz="2100">
                <a:solidFill>
                  <a:srgbClr val="000066"/>
                </a:solidFill>
                <a:latin typeface="Arial Narrow" pitchFamily="34" charset="0"/>
                <a:ea typeface="Arial" pitchFamily="34" charset="0"/>
                <a:cs typeface="Arial" pitchFamily="34" charset="0"/>
              </a:defRPr>
            </a:lvl4pPr>
            <a:lvl5pPr marL="2057400" indent="-228600" algn="r" eaLnBrk="0" hangingPunct="0">
              <a:spcBef>
                <a:spcPct val="20000"/>
              </a:spcBef>
              <a:buChar char="»"/>
              <a:defRPr sz="2000">
                <a:solidFill>
                  <a:srgbClr val="000066"/>
                </a:solidFill>
                <a:latin typeface="Arial" pitchFamily="34" charset="0"/>
                <a:ea typeface="Arial" pitchFamily="34" charset="0"/>
                <a:cs typeface="Arial" pitchFamily="34" charset="0"/>
              </a:defRPr>
            </a:lvl5pPr>
            <a:lvl6pPr marL="25146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6pPr>
            <a:lvl7pPr marL="29718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7pPr>
            <a:lvl8pPr marL="34290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8pPr>
            <a:lvl9pPr marL="38862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9pPr>
          </a:lstStyle>
          <a:p>
            <a:pPr algn="ctr" rtl="1" eaLnBrk="1" hangingPunct="1">
              <a:spcBef>
                <a:spcPct val="0"/>
              </a:spcBef>
              <a:buClrTx/>
              <a:buFontTx/>
              <a:buNone/>
              <a:defRPr/>
            </a:pPr>
            <a:r>
              <a:rPr lang="en-US" altLang="en-US" sz="1400" b="1" dirty="0" err="1" smtClean="0">
                <a:solidFill>
                  <a:schemeClr val="tx1"/>
                </a:solidFill>
                <a:cs typeface="Times New Roman" pitchFamily="18" charset="0"/>
              </a:rPr>
              <a:t>Jours</a:t>
            </a:r>
            <a:endParaRPr lang="en-US" altLang="en-US" sz="1400" b="1" dirty="0">
              <a:solidFill>
                <a:schemeClr val="tx1"/>
              </a:solidFill>
              <a:cs typeface="Times New Roman" pitchFamily="18" charset="0"/>
            </a:endParaRPr>
          </a:p>
        </p:txBody>
      </p:sp>
      <p:sp>
        <p:nvSpPr>
          <p:cNvPr id="34827" name="Text Box 38"/>
          <p:cNvSpPr txBox="1">
            <a:spLocks noChangeArrowheads="1"/>
          </p:cNvSpPr>
          <p:nvPr/>
        </p:nvSpPr>
        <p:spPr bwMode="auto">
          <a:xfrm>
            <a:off x="1333501" y="2913460"/>
            <a:ext cx="1095359" cy="307768"/>
          </a:xfrm>
          <a:prstGeom prst="rect">
            <a:avLst/>
          </a:prstGeom>
          <a:solidFill>
            <a:schemeClr val="accent5">
              <a:lumMod val="75000"/>
            </a:schemeClr>
          </a:solidFill>
          <a:ln w="28575">
            <a:solidFill>
              <a:srgbClr val="969696"/>
            </a:solidFill>
            <a:miter lim="800000"/>
            <a:headEnd/>
            <a:tailEnd/>
          </a:ln>
          <a:effectLst/>
        </p:spPr>
        <p:txBody>
          <a:bodyPr wrap="square" lIns="91432" tIns="45716" rIns="91432" bIns="45716">
            <a:spAutoFit/>
          </a:bodyPr>
          <a:lstStyle>
            <a:lvl1pPr rtl="0" eaLnBrk="0" hangingPunct="0">
              <a:spcBef>
                <a:spcPct val="80000"/>
              </a:spcBef>
              <a:buClr>
                <a:srgbClr val="1E7FB8"/>
              </a:buClr>
              <a:buFont typeface="Wingdings" pitchFamily="2" charset="2"/>
              <a:buChar char="l"/>
              <a:defRPr sz="2500">
                <a:solidFill>
                  <a:srgbClr val="000066"/>
                </a:solidFill>
                <a:latin typeface="Arial" pitchFamily="34" charset="0"/>
                <a:ea typeface="ＭＳ Ｐゴシック" pitchFamily="34" charset="-128"/>
                <a:cs typeface="Arial" pitchFamily="34" charset="0"/>
              </a:defRPr>
            </a:lvl1pPr>
            <a:lvl2pPr marL="742950" indent="-285750" rtl="0" eaLnBrk="0" hangingPunct="0">
              <a:spcBef>
                <a:spcPct val="20000"/>
              </a:spcBef>
              <a:buClr>
                <a:srgbClr val="1E7FB8"/>
              </a:buClr>
              <a:buFont typeface="Arial" pitchFamily="34" charset="0"/>
              <a:buChar char="–"/>
              <a:defRPr sz="2100">
                <a:solidFill>
                  <a:srgbClr val="000066"/>
                </a:solidFill>
                <a:latin typeface="Arial" pitchFamily="34" charset="0"/>
                <a:ea typeface="Arial" pitchFamily="34" charset="0"/>
                <a:cs typeface="Arial" pitchFamily="34" charset="0"/>
              </a:defRPr>
            </a:lvl2pPr>
            <a:lvl3pPr marL="1143000" indent="-228600" rtl="0" eaLnBrk="0" hangingPunct="0">
              <a:spcBef>
                <a:spcPct val="20000"/>
              </a:spcBef>
              <a:buClr>
                <a:srgbClr val="1E7FB8"/>
              </a:buClr>
              <a:buChar char="•"/>
              <a:defRPr sz="2100">
                <a:solidFill>
                  <a:srgbClr val="000066"/>
                </a:solidFill>
                <a:latin typeface="Arial Narrow" pitchFamily="34" charset="0"/>
                <a:ea typeface="Arial" pitchFamily="34" charset="0"/>
                <a:cs typeface="Arial" pitchFamily="34" charset="0"/>
              </a:defRPr>
            </a:lvl3pPr>
            <a:lvl4pPr marL="1600200" indent="-228600" rtl="0" eaLnBrk="0" hangingPunct="0">
              <a:spcBef>
                <a:spcPct val="20000"/>
              </a:spcBef>
              <a:buClr>
                <a:srgbClr val="1E7FB8"/>
              </a:buClr>
              <a:buChar char="–"/>
              <a:defRPr sz="2100">
                <a:solidFill>
                  <a:srgbClr val="000066"/>
                </a:solidFill>
                <a:latin typeface="Arial Narrow" pitchFamily="34" charset="0"/>
                <a:ea typeface="Arial" pitchFamily="34" charset="0"/>
                <a:cs typeface="Arial" pitchFamily="34" charset="0"/>
              </a:defRPr>
            </a:lvl4pPr>
            <a:lvl5pPr marL="2057400" indent="-228600" algn="r" eaLnBrk="0" hangingPunct="0">
              <a:spcBef>
                <a:spcPct val="20000"/>
              </a:spcBef>
              <a:buChar char="»"/>
              <a:defRPr sz="2000">
                <a:solidFill>
                  <a:srgbClr val="000066"/>
                </a:solidFill>
                <a:latin typeface="Arial" pitchFamily="34" charset="0"/>
                <a:ea typeface="Arial" pitchFamily="34" charset="0"/>
                <a:cs typeface="Arial" pitchFamily="34" charset="0"/>
              </a:defRPr>
            </a:lvl5pPr>
            <a:lvl6pPr marL="25146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6pPr>
            <a:lvl7pPr marL="29718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7pPr>
            <a:lvl8pPr marL="34290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8pPr>
            <a:lvl9pPr marL="3886200" indent="-228600" algn="r" rtl="1" eaLnBrk="0" fontAlgn="base" hangingPunct="0">
              <a:spcBef>
                <a:spcPct val="20000"/>
              </a:spcBef>
              <a:spcAft>
                <a:spcPct val="0"/>
              </a:spcAft>
              <a:buChar char="»"/>
              <a:defRPr sz="2000">
                <a:solidFill>
                  <a:srgbClr val="000066"/>
                </a:solidFill>
                <a:latin typeface="Arial" pitchFamily="34" charset="0"/>
                <a:ea typeface="Arial" pitchFamily="34" charset="0"/>
                <a:cs typeface="Arial" pitchFamily="34" charset="0"/>
              </a:defRPr>
            </a:lvl9pPr>
          </a:lstStyle>
          <a:p>
            <a:pPr algn="ctr" rtl="1" eaLnBrk="1" hangingPunct="1">
              <a:spcBef>
                <a:spcPct val="0"/>
              </a:spcBef>
              <a:buClrTx/>
              <a:buFontTx/>
              <a:buNone/>
              <a:defRPr/>
            </a:pPr>
            <a:r>
              <a:rPr lang="en-US" altLang="en-US" sz="1400" b="1" dirty="0">
                <a:solidFill>
                  <a:schemeClr val="tx1"/>
                </a:solidFill>
                <a:cs typeface="Times New Roman" pitchFamily="18" charset="0"/>
              </a:rPr>
              <a:t>1 </a:t>
            </a:r>
            <a:r>
              <a:rPr lang="en-US" altLang="en-US" sz="1400" b="1" dirty="0" err="1" smtClean="0">
                <a:solidFill>
                  <a:schemeClr val="tx1"/>
                </a:solidFill>
                <a:cs typeface="Times New Roman" pitchFamily="18" charset="0"/>
              </a:rPr>
              <a:t>Semaine</a:t>
            </a:r>
            <a:endParaRPr lang="en-US" altLang="en-US" sz="1400" b="1" dirty="0">
              <a:solidFill>
                <a:schemeClr val="tx1"/>
              </a:solidFill>
              <a:cs typeface="Times New Roman" pitchFamily="18" charset="0"/>
            </a:endParaRPr>
          </a:p>
        </p:txBody>
      </p:sp>
      <p:sp>
        <p:nvSpPr>
          <p:cNvPr id="34832" name="Oval 43"/>
          <p:cNvSpPr>
            <a:spLocks noChangeArrowheads="1"/>
          </p:cNvSpPr>
          <p:nvPr/>
        </p:nvSpPr>
        <p:spPr bwMode="auto">
          <a:xfrm>
            <a:off x="246064" y="2767013"/>
            <a:ext cx="2701925" cy="1657350"/>
          </a:xfrm>
          <a:prstGeom prst="ellipse">
            <a:avLst/>
          </a:prstGeom>
          <a:noFill/>
          <a:ln w="28575">
            <a:solidFill>
              <a:schemeClr val="accent5">
                <a:lumMod val="50000"/>
              </a:schemeClr>
            </a:solidFill>
            <a:round/>
            <a:headEnd/>
            <a:tailEnd/>
          </a:ln>
          <a:effectLst/>
          <a:extLst>
            <a:ext uri="{909E8E84-426E-40DD-AFC4-6F175D3DCCD1}">
              <a14:hiddenFill xmlns:a14="http://schemas.microsoft.com/office/drawing/2010/main" xmlns="">
                <a:gradFill rotWithShape="0">
                  <a:gsLst>
                    <a:gs pos="0">
                      <a:srgbClr val="00FFFF"/>
                    </a:gs>
                    <a:gs pos="100000">
                      <a:srgbClr val="0066CC"/>
                    </a:gs>
                  </a:gsLst>
                  <a:path path="shape">
                    <a:fillToRect l="50000" t="50000" r="50000" b="50000"/>
                  </a:path>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rtl="1" eaLnBrk="1" hangingPunct="1"/>
            <a:endParaRPr kumimoji="1" lang="en-GB" altLang="en-US" sz="1400" u="sng">
              <a:solidFill>
                <a:srgbClr val="000066"/>
              </a:solidFill>
              <a:latin typeface="Arial" pitchFamily="34" charset="0"/>
              <a:ea typeface="MS PGothic" pitchFamily="34" charset="-128"/>
            </a:endParaRPr>
          </a:p>
        </p:txBody>
      </p:sp>
      <p:sp>
        <p:nvSpPr>
          <p:cNvPr id="32778" name="Text Box 48"/>
          <p:cNvSpPr txBox="1">
            <a:spLocks noChangeArrowheads="1"/>
          </p:cNvSpPr>
          <p:nvPr/>
        </p:nvSpPr>
        <p:spPr bwMode="auto">
          <a:xfrm>
            <a:off x="6370638" y="1795463"/>
            <a:ext cx="1219200" cy="369332"/>
          </a:xfrm>
          <a:prstGeom prst="rect">
            <a:avLst/>
          </a:prstGeom>
          <a:noFill/>
          <a:ln w="9525">
            <a:noFill/>
            <a:miter lim="800000"/>
            <a:headEnd/>
            <a:tailEnd/>
          </a:ln>
          <a:effectLst/>
        </p:spPr>
        <p:txBody>
          <a:bodyPr>
            <a:spAutoFit/>
          </a:bodyPr>
          <a:lstStyle/>
          <a:p>
            <a:pPr rtl="1" eaLnBrk="1" hangingPunct="1">
              <a:spcBef>
                <a:spcPct val="50000"/>
              </a:spcBef>
            </a:pPr>
            <a:endParaRPr kumimoji="1" lang="fr-FR" altLang="en-US">
              <a:latin typeface="Times New Roman" pitchFamily="18" charset="0"/>
              <a:ea typeface="SimSun" pitchFamily="2" charset="-122"/>
            </a:endParaRPr>
          </a:p>
        </p:txBody>
      </p:sp>
      <p:sp>
        <p:nvSpPr>
          <p:cNvPr id="32779" name="Text Box 54"/>
          <p:cNvSpPr txBox="1">
            <a:spLocks noChangeArrowheads="1"/>
          </p:cNvSpPr>
          <p:nvPr/>
        </p:nvSpPr>
        <p:spPr bwMode="auto">
          <a:xfrm>
            <a:off x="2571736" y="3643320"/>
            <a:ext cx="2000264" cy="646331"/>
          </a:xfrm>
          <a:prstGeom prst="rect">
            <a:avLst/>
          </a:prstGeom>
          <a:noFill/>
          <a:ln w="9525">
            <a:noFill/>
            <a:miter lim="800000"/>
            <a:headEnd/>
            <a:tailEnd/>
          </a:ln>
          <a:effectLst/>
        </p:spPr>
        <p:txBody>
          <a:bodyPr wrap="square">
            <a:spAutoFit/>
          </a:bodyPr>
          <a:lstStyle/>
          <a:p>
            <a:pPr algn="ctr" rtl="1">
              <a:spcBef>
                <a:spcPct val="50000"/>
              </a:spcBef>
            </a:pPr>
            <a:r>
              <a:rPr lang="en-US" altLang="en-US" b="1" dirty="0" err="1" smtClean="0">
                <a:latin typeface="Arial" pitchFamily="34" charset="0"/>
                <a:ea typeface="MS PGothic" pitchFamily="34" charset="-128"/>
              </a:rPr>
              <a:t>Prévisions</a:t>
            </a:r>
            <a:r>
              <a:rPr lang="en-US" altLang="en-US" b="1" dirty="0" smtClean="0">
                <a:latin typeface="Arial" pitchFamily="34" charset="0"/>
                <a:ea typeface="MS PGothic" pitchFamily="34" charset="-128"/>
              </a:rPr>
              <a:t> </a:t>
            </a:r>
            <a:r>
              <a:rPr lang="en-US" altLang="en-US" b="1" dirty="0" err="1" smtClean="0">
                <a:latin typeface="Arial" pitchFamily="34" charset="0"/>
                <a:ea typeface="MS PGothic" pitchFamily="34" charset="-128"/>
              </a:rPr>
              <a:t>Alertes</a:t>
            </a:r>
            <a:endParaRPr lang="en-US" altLang="en-US" b="1" dirty="0">
              <a:latin typeface="Arial" pitchFamily="34" charset="0"/>
              <a:ea typeface="MS PGothic" pitchFamily="34" charset="-128"/>
            </a:endParaRPr>
          </a:p>
        </p:txBody>
      </p:sp>
      <p:sp>
        <p:nvSpPr>
          <p:cNvPr id="32780" name="Text Box 55"/>
          <p:cNvSpPr txBox="1">
            <a:spLocks noChangeArrowheads="1"/>
          </p:cNvSpPr>
          <p:nvPr/>
        </p:nvSpPr>
        <p:spPr bwMode="auto">
          <a:xfrm>
            <a:off x="3886201" y="2686050"/>
            <a:ext cx="2092325" cy="646331"/>
          </a:xfrm>
          <a:prstGeom prst="rect">
            <a:avLst/>
          </a:prstGeom>
          <a:noFill/>
          <a:ln w="9525">
            <a:noFill/>
            <a:miter lim="800000"/>
            <a:headEnd/>
            <a:tailEnd/>
          </a:ln>
          <a:effectLst/>
        </p:spPr>
        <p:txBody>
          <a:bodyPr>
            <a:spAutoFit/>
          </a:bodyPr>
          <a:lstStyle/>
          <a:p>
            <a:pPr algn="ctr" rtl="1">
              <a:spcBef>
                <a:spcPct val="50000"/>
              </a:spcBef>
            </a:pPr>
            <a:r>
              <a:rPr lang="en-US" altLang="en-US" b="1" dirty="0">
                <a:latin typeface="Arial" pitchFamily="34" charset="0"/>
                <a:ea typeface="MS PGothic" pitchFamily="34" charset="-128"/>
              </a:rPr>
              <a:t>Outlooks </a:t>
            </a:r>
            <a:r>
              <a:rPr lang="en-US" altLang="en-US" b="1" dirty="0" err="1" smtClean="0">
                <a:latin typeface="Arial" pitchFamily="34" charset="0"/>
                <a:ea typeface="MS PGothic" pitchFamily="34" charset="-128"/>
              </a:rPr>
              <a:t>Prédictions</a:t>
            </a:r>
            <a:endParaRPr lang="en-US" altLang="en-US" b="1" dirty="0">
              <a:latin typeface="Arial" pitchFamily="34" charset="0"/>
              <a:ea typeface="MS PGothic" pitchFamily="34" charset="-128"/>
            </a:endParaRPr>
          </a:p>
        </p:txBody>
      </p:sp>
      <p:sp>
        <p:nvSpPr>
          <p:cNvPr id="32781" name="Text Box 56"/>
          <p:cNvSpPr txBox="1">
            <a:spLocks noChangeArrowheads="1"/>
          </p:cNvSpPr>
          <p:nvPr/>
        </p:nvSpPr>
        <p:spPr bwMode="auto">
          <a:xfrm>
            <a:off x="5286376" y="1976437"/>
            <a:ext cx="2562225" cy="646331"/>
          </a:xfrm>
          <a:prstGeom prst="rect">
            <a:avLst/>
          </a:prstGeom>
          <a:solidFill>
            <a:schemeClr val="bg1"/>
          </a:solidFill>
          <a:ln w="9525">
            <a:noFill/>
            <a:miter lim="800000"/>
            <a:headEnd/>
            <a:tailEnd/>
          </a:ln>
        </p:spPr>
        <p:txBody>
          <a:bodyPr>
            <a:spAutoFit/>
          </a:bodyPr>
          <a:lstStyle/>
          <a:p>
            <a:pPr algn="ctr" rtl="1">
              <a:spcBef>
                <a:spcPct val="50000"/>
              </a:spcBef>
            </a:pPr>
            <a:r>
              <a:rPr lang="en-US" altLang="en-US" b="1" dirty="0">
                <a:latin typeface="Arial" pitchFamily="34" charset="0"/>
                <a:ea typeface="MS PGothic" pitchFamily="34" charset="-128"/>
              </a:rPr>
              <a:t>Scenarios </a:t>
            </a:r>
            <a:br>
              <a:rPr lang="en-US" altLang="en-US" b="1" dirty="0">
                <a:latin typeface="Arial" pitchFamily="34" charset="0"/>
                <a:ea typeface="MS PGothic" pitchFamily="34" charset="-128"/>
              </a:rPr>
            </a:br>
            <a:r>
              <a:rPr lang="en-US" altLang="en-US" b="1" dirty="0">
                <a:latin typeface="Arial" pitchFamily="34" charset="0"/>
                <a:ea typeface="MS PGothic" pitchFamily="34" charset="-128"/>
              </a:rPr>
              <a:t>Projections</a:t>
            </a:r>
          </a:p>
        </p:txBody>
      </p:sp>
      <p:grpSp>
        <p:nvGrpSpPr>
          <p:cNvPr id="5" name="Group 9"/>
          <p:cNvGrpSpPr>
            <a:grpSpLocks/>
          </p:cNvGrpSpPr>
          <p:nvPr/>
        </p:nvGrpSpPr>
        <p:grpSpPr bwMode="auto">
          <a:xfrm>
            <a:off x="4756150" y="501254"/>
            <a:ext cx="2816246" cy="1465659"/>
            <a:chOff x="4755753" y="667905"/>
            <a:chExt cx="2816846" cy="1955244"/>
          </a:xfrm>
        </p:grpSpPr>
        <p:grpSp>
          <p:nvGrpSpPr>
            <p:cNvPr id="6" name="Group 6"/>
            <p:cNvGrpSpPr>
              <a:grpSpLocks/>
            </p:cNvGrpSpPr>
            <p:nvPr/>
          </p:nvGrpSpPr>
          <p:grpSpPr bwMode="auto">
            <a:xfrm>
              <a:off x="4755753" y="1037237"/>
              <a:ext cx="2624137" cy="1585912"/>
              <a:chOff x="4755753" y="1037237"/>
              <a:chExt cx="2624137" cy="1585912"/>
            </a:xfrm>
          </p:grpSpPr>
          <p:sp>
            <p:nvSpPr>
              <p:cNvPr id="32800" name="Oval 50"/>
              <p:cNvSpPr>
                <a:spLocks noChangeArrowheads="1"/>
              </p:cNvSpPr>
              <p:nvPr/>
            </p:nvSpPr>
            <p:spPr bwMode="auto">
              <a:xfrm>
                <a:off x="4755753" y="1037237"/>
                <a:ext cx="2624137" cy="1585912"/>
              </a:xfrm>
              <a:prstGeom prst="ellipse">
                <a:avLst/>
              </a:prstGeom>
              <a:noFill/>
              <a:ln w="28575">
                <a:solidFill>
                  <a:srgbClr val="CC3300"/>
                </a:solidFill>
                <a:round/>
                <a:headEnd/>
                <a:tailEnd/>
              </a:ln>
              <a:effectLst/>
            </p:spPr>
            <p:txBody>
              <a:bodyPr wrap="none" anchor="ctr"/>
              <a:lstStyle/>
              <a:p>
                <a:pPr algn="ctr" rtl="1" eaLnBrk="1" hangingPunct="1"/>
                <a:endParaRPr kumimoji="1" lang="en-GB" altLang="en-US" sz="1400">
                  <a:solidFill>
                    <a:schemeClr val="tx2"/>
                  </a:solidFill>
                  <a:latin typeface="Arial" pitchFamily="34" charset="0"/>
                  <a:ea typeface="MS PGothic" pitchFamily="34" charset="-128"/>
                </a:endParaRPr>
              </a:p>
            </p:txBody>
          </p:sp>
          <p:sp>
            <p:nvSpPr>
              <p:cNvPr id="32801" name="Text Box 52"/>
              <p:cNvSpPr txBox="1">
                <a:spLocks noChangeArrowheads="1"/>
              </p:cNvSpPr>
              <p:nvPr/>
            </p:nvSpPr>
            <p:spPr bwMode="auto">
              <a:xfrm>
                <a:off x="4900215" y="1735736"/>
                <a:ext cx="1125538" cy="410574"/>
              </a:xfrm>
              <a:prstGeom prst="rect">
                <a:avLst/>
              </a:prstGeom>
              <a:solidFill>
                <a:srgbClr val="FF9966"/>
              </a:solidFill>
              <a:ln w="28575">
                <a:solidFill>
                  <a:srgbClr val="969696"/>
                </a:solidFill>
                <a:miter lim="800000"/>
                <a:headEnd/>
                <a:tailEnd/>
              </a:ln>
              <a:effectLst/>
            </p:spPr>
            <p:txBody>
              <a:bodyPr lIns="91432" tIns="45716" rIns="91432" bIns="45716">
                <a:spAutoFit/>
              </a:bodyPr>
              <a:lstStyle/>
              <a:p>
                <a:pPr algn="ctr" rtl="1" eaLnBrk="1" hangingPunct="1"/>
                <a:r>
                  <a:rPr lang="fr-CH" altLang="en-US" sz="1400" b="1" dirty="0" smtClean="0">
                    <a:latin typeface="Arial" pitchFamily="34" charset="0"/>
                    <a:ea typeface="MS PGothic" pitchFamily="34" charset="-128"/>
                    <a:cs typeface="Times New Roman" pitchFamily="18" charset="0"/>
                  </a:rPr>
                  <a:t>Décennie</a:t>
                </a:r>
                <a:endParaRPr lang="en-US" altLang="en-US" sz="1400" b="1" dirty="0">
                  <a:latin typeface="Arial" pitchFamily="34" charset="0"/>
                  <a:ea typeface="MS PGothic" pitchFamily="34" charset="-128"/>
                  <a:cs typeface="Times New Roman" pitchFamily="18" charset="0"/>
                </a:endParaRPr>
              </a:p>
            </p:txBody>
          </p:sp>
          <p:sp>
            <p:nvSpPr>
              <p:cNvPr id="32802" name="Text Box 53"/>
              <p:cNvSpPr txBox="1">
                <a:spLocks noChangeArrowheads="1"/>
              </p:cNvSpPr>
              <p:nvPr/>
            </p:nvSpPr>
            <p:spPr bwMode="auto">
              <a:xfrm>
                <a:off x="6125765" y="1584924"/>
                <a:ext cx="1125538" cy="410574"/>
              </a:xfrm>
              <a:prstGeom prst="rect">
                <a:avLst/>
              </a:prstGeom>
              <a:solidFill>
                <a:srgbClr val="FF9966"/>
              </a:solidFill>
              <a:ln w="28575">
                <a:solidFill>
                  <a:srgbClr val="969696"/>
                </a:solidFill>
                <a:miter lim="800000"/>
                <a:headEnd/>
                <a:tailEnd/>
              </a:ln>
              <a:effectLst/>
            </p:spPr>
            <p:txBody>
              <a:bodyPr lIns="91432" tIns="45716" rIns="91432" bIns="45716">
                <a:spAutoFit/>
              </a:bodyPr>
              <a:lstStyle/>
              <a:p>
                <a:pPr algn="ctr" rtl="1" eaLnBrk="1" hangingPunct="1"/>
                <a:r>
                  <a:rPr lang="fr-CH" altLang="en-US" sz="1400" b="1" dirty="0" smtClean="0">
                    <a:latin typeface="Arial" pitchFamily="34" charset="0"/>
                    <a:ea typeface="MS PGothic" pitchFamily="34" charset="-128"/>
                    <a:cs typeface="Times New Roman" pitchFamily="18" charset="0"/>
                  </a:rPr>
                  <a:t>Siècles</a:t>
                </a:r>
                <a:endParaRPr lang="en-US" altLang="en-US" sz="1400" b="1" dirty="0">
                  <a:latin typeface="Arial" pitchFamily="34" charset="0"/>
                  <a:ea typeface="MS PGothic" pitchFamily="34" charset="-128"/>
                  <a:cs typeface="Times New Roman" pitchFamily="18" charset="0"/>
                </a:endParaRPr>
              </a:p>
            </p:txBody>
          </p:sp>
        </p:grpSp>
        <p:sp>
          <p:nvSpPr>
            <p:cNvPr id="32799" name="Text Box 54"/>
            <p:cNvSpPr txBox="1">
              <a:spLocks noChangeArrowheads="1"/>
            </p:cNvSpPr>
            <p:nvPr/>
          </p:nvSpPr>
          <p:spPr bwMode="auto">
            <a:xfrm>
              <a:off x="4785923" y="667905"/>
              <a:ext cx="2786676" cy="492703"/>
            </a:xfrm>
            <a:prstGeom prst="rect">
              <a:avLst/>
            </a:prstGeom>
            <a:noFill/>
            <a:ln w="9525">
              <a:noFill/>
              <a:miter lim="800000"/>
              <a:headEnd/>
              <a:tailEnd/>
            </a:ln>
            <a:effectLst/>
          </p:spPr>
          <p:txBody>
            <a:bodyPr wrap="square">
              <a:spAutoFit/>
            </a:bodyPr>
            <a:lstStyle/>
            <a:p>
              <a:pPr rtl="1" eaLnBrk="1" hangingPunct="1">
                <a:spcBef>
                  <a:spcPct val="50000"/>
                </a:spcBef>
              </a:pPr>
              <a:r>
                <a:rPr lang="en-US" altLang="en-US" b="1" dirty="0" err="1" smtClean="0">
                  <a:latin typeface="Arial" pitchFamily="34" charset="0"/>
                  <a:ea typeface="MS PGothic" pitchFamily="34" charset="-128"/>
                </a:rPr>
                <a:t>Changement</a:t>
              </a:r>
              <a:r>
                <a:rPr lang="en-US" altLang="en-US" b="1" dirty="0" smtClean="0">
                  <a:latin typeface="Arial" pitchFamily="34" charset="0"/>
                  <a:ea typeface="MS PGothic" pitchFamily="34" charset="-128"/>
                </a:rPr>
                <a:t> </a:t>
              </a:r>
              <a:r>
                <a:rPr lang="en-US" altLang="en-US" b="1" dirty="0" err="1" smtClean="0">
                  <a:latin typeface="Arial" pitchFamily="34" charset="0"/>
                  <a:ea typeface="MS PGothic" pitchFamily="34" charset="-128"/>
                </a:rPr>
                <a:t>climatique</a:t>
              </a:r>
              <a:endParaRPr lang="en-US" altLang="en-US" sz="1800" b="1" dirty="0">
                <a:latin typeface="Arial" pitchFamily="34" charset="0"/>
                <a:ea typeface="MS PGothic" pitchFamily="34" charset="-128"/>
              </a:endParaRPr>
            </a:p>
          </p:txBody>
        </p:sp>
      </p:grpSp>
      <p:grpSp>
        <p:nvGrpSpPr>
          <p:cNvPr id="7" name="Group 8"/>
          <p:cNvGrpSpPr>
            <a:grpSpLocks/>
          </p:cNvGrpSpPr>
          <p:nvPr/>
        </p:nvGrpSpPr>
        <p:grpSpPr bwMode="auto">
          <a:xfrm>
            <a:off x="1274763" y="1022748"/>
            <a:ext cx="3897312" cy="1820465"/>
            <a:chOff x="1274446" y="1363229"/>
            <a:chExt cx="3897312" cy="2427526"/>
          </a:xfrm>
        </p:grpSpPr>
        <p:grpSp>
          <p:nvGrpSpPr>
            <p:cNvPr id="8" name="Group 5"/>
            <p:cNvGrpSpPr>
              <a:grpSpLocks/>
            </p:cNvGrpSpPr>
            <p:nvPr/>
          </p:nvGrpSpPr>
          <p:grpSpPr bwMode="auto">
            <a:xfrm>
              <a:off x="1274446" y="1760343"/>
              <a:ext cx="3897312" cy="2030412"/>
              <a:chOff x="1274446" y="1760343"/>
              <a:chExt cx="3897312" cy="2030412"/>
            </a:xfrm>
          </p:grpSpPr>
          <p:sp>
            <p:nvSpPr>
              <p:cNvPr id="32793" name="Text Box 39"/>
              <p:cNvSpPr txBox="1">
                <a:spLocks noChangeArrowheads="1"/>
              </p:cNvSpPr>
              <p:nvPr/>
            </p:nvSpPr>
            <p:spPr bwMode="auto">
              <a:xfrm>
                <a:off x="2049065" y="3248624"/>
                <a:ext cx="1165296" cy="410398"/>
              </a:xfrm>
              <a:prstGeom prst="rect">
                <a:avLst/>
              </a:prstGeom>
              <a:solidFill>
                <a:srgbClr val="FFCC66"/>
              </a:solidFill>
              <a:ln w="28575">
                <a:solidFill>
                  <a:srgbClr val="969696"/>
                </a:solidFill>
                <a:miter lim="800000"/>
                <a:headEnd/>
                <a:tailEnd/>
              </a:ln>
              <a:effectLst/>
            </p:spPr>
            <p:txBody>
              <a:bodyPr wrap="square" lIns="91432" tIns="45716" rIns="91432" bIns="45716">
                <a:spAutoFit/>
              </a:bodyPr>
              <a:lstStyle/>
              <a:p>
                <a:pPr algn="ctr" rtl="1" eaLnBrk="1" hangingPunct="1"/>
                <a:r>
                  <a:rPr lang="en-US" altLang="en-US" sz="1400" b="1" dirty="0">
                    <a:latin typeface="Arial" pitchFamily="34" charset="0"/>
                    <a:ea typeface="MS PGothic" pitchFamily="34" charset="-128"/>
                    <a:cs typeface="Times New Roman" pitchFamily="18" charset="0"/>
                  </a:rPr>
                  <a:t>2 </a:t>
                </a:r>
                <a:r>
                  <a:rPr lang="en-US" altLang="en-US" sz="1400" b="1" dirty="0" err="1" smtClean="0">
                    <a:latin typeface="Arial" pitchFamily="34" charset="0"/>
                    <a:ea typeface="MS PGothic" pitchFamily="34" charset="-128"/>
                    <a:cs typeface="Times New Roman" pitchFamily="18" charset="0"/>
                  </a:rPr>
                  <a:t>Semaines</a:t>
                </a:r>
                <a:endParaRPr lang="en-US" altLang="en-US" sz="1400" b="1" dirty="0">
                  <a:latin typeface="Arial" pitchFamily="34" charset="0"/>
                  <a:ea typeface="MS PGothic" pitchFamily="34" charset="-128"/>
                  <a:cs typeface="Times New Roman" pitchFamily="18" charset="0"/>
                </a:endParaRPr>
              </a:p>
            </p:txBody>
          </p:sp>
          <p:sp>
            <p:nvSpPr>
              <p:cNvPr id="32794" name="Text Box 40"/>
              <p:cNvSpPr txBox="1">
                <a:spLocks noChangeArrowheads="1"/>
              </p:cNvSpPr>
              <p:nvPr/>
            </p:nvSpPr>
            <p:spPr bwMode="auto">
              <a:xfrm>
                <a:off x="2342753" y="2832699"/>
                <a:ext cx="1143000" cy="410398"/>
              </a:xfrm>
              <a:prstGeom prst="rect">
                <a:avLst/>
              </a:prstGeom>
              <a:solidFill>
                <a:srgbClr val="FFCC66"/>
              </a:solidFill>
              <a:ln w="28575">
                <a:solidFill>
                  <a:srgbClr val="969696"/>
                </a:solidFill>
                <a:miter lim="800000"/>
                <a:headEnd/>
                <a:tailEnd/>
              </a:ln>
              <a:effectLst/>
            </p:spPr>
            <p:txBody>
              <a:bodyPr lIns="91432" tIns="45716" rIns="91432" bIns="45716">
                <a:spAutoFit/>
              </a:bodyPr>
              <a:lstStyle/>
              <a:p>
                <a:pPr algn="ctr" rtl="1" eaLnBrk="1" hangingPunct="1"/>
                <a:r>
                  <a:rPr lang="en-US" altLang="en-US" sz="1400" b="1" dirty="0" err="1" smtClean="0">
                    <a:latin typeface="Arial" pitchFamily="34" charset="0"/>
                    <a:ea typeface="MS PGothic" pitchFamily="34" charset="-128"/>
                    <a:cs typeface="Times New Roman" pitchFamily="18" charset="0"/>
                  </a:rPr>
                  <a:t>Mois</a:t>
                </a:r>
                <a:endParaRPr lang="en-US" altLang="en-US" sz="1400" b="1" dirty="0">
                  <a:latin typeface="Arial" pitchFamily="34" charset="0"/>
                  <a:ea typeface="MS PGothic" pitchFamily="34" charset="-128"/>
                  <a:cs typeface="Times New Roman" pitchFamily="18" charset="0"/>
                </a:endParaRPr>
              </a:p>
            </p:txBody>
          </p:sp>
          <p:sp>
            <p:nvSpPr>
              <p:cNvPr id="32795" name="Text Box 41"/>
              <p:cNvSpPr txBox="1">
                <a:spLocks noChangeArrowheads="1"/>
              </p:cNvSpPr>
              <p:nvPr/>
            </p:nvSpPr>
            <p:spPr bwMode="auto">
              <a:xfrm>
                <a:off x="2726928" y="2442174"/>
                <a:ext cx="1143000" cy="410398"/>
              </a:xfrm>
              <a:prstGeom prst="rect">
                <a:avLst/>
              </a:prstGeom>
              <a:solidFill>
                <a:srgbClr val="FFCC66"/>
              </a:solidFill>
              <a:ln w="28575">
                <a:solidFill>
                  <a:srgbClr val="969696"/>
                </a:solidFill>
                <a:miter lim="800000"/>
                <a:headEnd/>
                <a:tailEnd/>
              </a:ln>
              <a:effectLst/>
            </p:spPr>
            <p:txBody>
              <a:bodyPr lIns="91432" tIns="45716" rIns="91432" bIns="45716">
                <a:spAutoFit/>
              </a:bodyPr>
              <a:lstStyle/>
              <a:p>
                <a:pPr algn="ctr" rtl="1" eaLnBrk="1" hangingPunct="1"/>
                <a:r>
                  <a:rPr lang="en-US" altLang="en-US" sz="1400" b="1" dirty="0" err="1" smtClean="0">
                    <a:latin typeface="Arial" pitchFamily="34" charset="0"/>
                    <a:ea typeface="MS PGothic" pitchFamily="34" charset="-128"/>
                    <a:cs typeface="Times New Roman" pitchFamily="18" charset="0"/>
                  </a:rPr>
                  <a:t>Saisons</a:t>
                </a:r>
                <a:endParaRPr lang="en-US" altLang="en-US" sz="1400" b="1" dirty="0">
                  <a:latin typeface="Arial" pitchFamily="34" charset="0"/>
                  <a:ea typeface="MS PGothic" pitchFamily="34" charset="-128"/>
                  <a:cs typeface="Times New Roman" pitchFamily="18" charset="0"/>
                </a:endParaRPr>
              </a:p>
            </p:txBody>
          </p:sp>
          <p:sp>
            <p:nvSpPr>
              <p:cNvPr id="32796" name="Text Box 42"/>
              <p:cNvSpPr txBox="1">
                <a:spLocks noChangeArrowheads="1"/>
              </p:cNvSpPr>
              <p:nvPr/>
            </p:nvSpPr>
            <p:spPr bwMode="auto">
              <a:xfrm>
                <a:off x="3346053" y="2038949"/>
                <a:ext cx="1125537" cy="410398"/>
              </a:xfrm>
              <a:prstGeom prst="rect">
                <a:avLst/>
              </a:prstGeom>
              <a:solidFill>
                <a:srgbClr val="FFCC66"/>
              </a:solidFill>
              <a:ln w="28575">
                <a:solidFill>
                  <a:srgbClr val="969696"/>
                </a:solidFill>
                <a:miter lim="800000"/>
                <a:headEnd/>
                <a:tailEnd/>
              </a:ln>
              <a:effectLst/>
            </p:spPr>
            <p:txBody>
              <a:bodyPr lIns="91432" tIns="45716" rIns="91432" bIns="45716">
                <a:spAutoFit/>
              </a:bodyPr>
              <a:lstStyle/>
              <a:p>
                <a:pPr algn="ctr" rtl="1" eaLnBrk="1" hangingPunct="1"/>
                <a:r>
                  <a:rPr lang="en-US" altLang="en-US" sz="1400" b="1" dirty="0" err="1" smtClean="0">
                    <a:latin typeface="Arial" pitchFamily="34" charset="0"/>
                    <a:ea typeface="MS PGothic" pitchFamily="34" charset="-128"/>
                    <a:cs typeface="Times New Roman" pitchFamily="18" charset="0"/>
                  </a:rPr>
                  <a:t>Années</a:t>
                </a:r>
                <a:endParaRPr lang="en-US" altLang="en-US" sz="1400" b="1" dirty="0">
                  <a:latin typeface="Arial" pitchFamily="34" charset="0"/>
                  <a:ea typeface="MS PGothic" pitchFamily="34" charset="-128"/>
                  <a:cs typeface="Times New Roman" pitchFamily="18" charset="0"/>
                </a:endParaRPr>
              </a:p>
            </p:txBody>
          </p:sp>
          <p:sp>
            <p:nvSpPr>
              <p:cNvPr id="32797" name="Oval 44"/>
              <p:cNvSpPr>
                <a:spLocks noChangeArrowheads="1"/>
              </p:cNvSpPr>
              <p:nvPr/>
            </p:nvSpPr>
            <p:spPr bwMode="auto">
              <a:xfrm>
                <a:off x="1274446" y="1760343"/>
                <a:ext cx="3897312" cy="2030412"/>
              </a:xfrm>
              <a:prstGeom prst="ellipse">
                <a:avLst/>
              </a:prstGeom>
              <a:noFill/>
              <a:ln w="38100">
                <a:solidFill>
                  <a:srgbClr val="FF9900"/>
                </a:solidFill>
                <a:round/>
                <a:headEnd/>
                <a:tailEnd/>
              </a:ln>
              <a:effectLst/>
            </p:spPr>
            <p:txBody>
              <a:bodyPr wrap="none" anchor="ctr"/>
              <a:lstStyle/>
              <a:p>
                <a:pPr algn="ctr" rtl="1" eaLnBrk="1" hangingPunct="1"/>
                <a:endParaRPr kumimoji="1" lang="en-GB" altLang="en-US" sz="1400">
                  <a:solidFill>
                    <a:schemeClr val="bg1"/>
                  </a:solidFill>
                  <a:latin typeface="Arial" pitchFamily="34" charset="0"/>
                  <a:ea typeface="MS PGothic" pitchFamily="34" charset="-128"/>
                </a:endParaRPr>
              </a:p>
            </p:txBody>
          </p:sp>
        </p:grpSp>
        <p:sp>
          <p:nvSpPr>
            <p:cNvPr id="32792" name="Text Box 54"/>
            <p:cNvSpPr txBox="1">
              <a:spLocks noChangeArrowheads="1"/>
            </p:cNvSpPr>
            <p:nvPr/>
          </p:nvSpPr>
          <p:spPr bwMode="auto">
            <a:xfrm>
              <a:off x="1782401" y="1363229"/>
              <a:ext cx="2562225" cy="492491"/>
            </a:xfrm>
            <a:prstGeom prst="rect">
              <a:avLst/>
            </a:prstGeom>
            <a:noFill/>
            <a:ln w="9525">
              <a:noFill/>
              <a:miter lim="800000"/>
              <a:headEnd/>
              <a:tailEnd/>
            </a:ln>
            <a:effectLst/>
          </p:spPr>
          <p:txBody>
            <a:bodyPr>
              <a:spAutoFit/>
            </a:bodyPr>
            <a:lstStyle/>
            <a:p>
              <a:pPr rtl="1" eaLnBrk="1" hangingPunct="1">
                <a:spcBef>
                  <a:spcPct val="50000"/>
                </a:spcBef>
              </a:pPr>
              <a:r>
                <a:rPr lang="en-US" altLang="en-US" sz="1800" b="1" dirty="0" err="1" smtClean="0">
                  <a:latin typeface="Arial" pitchFamily="34" charset="0"/>
                  <a:ea typeface="MS PGothic" pitchFamily="34" charset="-128"/>
                </a:rPr>
                <a:t>Variabilité</a:t>
              </a:r>
              <a:r>
                <a:rPr lang="en-US" altLang="en-US" sz="1800" b="1" dirty="0" smtClean="0">
                  <a:latin typeface="Arial" pitchFamily="34" charset="0"/>
                  <a:ea typeface="MS PGothic" pitchFamily="34" charset="-128"/>
                </a:rPr>
                <a:t> </a:t>
              </a:r>
              <a:r>
                <a:rPr lang="en-US" altLang="en-US" sz="1800" b="1" dirty="0" err="1" smtClean="0">
                  <a:latin typeface="Arial" pitchFamily="34" charset="0"/>
                  <a:ea typeface="MS PGothic" pitchFamily="34" charset="-128"/>
                </a:rPr>
                <a:t>climatique</a:t>
              </a:r>
              <a:endParaRPr lang="en-US" altLang="en-US" sz="1800" b="1" dirty="0">
                <a:latin typeface="Arial" pitchFamily="34" charset="0"/>
                <a:ea typeface="MS PGothic" pitchFamily="34" charset="-128"/>
              </a:endParaRPr>
            </a:p>
          </p:txBody>
        </p:sp>
      </p:grpSp>
      <p:sp>
        <p:nvSpPr>
          <p:cNvPr id="32784" name="Text Box 54"/>
          <p:cNvSpPr txBox="1">
            <a:spLocks noChangeArrowheads="1"/>
          </p:cNvSpPr>
          <p:nvPr/>
        </p:nvSpPr>
        <p:spPr bwMode="auto">
          <a:xfrm>
            <a:off x="101600" y="2480072"/>
            <a:ext cx="1231900" cy="369332"/>
          </a:xfrm>
          <a:prstGeom prst="rect">
            <a:avLst/>
          </a:prstGeom>
          <a:noFill/>
          <a:ln w="9525">
            <a:noFill/>
            <a:miter lim="800000"/>
            <a:headEnd/>
            <a:tailEnd/>
          </a:ln>
          <a:effectLst/>
        </p:spPr>
        <p:txBody>
          <a:bodyPr>
            <a:spAutoFit/>
          </a:bodyPr>
          <a:lstStyle/>
          <a:p>
            <a:pPr rtl="1" eaLnBrk="1" hangingPunct="1">
              <a:spcBef>
                <a:spcPct val="50000"/>
              </a:spcBef>
            </a:pPr>
            <a:r>
              <a:rPr lang="en-US" altLang="en-US" sz="1800" b="1" dirty="0" smtClean="0">
                <a:latin typeface="Arial" pitchFamily="34" charset="0"/>
                <a:ea typeface="MS PGothic" pitchFamily="34" charset="-128"/>
              </a:rPr>
              <a:t>Temps </a:t>
            </a:r>
            <a:endParaRPr lang="en-US" altLang="en-US" sz="1800" b="1" dirty="0">
              <a:latin typeface="Arial" pitchFamily="34" charset="0"/>
              <a:ea typeface="MS PGothic" pitchFamily="34" charset="-128"/>
            </a:endParaRPr>
          </a:p>
        </p:txBody>
      </p:sp>
      <p:sp>
        <p:nvSpPr>
          <p:cNvPr id="32785" name="Text Box 54"/>
          <p:cNvSpPr txBox="1">
            <a:spLocks noChangeArrowheads="1"/>
          </p:cNvSpPr>
          <p:nvPr/>
        </p:nvSpPr>
        <p:spPr bwMode="auto">
          <a:xfrm>
            <a:off x="39688" y="4457700"/>
            <a:ext cx="3103552" cy="369332"/>
          </a:xfrm>
          <a:prstGeom prst="rect">
            <a:avLst/>
          </a:prstGeom>
          <a:noFill/>
          <a:ln w="9525">
            <a:noFill/>
            <a:miter lim="800000"/>
            <a:headEnd/>
            <a:tailEnd/>
          </a:ln>
          <a:effectLst/>
        </p:spPr>
        <p:txBody>
          <a:bodyPr wrap="square">
            <a:spAutoFit/>
          </a:bodyPr>
          <a:lstStyle/>
          <a:p>
            <a:pPr algn="ctr" rtl="1">
              <a:spcBef>
                <a:spcPct val="50000"/>
              </a:spcBef>
            </a:pPr>
            <a:r>
              <a:rPr lang="en-US" altLang="en-US" b="1" dirty="0" smtClean="0">
                <a:latin typeface="Arial" pitchFamily="34" charset="0"/>
                <a:ea typeface="MS PGothic" pitchFamily="34" charset="-128"/>
              </a:rPr>
              <a:t>Observations </a:t>
            </a:r>
            <a:r>
              <a:rPr lang="en-US" altLang="en-US" b="1" dirty="0" err="1" smtClean="0">
                <a:latin typeface="Arial" pitchFamily="34" charset="0"/>
                <a:ea typeface="MS PGothic" pitchFamily="34" charset="-128"/>
              </a:rPr>
              <a:t>historiques</a:t>
            </a:r>
            <a:endParaRPr lang="en-US" altLang="en-US" b="1" dirty="0">
              <a:latin typeface="Arial" pitchFamily="34" charset="0"/>
              <a:ea typeface="MS PGothic" pitchFamily="34" charset="-128"/>
            </a:endParaRPr>
          </a:p>
        </p:txBody>
      </p:sp>
      <p:grpSp>
        <p:nvGrpSpPr>
          <p:cNvPr id="9" name="Group 4"/>
          <p:cNvGrpSpPr>
            <a:grpSpLocks/>
          </p:cNvGrpSpPr>
          <p:nvPr/>
        </p:nvGrpSpPr>
        <p:grpSpPr bwMode="auto">
          <a:xfrm>
            <a:off x="2066926" y="3183732"/>
            <a:ext cx="7205663" cy="2123658"/>
            <a:chOff x="2066469" y="4244878"/>
            <a:chExt cx="7205326" cy="2830989"/>
          </a:xfrm>
        </p:grpSpPr>
        <p:sp>
          <p:nvSpPr>
            <p:cNvPr id="32789" name="TextBox 2"/>
            <p:cNvSpPr txBox="1">
              <a:spLocks noChangeArrowheads="1"/>
            </p:cNvSpPr>
            <p:nvPr/>
          </p:nvSpPr>
          <p:spPr bwMode="auto">
            <a:xfrm>
              <a:off x="5500076" y="4244878"/>
              <a:ext cx="3771719" cy="2830989"/>
            </a:xfrm>
            <a:prstGeom prst="rect">
              <a:avLst/>
            </a:prstGeom>
            <a:noFill/>
            <a:ln w="9525">
              <a:noFill/>
              <a:miter lim="800000"/>
              <a:headEnd/>
              <a:tailEnd/>
            </a:ln>
          </p:spPr>
          <p:txBody>
            <a:bodyPr wrap="square">
              <a:spAutoFit/>
            </a:bodyPr>
            <a:lstStyle/>
            <a:p>
              <a:pPr algn="ctr"/>
              <a:r>
                <a:rPr lang="en-US" altLang="en-US" b="1" i="1" dirty="0" err="1" smtClean="0">
                  <a:solidFill>
                    <a:srgbClr val="4597A0"/>
                  </a:solidFill>
                </a:rPr>
                <a:t>Produits</a:t>
              </a:r>
              <a:r>
                <a:rPr lang="en-US" altLang="en-US" b="1" i="1" dirty="0" smtClean="0">
                  <a:solidFill>
                    <a:srgbClr val="4597A0"/>
                  </a:solidFill>
                </a:rPr>
                <a:t> </a:t>
              </a:r>
              <a:r>
                <a:rPr lang="en-US" altLang="en-US" b="1" i="1" dirty="0" err="1" smtClean="0">
                  <a:solidFill>
                    <a:srgbClr val="4597A0"/>
                  </a:solidFill>
                </a:rPr>
                <a:t>Taillés</a:t>
              </a:r>
              <a:endParaRPr lang="en-US" altLang="en-US" b="1" i="1" dirty="0" smtClean="0">
                <a:solidFill>
                  <a:srgbClr val="4597A0"/>
                </a:solidFill>
              </a:endParaRPr>
            </a:p>
            <a:p>
              <a:pPr>
                <a:buFontTx/>
                <a:buChar char="•"/>
              </a:pPr>
              <a:r>
                <a:rPr lang="fr-MA" altLang="en-US" sz="1600" dirty="0" smtClean="0">
                  <a:latin typeface="Arial" pitchFamily="34" charset="0"/>
                </a:rPr>
                <a:t>Évaluation et cartographie des risques</a:t>
              </a:r>
            </a:p>
            <a:p>
              <a:pPr>
                <a:buFontTx/>
                <a:buChar char="•"/>
              </a:pPr>
              <a:r>
                <a:rPr lang="fr-MA" altLang="en-US" sz="1600" dirty="0" smtClean="0">
                  <a:latin typeface="Arial" pitchFamily="34" charset="0"/>
                </a:rPr>
                <a:t>Monitoring des risques</a:t>
              </a:r>
            </a:p>
            <a:p>
              <a:pPr>
                <a:buFontTx/>
                <a:buChar char="•"/>
              </a:pPr>
              <a:r>
                <a:rPr lang="fr-MA" altLang="en-US" sz="1600" dirty="0" smtClean="0">
                  <a:latin typeface="Arial" pitchFamily="34" charset="0"/>
                </a:rPr>
                <a:t>Alertes précoces</a:t>
              </a:r>
            </a:p>
            <a:p>
              <a:pPr>
                <a:buFontTx/>
                <a:buChar char="•"/>
              </a:pPr>
              <a:r>
                <a:rPr lang="fr-MA" altLang="en-US" sz="1600" dirty="0" smtClean="0">
                  <a:latin typeface="Arial" pitchFamily="34" charset="0"/>
                </a:rPr>
                <a:t>Avis publics</a:t>
              </a:r>
            </a:p>
            <a:p>
              <a:pPr>
                <a:buFontTx/>
                <a:buChar char="•"/>
              </a:pPr>
              <a:r>
                <a:rPr lang="fr-MA" altLang="en-US" sz="1600" dirty="0" smtClean="0">
                  <a:latin typeface="Arial" pitchFamily="34" charset="0"/>
                </a:rPr>
                <a:t>Recherche</a:t>
              </a:r>
              <a:endParaRPr lang="en-US" altLang="en-US" sz="1600" dirty="0">
                <a:latin typeface="Arial" pitchFamily="34" charset="0"/>
              </a:endParaRPr>
            </a:p>
            <a:p>
              <a:pPr>
                <a:buFontTx/>
                <a:buChar char="•"/>
              </a:pPr>
              <a:r>
                <a:rPr lang="en-US" altLang="en-US" sz="1600" dirty="0">
                  <a:latin typeface="Arial" pitchFamily="34" charset="0"/>
                </a:rPr>
                <a:t>Planning tools </a:t>
              </a:r>
            </a:p>
            <a:p>
              <a:endParaRPr lang="en-US" altLang="en-US" dirty="0"/>
            </a:p>
          </p:txBody>
        </p:sp>
        <p:sp>
          <p:nvSpPr>
            <p:cNvPr id="2" name="Left Brace 1"/>
            <p:cNvSpPr/>
            <p:nvPr/>
          </p:nvSpPr>
          <p:spPr>
            <a:xfrm rot="13840153">
              <a:off x="4854047" y="1669981"/>
              <a:ext cx="779310" cy="6354466"/>
            </a:xfrm>
            <a:prstGeom prst="leftBrace">
              <a:avLst>
                <a:gd name="adj1" fmla="val 2580"/>
                <a:gd name="adj2" fmla="val 50184"/>
              </a:avLst>
            </a:prstGeom>
          </p:spPr>
          <p:style>
            <a:lnRef idx="1">
              <a:schemeClr val="accent1"/>
            </a:lnRef>
            <a:fillRef idx="0">
              <a:schemeClr val="accent1"/>
            </a:fillRef>
            <a:effectRef idx="0">
              <a:schemeClr val="accent1"/>
            </a:effectRef>
            <a:fontRef idx="minor">
              <a:schemeClr val="tx1"/>
            </a:fontRef>
          </p:style>
          <p:txBody>
            <a:bodyPr anchor="ctr"/>
            <a:lstStyle/>
            <a:p>
              <a:pPr algn="ctr"/>
              <a:endParaRPr lang="en-US" altLang="en-US"/>
            </a:p>
          </p:txBody>
        </p:sp>
      </p:grpSp>
      <p:sp>
        <p:nvSpPr>
          <p:cNvPr id="4" name="Right Arrow 3"/>
          <p:cNvSpPr/>
          <p:nvPr/>
        </p:nvSpPr>
        <p:spPr>
          <a:xfrm>
            <a:off x="2193925" y="4629150"/>
            <a:ext cx="6597650" cy="59531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dirty="0" err="1"/>
              <a:t>Réponse</a:t>
            </a:r>
            <a:r>
              <a:rPr lang="en-US" dirty="0"/>
              <a:t>                                        </a:t>
            </a:r>
            <a:r>
              <a:rPr lang="en-US" dirty="0" err="1"/>
              <a:t>Préparation</a:t>
            </a:r>
            <a:endParaRPr lang="en-US" dirty="0"/>
          </a:p>
        </p:txBody>
      </p:sp>
      <p:sp>
        <p:nvSpPr>
          <p:cNvPr id="32788" name="Title 10"/>
          <p:cNvSpPr>
            <a:spLocks noGrp="1"/>
          </p:cNvSpPr>
          <p:nvPr>
            <p:ph type="title"/>
          </p:nvPr>
        </p:nvSpPr>
        <p:spPr>
          <a:xfrm>
            <a:off x="101600" y="96441"/>
            <a:ext cx="8585200" cy="360759"/>
          </a:xfrm>
        </p:spPr>
        <p:txBody>
          <a:bodyPr>
            <a:normAutofit fontScale="90000"/>
          </a:bodyPr>
          <a:lstStyle/>
          <a:p>
            <a:pPr marL="342900" indent="-342900">
              <a:spcBef>
                <a:spcPct val="20000"/>
              </a:spcBef>
            </a:pPr>
            <a:r>
              <a:rPr lang="fr-CH" altLang="en-US" sz="2400" dirty="0" smtClean="0">
                <a:latin typeface="Arial" pitchFamily="34" charset="0"/>
                <a:ea typeface="MS PGothic" pitchFamily="34" charset="-128"/>
              </a:rPr>
              <a:t>Services climatiques</a:t>
            </a:r>
            <a:endParaRPr lang="en-US" altLang="en-US" sz="2400" dirty="0" smtClean="0">
              <a:latin typeface="Arial" pitchFamily="34" charset="0"/>
              <a:ea typeface="MS PGothic"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821"/>
            <a:ext cx="8229600" cy="544103"/>
          </a:xfrm>
        </p:spPr>
        <p:txBody>
          <a:bodyPr>
            <a:normAutofit fontScale="90000"/>
          </a:bodyPr>
          <a:lstStyle/>
          <a:p>
            <a:r>
              <a:rPr lang="fr-MA" sz="3600" b="1" dirty="0" smtClean="0">
                <a:solidFill>
                  <a:schemeClr val="accent3">
                    <a:lumMod val="50000"/>
                  </a:schemeClr>
                </a:solidFill>
              </a:rPr>
              <a:t>Maroc météo au service de ces usagers</a:t>
            </a:r>
            <a:endParaRPr lang="fr-FR" sz="3600"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357158" y="753325"/>
            <a:ext cx="8501122" cy="4247317"/>
          </a:xfrm>
          <a:prstGeom prst="rect">
            <a:avLst/>
          </a:prstGeom>
          <a:noFill/>
        </p:spPr>
        <p:txBody>
          <a:bodyPr wrap="square" rtlCol="0">
            <a:spAutoFit/>
          </a:bodyPr>
          <a:lstStyle/>
          <a:p>
            <a:r>
              <a:rPr lang="fr-MA" dirty="0" smtClean="0"/>
              <a:t>Maroc </a:t>
            </a:r>
            <a:r>
              <a:rPr lang="fr-MA" dirty="0" smtClean="0"/>
              <a:t>météo fournit une assistance météorologique, allant de plus simple au plus pointu, au profit des différents secteurs socioéconomiques  pour une meilleure gestion des risques et résilience au climat et catastrophes naturelles. Cette assistance s’articule principalement autour les points suivants:</a:t>
            </a:r>
          </a:p>
          <a:p>
            <a:endParaRPr lang="fr-MA" dirty="0"/>
          </a:p>
          <a:p>
            <a:pPr lvl="0">
              <a:buFont typeface="Arial" pitchFamily="34" charset="0"/>
              <a:buChar char="•"/>
            </a:pPr>
            <a:r>
              <a:rPr lang="fr-FR" b="1" dirty="0" smtClean="0">
                <a:solidFill>
                  <a:srgbClr val="000000"/>
                </a:solidFill>
              </a:rPr>
              <a:t>Fourniture de données météorologiques observées ( en point de stations ou </a:t>
            </a:r>
            <a:r>
              <a:rPr lang="fr-FR" b="1" dirty="0" smtClean="0"/>
              <a:t>spatialisées) ou de produits climatologiques élaborés</a:t>
            </a:r>
          </a:p>
          <a:p>
            <a:pPr>
              <a:buFont typeface="Arial" pitchFamily="34" charset="0"/>
              <a:buChar char="•"/>
            </a:pPr>
            <a:r>
              <a:rPr lang="fr-FR" b="1" dirty="0"/>
              <a:t>Prévisions courtes et moyennes échéances et alertes aux phénomènes </a:t>
            </a:r>
            <a:r>
              <a:rPr lang="fr-FR" b="1" dirty="0" smtClean="0"/>
              <a:t>extrêmes</a:t>
            </a:r>
          </a:p>
          <a:p>
            <a:pPr>
              <a:buFont typeface="Arial" pitchFamily="34" charset="0"/>
              <a:buChar char="•"/>
            </a:pPr>
            <a:r>
              <a:rPr lang="fr-FR" b="1" dirty="0"/>
              <a:t>Prévisions </a:t>
            </a:r>
            <a:r>
              <a:rPr lang="fr-FR" b="1" dirty="0" smtClean="0"/>
              <a:t>saisonnières</a:t>
            </a:r>
          </a:p>
          <a:p>
            <a:pPr>
              <a:buFont typeface="Arial" pitchFamily="34" charset="0"/>
              <a:buChar char="•"/>
            </a:pPr>
            <a:r>
              <a:rPr lang="fr-MA" b="1" dirty="0" smtClean="0"/>
              <a:t>Scenarios du changement climatique</a:t>
            </a:r>
          </a:p>
          <a:p>
            <a:pPr>
              <a:buFont typeface="Arial" pitchFamily="34" charset="0"/>
              <a:buChar char="•"/>
            </a:pPr>
            <a:r>
              <a:rPr lang="fr-FR" b="1" dirty="0"/>
              <a:t>Etude d’impacts des Changements climatiques et da la variabilité du </a:t>
            </a:r>
            <a:r>
              <a:rPr lang="fr-FR" b="1" dirty="0" smtClean="0"/>
              <a:t>climat</a:t>
            </a:r>
          </a:p>
          <a:p>
            <a:pPr>
              <a:buFont typeface="Arial" pitchFamily="34" charset="0"/>
              <a:buChar char="•"/>
            </a:pPr>
            <a:r>
              <a:rPr lang="fr-MA" b="1" dirty="0" smtClean="0"/>
              <a:t>Contribution au projet d’adaptation et au développement d’</a:t>
            </a:r>
            <a:r>
              <a:rPr lang="fr-FR" b="1" dirty="0" smtClean="0"/>
              <a:t>outils </a:t>
            </a:r>
            <a:r>
              <a:rPr lang="fr-FR" b="1" dirty="0"/>
              <a:t>d’aide à la prise de décision </a:t>
            </a:r>
            <a:endParaRPr lang="fr-FR" b="1" dirty="0" smtClean="0"/>
          </a:p>
          <a:p>
            <a:pPr>
              <a:buFont typeface="Arial" pitchFamily="34" charset="0"/>
              <a:buChar char="•"/>
            </a:pPr>
            <a:r>
              <a:rPr lang="fr-FR" b="1" dirty="0"/>
              <a:t>Appui technique pour s’équiper en matériel de mesure météorologique.</a:t>
            </a:r>
          </a:p>
          <a:p>
            <a:endParaRPr lang="fr-FR" b="1" dirty="0" smtClean="0"/>
          </a:p>
        </p:txBody>
      </p:sp>
      <p:pic>
        <p:nvPicPr>
          <p:cNvPr id="10" name="Picture 4" descr="C:\Users\meriem ALAOURI\Downloads\Les logos\Les logos\Logo_Meteo_Maroc.jpg"/>
          <p:cNvPicPr>
            <a:picLocks noChangeAspect="1" noChangeArrowheads="1"/>
          </p:cNvPicPr>
          <p:nvPr/>
        </p:nvPicPr>
        <p:blipFill>
          <a:blip r:embed="rId2"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Autofit/>
          </a:bodyPr>
          <a:lstStyle/>
          <a:p>
            <a:r>
              <a:rPr lang="fr-FR" sz="3200" b="1" dirty="0">
                <a:solidFill>
                  <a:schemeClr val="accent3">
                    <a:lumMod val="50000"/>
                  </a:schemeClr>
                </a:solidFill>
              </a:rPr>
              <a:t>Réseau d'observation de la DMN</a:t>
            </a:r>
            <a:endParaRPr lang="fr-FR" sz="3200" b="1" dirty="0">
              <a:solidFill>
                <a:schemeClr val="accent3">
                  <a:lumMod val="50000"/>
                </a:schemeClr>
              </a:solidFill>
            </a:endParaRPr>
          </a:p>
        </p:txBody>
      </p:sp>
      <p:sp>
        <p:nvSpPr>
          <p:cNvPr id="3" name="Espace réservé du contenu 2"/>
          <p:cNvSpPr>
            <a:spLocks noGrp="1"/>
          </p:cNvSpPr>
          <p:nvPr>
            <p:ph idx="1"/>
          </p:nvPr>
        </p:nvSpPr>
        <p:spPr>
          <a:xfrm>
            <a:off x="457200" y="750082"/>
            <a:ext cx="8043890" cy="3394472"/>
          </a:xfrm>
        </p:spPr>
        <p:txBody>
          <a:bodyPr>
            <a:normAutofit fontScale="40000" lnSpcReduction="20000"/>
          </a:bodyPr>
          <a:lstStyle/>
          <a:p>
            <a:pPr marL="0" indent="0" algn="just">
              <a:buNone/>
            </a:pPr>
            <a:r>
              <a:rPr lang="fr-MA" altLang="en-US" sz="3800" dirty="0">
                <a:latin typeface="Arial" pitchFamily="34" charset="0"/>
              </a:rPr>
              <a:t>Maroc Météo a développé son réseau d'observation pour répondre aux besoins de ses utilisateurs et partenaires.</a:t>
            </a:r>
          </a:p>
          <a:p>
            <a:pPr algn="just">
              <a:buNone/>
            </a:pPr>
            <a:endParaRPr lang="fr-MA" sz="3000" dirty="0" smtClean="0">
              <a:latin typeface="Verdana" pitchFamily="34" charset="0"/>
            </a:endParaRPr>
          </a:p>
          <a:p>
            <a:pPr algn="just">
              <a:buNone/>
            </a:pPr>
            <a:r>
              <a:rPr lang="fr-MA" sz="2400" b="1" i="1" dirty="0" smtClean="0"/>
              <a:t>Réseau de surface de la DMN:</a:t>
            </a:r>
          </a:p>
          <a:p>
            <a:pPr algn="just">
              <a:buNone/>
            </a:pPr>
            <a:endParaRPr lang="fr-MA" sz="2400" b="1" i="1" dirty="0" smtClean="0"/>
          </a:p>
          <a:p>
            <a:pPr algn="just">
              <a:buNone/>
            </a:pPr>
            <a:r>
              <a:rPr lang="fr-MA" sz="2400" b="1" i="1" dirty="0" smtClean="0">
                <a:solidFill>
                  <a:schemeClr val="tx2">
                    <a:lumMod val="60000"/>
                    <a:lumOff val="40000"/>
                  </a:schemeClr>
                </a:solidFill>
              </a:rPr>
              <a:t>44 stations synoptiques</a:t>
            </a:r>
          </a:p>
          <a:p>
            <a:pPr algn="just">
              <a:buNone/>
            </a:pPr>
            <a:r>
              <a:rPr lang="fr-MA" sz="2400" b="1" i="1" dirty="0" smtClean="0">
                <a:solidFill>
                  <a:schemeClr val="tx2">
                    <a:lumMod val="60000"/>
                    <a:lumOff val="40000"/>
                  </a:schemeClr>
                </a:solidFill>
              </a:rPr>
              <a:t>156 AWS</a:t>
            </a:r>
          </a:p>
          <a:p>
            <a:pPr algn="just">
              <a:buNone/>
            </a:pPr>
            <a:endParaRPr lang="fr-MA" sz="2400" b="1" i="1" dirty="0" smtClean="0"/>
          </a:p>
          <a:p>
            <a:pPr algn="just">
              <a:buNone/>
            </a:pPr>
            <a:r>
              <a:rPr lang="fr-MA" sz="2400" b="1" i="1" dirty="0" smtClean="0"/>
              <a:t>Principales variables climatiques:</a:t>
            </a:r>
          </a:p>
          <a:p>
            <a:pPr algn="just">
              <a:buNone/>
            </a:pPr>
            <a:endParaRPr lang="fr-MA" sz="2400" b="1" i="1" dirty="0" smtClean="0"/>
          </a:p>
          <a:p>
            <a:pPr algn="just">
              <a:buNone/>
            </a:pPr>
            <a:r>
              <a:rPr lang="fr-MA" sz="2500" b="1" i="1" dirty="0">
                <a:solidFill>
                  <a:schemeClr val="tx2">
                    <a:lumMod val="60000"/>
                    <a:lumOff val="40000"/>
                  </a:schemeClr>
                </a:solidFill>
              </a:rPr>
              <a:t>Précipitations</a:t>
            </a:r>
          </a:p>
          <a:p>
            <a:pPr algn="just">
              <a:buNone/>
            </a:pPr>
            <a:r>
              <a:rPr lang="fr-MA" sz="2500" b="1" i="1" dirty="0">
                <a:solidFill>
                  <a:schemeClr val="tx2">
                    <a:lumMod val="60000"/>
                    <a:lumOff val="40000"/>
                  </a:schemeClr>
                </a:solidFill>
              </a:rPr>
              <a:t>Température</a:t>
            </a:r>
          </a:p>
          <a:p>
            <a:pPr algn="just">
              <a:buNone/>
            </a:pPr>
            <a:r>
              <a:rPr lang="fr-MA" sz="2500" b="1" i="1" dirty="0">
                <a:solidFill>
                  <a:schemeClr val="tx2">
                    <a:lumMod val="60000"/>
                    <a:lumOff val="40000"/>
                  </a:schemeClr>
                </a:solidFill>
              </a:rPr>
              <a:t>T ° min, T ° max</a:t>
            </a:r>
          </a:p>
          <a:p>
            <a:pPr algn="just">
              <a:buNone/>
            </a:pPr>
            <a:r>
              <a:rPr lang="fr-MA" sz="2500" b="1" i="1" dirty="0">
                <a:solidFill>
                  <a:schemeClr val="tx2">
                    <a:lumMod val="60000"/>
                    <a:lumOff val="40000"/>
                  </a:schemeClr>
                </a:solidFill>
              </a:rPr>
              <a:t>Vent</a:t>
            </a:r>
          </a:p>
          <a:p>
            <a:pPr algn="just">
              <a:buNone/>
            </a:pPr>
            <a:r>
              <a:rPr lang="fr-MA" sz="2500" b="1" i="1" dirty="0">
                <a:solidFill>
                  <a:schemeClr val="tx2">
                    <a:lumMod val="60000"/>
                    <a:lumOff val="40000"/>
                  </a:schemeClr>
                </a:solidFill>
              </a:rPr>
              <a:t>Humidité</a:t>
            </a:r>
          </a:p>
          <a:p>
            <a:pPr algn="just">
              <a:buNone/>
            </a:pPr>
            <a:r>
              <a:rPr lang="fr-MA" sz="2500" b="1" i="1" dirty="0">
                <a:solidFill>
                  <a:schemeClr val="tx2">
                    <a:lumMod val="60000"/>
                    <a:lumOff val="40000"/>
                  </a:schemeClr>
                </a:solidFill>
              </a:rPr>
              <a:t>Pression</a:t>
            </a:r>
          </a:p>
          <a:p>
            <a:pPr algn="just">
              <a:buNone/>
            </a:pPr>
            <a:r>
              <a:rPr lang="fr-MA" sz="2500" b="1" i="1" dirty="0">
                <a:solidFill>
                  <a:schemeClr val="tx2">
                    <a:lumMod val="60000"/>
                    <a:lumOff val="40000"/>
                  </a:schemeClr>
                </a:solidFill>
              </a:rPr>
              <a:t>Radiation</a:t>
            </a:r>
          </a:p>
          <a:p>
            <a:pPr algn="just">
              <a:buNone/>
            </a:pPr>
            <a:r>
              <a:rPr lang="fr-MA" sz="2500" b="1" i="1" dirty="0">
                <a:solidFill>
                  <a:schemeClr val="tx2">
                    <a:lumMod val="60000"/>
                    <a:lumOff val="40000"/>
                  </a:schemeClr>
                </a:solidFill>
              </a:rPr>
              <a:t>Neige (18 AWS)</a:t>
            </a:r>
          </a:p>
          <a:p>
            <a:pPr algn="just">
              <a:buNone/>
            </a:pPr>
            <a:r>
              <a:rPr lang="fr-MA" sz="2500" b="1" i="1" dirty="0" err="1">
                <a:solidFill>
                  <a:schemeClr val="tx2">
                    <a:lumMod val="60000"/>
                    <a:lumOff val="40000"/>
                  </a:schemeClr>
                </a:solidFill>
              </a:rPr>
              <a:t>Etc</a:t>
            </a:r>
            <a:endParaRPr lang="fr-MA" sz="2500" b="1" i="1" dirty="0">
              <a:solidFill>
                <a:schemeClr val="tx2">
                  <a:lumMod val="60000"/>
                  <a:lumOff val="4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8438" name="Picture 6"/>
          <p:cNvPicPr>
            <a:picLocks noChangeAspect="1" noChangeArrowheads="1"/>
          </p:cNvPicPr>
          <p:nvPr/>
        </p:nvPicPr>
        <p:blipFill>
          <a:blip r:embed="rId2"/>
          <a:srcRect/>
          <a:stretch>
            <a:fillRect/>
          </a:stretch>
        </p:blipFill>
        <p:spPr bwMode="auto">
          <a:xfrm>
            <a:off x="4572000" y="1553758"/>
            <a:ext cx="4378128" cy="3161132"/>
          </a:xfrm>
          <a:prstGeom prst="rect">
            <a:avLst/>
          </a:prstGeom>
          <a:noFill/>
          <a:ln w="9525">
            <a:solidFill>
              <a:schemeClr val="accent1">
                <a:shade val="50000"/>
              </a:schemeClr>
            </a:solidFill>
            <a:miter lim="800000"/>
            <a:headEnd/>
            <a:tailEnd/>
          </a:ln>
          <a:effectLst/>
        </p:spPr>
      </p:pic>
      <p:pic>
        <p:nvPicPr>
          <p:cNvPr id="23" name="Picture 5"/>
          <p:cNvPicPr>
            <a:picLocks noChangeAspect="1" noChangeArrowheads="1"/>
          </p:cNvPicPr>
          <p:nvPr/>
        </p:nvPicPr>
        <p:blipFill>
          <a:blip r:embed="rId3"/>
          <a:srcRect/>
          <a:stretch>
            <a:fillRect/>
          </a:stretch>
        </p:blipFill>
        <p:spPr bwMode="auto">
          <a:xfrm>
            <a:off x="4572000" y="1500180"/>
            <a:ext cx="4468675" cy="3214710"/>
          </a:xfrm>
          <a:prstGeom prst="rect">
            <a:avLst/>
          </a:prstGeom>
          <a:noFill/>
          <a:ln w="9525">
            <a:solidFill>
              <a:schemeClr val="accent1"/>
            </a:solidFill>
            <a:miter lim="800000"/>
            <a:headEnd/>
            <a:tailEnd/>
          </a:ln>
          <a:effectLst/>
        </p:spPr>
      </p:pic>
      <p:pic>
        <p:nvPicPr>
          <p:cNvPr id="28" name="Picture 4" descr="C:\Users\meriem ALAOURI\Downloads\Les logos\Les logos\Logo_Meteo_Maroc.jpg"/>
          <p:cNvPicPr>
            <a:picLocks noChangeAspect="1" noChangeArrowheads="1"/>
          </p:cNvPicPr>
          <p:nvPr/>
        </p:nvPicPr>
        <p:blipFill>
          <a:blip r:embed="rId4"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50082"/>
            <a:ext cx="8043890" cy="3394472"/>
          </a:xfrm>
        </p:spPr>
        <p:txBody>
          <a:bodyPr>
            <a:normAutofit/>
          </a:bodyPr>
          <a:lstStyle/>
          <a:p>
            <a:pPr algn="just" defTabSz="4176713" eaLnBrk="0" hangingPunct="0">
              <a:buClr>
                <a:srgbClr val="C00000"/>
              </a:buClr>
              <a:defRPr/>
            </a:pPr>
            <a:r>
              <a:rPr lang="fr-MA" altLang="fr-FR" sz="2000" dirty="0">
                <a:latin typeface="Verdana" pitchFamily="34" charset="0"/>
                <a:sym typeface="Monotype Sorts" pitchFamily="2" charset="2"/>
              </a:rPr>
              <a:t>Réseau de 7 radars</a:t>
            </a:r>
          </a:p>
          <a:p>
            <a:pPr algn="just" defTabSz="4176713" eaLnBrk="0" hangingPunct="0">
              <a:buClr>
                <a:srgbClr val="C00000"/>
              </a:buClr>
              <a:defRPr/>
            </a:pPr>
            <a:r>
              <a:rPr lang="fr-MA" altLang="fr-FR" sz="2000" dirty="0" smtClean="0">
                <a:latin typeface="Verdana" pitchFamily="34" charset="0"/>
                <a:sym typeface="Monotype Sorts" pitchFamily="2" charset="2"/>
              </a:rPr>
              <a:t>Un </a:t>
            </a:r>
            <a:r>
              <a:rPr lang="fr-MA" altLang="fr-FR" sz="2000" dirty="0">
                <a:latin typeface="Verdana" pitchFamily="34" charset="0"/>
                <a:sym typeface="Monotype Sorts" pitchFamily="2" charset="2"/>
              </a:rPr>
              <a:t>réseau de foudre,</a:t>
            </a:r>
          </a:p>
          <a:p>
            <a:pPr algn="just" defTabSz="4176713" eaLnBrk="0" hangingPunct="0">
              <a:buClr>
                <a:srgbClr val="C00000"/>
              </a:buClr>
              <a:defRPr/>
            </a:pPr>
            <a:r>
              <a:rPr lang="fr-MA" altLang="fr-FR" sz="2000" dirty="0">
                <a:latin typeface="Verdana" pitchFamily="34" charset="0"/>
                <a:sym typeface="Monotype Sorts" pitchFamily="2" charset="2"/>
              </a:rPr>
              <a:t>29 stations de qualité de l'air</a:t>
            </a:r>
          </a:p>
          <a:p>
            <a:pPr algn="just" defTabSz="4176713" eaLnBrk="0" hangingPunct="0">
              <a:buClr>
                <a:srgbClr val="C00000"/>
              </a:buClr>
              <a:defRPr/>
            </a:pPr>
            <a:r>
              <a:rPr lang="fr-MA" altLang="fr-FR" sz="2000" dirty="0">
                <a:latin typeface="Verdana" pitchFamily="34" charset="0"/>
                <a:sym typeface="Monotype Sorts" pitchFamily="2" charset="2"/>
              </a:rPr>
              <a:t>2 stations mobiles de qualité de l'air</a:t>
            </a:r>
          </a:p>
          <a:p>
            <a:pPr algn="just" defTabSz="4176713" eaLnBrk="0" hangingPunct="0">
              <a:buClr>
                <a:srgbClr val="C00000"/>
              </a:buClr>
              <a:defRPr/>
            </a:pPr>
            <a:r>
              <a:rPr lang="fr-MA" altLang="fr-FR" sz="2000" dirty="0">
                <a:latin typeface="Verdana" pitchFamily="34" charset="0"/>
                <a:sym typeface="Monotype Sorts" pitchFamily="2" charset="2"/>
              </a:rPr>
              <a:t>Une station d'ozone à Casablanca</a:t>
            </a:r>
          </a:p>
          <a:p>
            <a:pPr algn="just" defTabSz="4176713" eaLnBrk="0" hangingPunct="0">
              <a:buClr>
                <a:srgbClr val="C00000"/>
              </a:buClr>
              <a:defRPr/>
            </a:pPr>
            <a:r>
              <a:rPr lang="fr-MA" altLang="fr-FR" sz="2000" dirty="0" smtClean="0">
                <a:latin typeface="Verdana" pitchFamily="34" charset="0"/>
                <a:sym typeface="Monotype Sorts" pitchFamily="2" charset="2"/>
              </a:rPr>
              <a:t>528 </a:t>
            </a:r>
            <a:r>
              <a:rPr lang="fr-MA" altLang="fr-FR" sz="2000" dirty="0">
                <a:latin typeface="Verdana" pitchFamily="34" charset="0"/>
                <a:sym typeface="Monotype Sorts" pitchFamily="2" charset="2"/>
              </a:rPr>
              <a:t>Stations climatologiques (RR, TX, TN),</a:t>
            </a:r>
          </a:p>
          <a:p>
            <a:pPr algn="just" defTabSz="4176713" eaLnBrk="0" hangingPunct="0">
              <a:buClr>
                <a:srgbClr val="C00000"/>
              </a:buClr>
              <a:defRPr/>
            </a:pPr>
            <a:r>
              <a:rPr lang="fr-MA" altLang="fr-FR" sz="2000" dirty="0">
                <a:latin typeface="Verdana" pitchFamily="34" charset="0"/>
                <a:sym typeface="Monotype Sorts" pitchFamily="2" charset="2"/>
              </a:rPr>
              <a:t>3 stations pour le rayonnement direct et diffus,</a:t>
            </a:r>
          </a:p>
          <a:p>
            <a:pPr algn="just" defTabSz="4176713" eaLnBrk="0" hangingPunct="0">
              <a:buClr>
                <a:srgbClr val="C00000"/>
              </a:buClr>
              <a:defRPr/>
            </a:pPr>
            <a:r>
              <a:rPr lang="fr-MA" altLang="fr-FR" sz="2000" dirty="0">
                <a:latin typeface="Verdana" pitchFamily="34" charset="0"/>
                <a:sym typeface="Monotype Sorts" pitchFamily="2" charset="2"/>
              </a:rPr>
              <a:t>Station de réception satellite (MSG</a:t>
            </a:r>
            <a:r>
              <a:rPr lang="fr-MA" altLang="fr-FR" sz="2000" dirty="0" smtClean="0">
                <a:latin typeface="Verdana" pitchFamily="34" charset="0"/>
                <a:sym typeface="Monotype Sorts" pitchFamily="2" charset="2"/>
              </a:rPr>
              <a:t>),</a:t>
            </a:r>
          </a:p>
          <a:p>
            <a:pPr algn="just" defTabSz="4176713" eaLnBrk="0" hangingPunct="0">
              <a:buClr>
                <a:srgbClr val="C00000"/>
              </a:buClr>
              <a:defRPr/>
            </a:pPr>
            <a:r>
              <a:rPr lang="fr-MA" altLang="fr-FR" sz="2000" dirty="0" smtClean="0">
                <a:latin typeface="Verdana" pitchFamily="34" charset="0"/>
                <a:sym typeface="Monotype Sorts" pitchFamily="2" charset="2"/>
              </a:rPr>
              <a:t>5 stations maritimes</a:t>
            </a:r>
            <a:endParaRPr lang="en-US" altLang="fr-FR" sz="2000" dirty="0">
              <a:latin typeface="Verdana" pitchFamily="34" charset="0"/>
            </a:endParaRPr>
          </a:p>
          <a:p>
            <a:pPr algn="just"/>
            <a:endParaRPr lang="fr-MA" sz="2000" dirty="0" smtClean="0"/>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2" name="Picture 12" descr="eclairs022">
            <a:hlinkClick r:id="rId2"/>
          </p:cNvPr>
          <p:cNvPicPr preferRelativeResize="0">
            <a:picLocks noChangeArrowheads="1"/>
          </p:cNvPicPr>
          <p:nvPr/>
        </p:nvPicPr>
        <p:blipFill>
          <a:blip r:embed="rId3" cstate="print"/>
          <a:srcRect/>
          <a:stretch>
            <a:fillRect/>
          </a:stretch>
        </p:blipFill>
        <p:spPr bwMode="auto">
          <a:xfrm>
            <a:off x="1763688" y="4071949"/>
            <a:ext cx="1296144" cy="1023732"/>
          </a:xfrm>
          <a:prstGeom prst="rect">
            <a:avLst/>
          </a:prstGeom>
          <a:noFill/>
          <a:ln w="9525">
            <a:noFill/>
            <a:miter lim="800000"/>
            <a:headEnd/>
            <a:tailEnd/>
          </a:ln>
        </p:spPr>
      </p:pic>
      <p:pic>
        <p:nvPicPr>
          <p:cNvPr id="33" name="Image 32" descr="qa.png"/>
          <p:cNvPicPr>
            <a:picLocks noChangeAspect="1"/>
          </p:cNvPicPr>
          <p:nvPr/>
        </p:nvPicPr>
        <p:blipFill>
          <a:blip r:embed="rId4" cstate="print"/>
          <a:stretch>
            <a:fillRect/>
          </a:stretch>
        </p:blipFill>
        <p:spPr>
          <a:xfrm>
            <a:off x="3164002" y="4071949"/>
            <a:ext cx="1263983" cy="1023732"/>
          </a:xfrm>
          <a:prstGeom prst="rect">
            <a:avLst/>
          </a:prstGeom>
        </p:spPr>
      </p:pic>
      <p:pic>
        <p:nvPicPr>
          <p:cNvPr id="34" name="Picture 25" descr="radarmeteo">
            <a:hlinkClick r:id="rId5"/>
          </p:cNvPr>
          <p:cNvPicPr>
            <a:picLocks noChangeAspect="1" noChangeArrowheads="1"/>
          </p:cNvPicPr>
          <p:nvPr/>
        </p:nvPicPr>
        <p:blipFill>
          <a:blip r:embed="rId6" cstate="print"/>
          <a:srcRect/>
          <a:stretch>
            <a:fillRect/>
          </a:stretch>
        </p:blipFill>
        <p:spPr bwMode="auto">
          <a:xfrm>
            <a:off x="251521" y="4071948"/>
            <a:ext cx="1474739" cy="1022936"/>
          </a:xfrm>
          <a:prstGeom prst="rect">
            <a:avLst/>
          </a:prstGeom>
          <a:noFill/>
          <a:ln w="9525">
            <a:noFill/>
            <a:miter lim="800000"/>
            <a:headEnd/>
            <a:tailEnd/>
          </a:ln>
        </p:spPr>
      </p:pic>
      <p:pic>
        <p:nvPicPr>
          <p:cNvPr id="35" name="Picture 2"/>
          <p:cNvPicPr>
            <a:picLocks noChangeAspect="1" noChangeArrowheads="1"/>
          </p:cNvPicPr>
          <p:nvPr/>
        </p:nvPicPr>
        <p:blipFill>
          <a:blip r:embed="rId7" cstate="print"/>
          <a:srcRect/>
          <a:stretch>
            <a:fillRect/>
          </a:stretch>
        </p:blipFill>
        <p:spPr bwMode="auto">
          <a:xfrm>
            <a:off x="6012160" y="4071949"/>
            <a:ext cx="1368152" cy="1026114"/>
          </a:xfrm>
          <a:prstGeom prst="rect">
            <a:avLst/>
          </a:prstGeom>
          <a:noFill/>
          <a:ln w="9525">
            <a:noFill/>
            <a:miter lim="800000"/>
            <a:headEnd/>
            <a:tailEnd/>
          </a:ln>
        </p:spPr>
      </p:pic>
      <p:pic>
        <p:nvPicPr>
          <p:cNvPr id="36" name="Picture 3"/>
          <p:cNvPicPr>
            <a:picLocks noChangeAspect="1" noChangeArrowheads="1"/>
          </p:cNvPicPr>
          <p:nvPr/>
        </p:nvPicPr>
        <p:blipFill>
          <a:blip r:embed="rId8" cstate="print"/>
          <a:srcRect/>
          <a:stretch>
            <a:fillRect/>
          </a:stretch>
        </p:blipFill>
        <p:spPr bwMode="auto">
          <a:xfrm>
            <a:off x="7643834" y="4071948"/>
            <a:ext cx="1296541" cy="972108"/>
          </a:xfrm>
          <a:prstGeom prst="rect">
            <a:avLst/>
          </a:prstGeom>
          <a:noFill/>
          <a:ln w="9525">
            <a:noFill/>
            <a:miter lim="800000"/>
            <a:headEnd/>
            <a:tailEnd/>
          </a:ln>
        </p:spPr>
      </p:pic>
      <p:pic>
        <p:nvPicPr>
          <p:cNvPr id="37" name="Picture 4"/>
          <p:cNvPicPr>
            <a:picLocks noChangeAspect="1" noChangeArrowheads="1"/>
          </p:cNvPicPr>
          <p:nvPr/>
        </p:nvPicPr>
        <p:blipFill>
          <a:blip r:embed="rId9" cstate="print"/>
          <a:srcRect/>
          <a:stretch>
            <a:fillRect/>
          </a:stretch>
        </p:blipFill>
        <p:spPr bwMode="auto">
          <a:xfrm>
            <a:off x="7236297" y="718874"/>
            <a:ext cx="1753547" cy="1404156"/>
          </a:xfrm>
          <a:prstGeom prst="rect">
            <a:avLst/>
          </a:prstGeom>
          <a:noFill/>
          <a:ln w="9525">
            <a:noFill/>
            <a:miter lim="800000"/>
            <a:headEnd/>
            <a:tailEnd/>
          </a:ln>
        </p:spPr>
      </p:pic>
      <p:pic>
        <p:nvPicPr>
          <p:cNvPr id="38" name="Picture 5"/>
          <p:cNvPicPr>
            <a:picLocks noChangeAspect="1" noChangeArrowheads="1"/>
          </p:cNvPicPr>
          <p:nvPr/>
        </p:nvPicPr>
        <p:blipFill>
          <a:blip r:embed="rId10" cstate="print"/>
          <a:srcRect/>
          <a:stretch>
            <a:fillRect/>
          </a:stretch>
        </p:blipFill>
        <p:spPr bwMode="auto">
          <a:xfrm>
            <a:off x="7236296" y="2177036"/>
            <a:ext cx="1728192" cy="1402385"/>
          </a:xfrm>
          <a:prstGeom prst="rect">
            <a:avLst/>
          </a:prstGeom>
          <a:noFill/>
          <a:ln w="9525">
            <a:noFill/>
            <a:miter lim="800000"/>
            <a:headEnd/>
            <a:tailEnd/>
          </a:ln>
        </p:spPr>
      </p:pic>
      <p:pic>
        <p:nvPicPr>
          <p:cNvPr id="39" name="Picture 6"/>
          <p:cNvPicPr>
            <a:picLocks noChangeAspect="1" noChangeArrowheads="1"/>
          </p:cNvPicPr>
          <p:nvPr/>
        </p:nvPicPr>
        <p:blipFill>
          <a:blip r:embed="rId11" cstate="print"/>
          <a:srcRect/>
          <a:stretch>
            <a:fillRect/>
          </a:stretch>
        </p:blipFill>
        <p:spPr bwMode="auto">
          <a:xfrm>
            <a:off x="4499992" y="4071949"/>
            <a:ext cx="1440160" cy="1026113"/>
          </a:xfrm>
          <a:prstGeom prst="rect">
            <a:avLst/>
          </a:prstGeom>
          <a:noFill/>
          <a:ln w="9525">
            <a:noFill/>
            <a:miter lim="800000"/>
            <a:headEnd/>
            <a:tailEnd/>
          </a:ln>
        </p:spPr>
      </p:pic>
      <p:sp>
        <p:nvSpPr>
          <p:cNvPr id="44" name="Titre 1"/>
          <p:cNvSpPr txBox="1">
            <a:spLocks/>
          </p:cNvSpPr>
          <p:nvPr/>
        </p:nvSpPr>
        <p:spPr>
          <a:xfrm>
            <a:off x="457200" y="53560"/>
            <a:ext cx="8229600" cy="544103"/>
          </a:xfrm>
          <a:prstGeom prst="rect">
            <a:avLst/>
          </a:prstGeom>
        </p:spPr>
        <p:txBody>
          <a:bodyPr vert="horz" lIns="91440" tIns="45720" rIns="91440" bIns="45720" rtlCol="0" anchor="ctr">
            <a:noAutofit/>
          </a:bodyPr>
          <a:lstStyle/>
          <a:p>
            <a:pPr marL="0" marR="0" lvl="0" indent="0" algn="ctr" fontAlgn="auto">
              <a:lnSpc>
                <a:spcPct val="100000"/>
              </a:lnSpc>
              <a:spcBef>
                <a:spcPct val="0"/>
              </a:spcBef>
              <a:spcAft>
                <a:spcPts val="0"/>
              </a:spcAft>
              <a:buClrTx/>
              <a:buSzTx/>
              <a:tabLst/>
              <a:defRPr/>
            </a:pPr>
            <a:r>
              <a:rPr lang="fr-FR" sz="3200" b="1" dirty="0">
                <a:solidFill>
                  <a:schemeClr val="accent3">
                    <a:lumMod val="50000"/>
                  </a:schemeClr>
                </a:solidFill>
                <a:latin typeface="+mj-lt"/>
                <a:ea typeface="+mj-ea"/>
                <a:cs typeface="+mj-cs"/>
              </a:rPr>
              <a:t>Réseau d'observation de la DMN</a:t>
            </a:r>
            <a:endParaRPr lang="fr-FR" sz="3200" b="1" dirty="0">
              <a:solidFill>
                <a:schemeClr val="accent3">
                  <a:lumMod val="50000"/>
                </a:schemeClr>
              </a:solidFill>
              <a:latin typeface="+mj-lt"/>
              <a:ea typeface="+mj-ea"/>
              <a:cs typeface="+mj-cs"/>
            </a:endParaRPr>
          </a:p>
        </p:txBody>
      </p:sp>
      <p:pic>
        <p:nvPicPr>
          <p:cNvPr id="45" name="Picture 4" descr="C:\Users\meriem ALAOURI\Downloads\Les logos\Les logos\Logo_Meteo_Maroc.jpg"/>
          <p:cNvPicPr>
            <a:picLocks noChangeAspect="1" noChangeArrowheads="1"/>
          </p:cNvPicPr>
          <p:nvPr/>
        </p:nvPicPr>
        <p:blipFill>
          <a:blip r:embed="rId12"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Autofit/>
          </a:bodyPr>
          <a:lstStyle/>
          <a:p>
            <a:r>
              <a:rPr lang="en-US" sz="3200" b="1" dirty="0" err="1">
                <a:solidFill>
                  <a:schemeClr val="accent3">
                    <a:lumMod val="50000"/>
                  </a:schemeClr>
                </a:solidFill>
              </a:rPr>
              <a:t>Patrimoine</a:t>
            </a:r>
            <a:r>
              <a:rPr lang="en-US" sz="3200" b="1" dirty="0">
                <a:solidFill>
                  <a:schemeClr val="accent3">
                    <a:lumMod val="50000"/>
                  </a:schemeClr>
                </a:solidFill>
              </a:rPr>
              <a:t> </a:t>
            </a:r>
            <a:r>
              <a:rPr lang="en-US" sz="3200" b="1" dirty="0" err="1">
                <a:solidFill>
                  <a:schemeClr val="accent3">
                    <a:lumMod val="50000"/>
                  </a:schemeClr>
                </a:solidFill>
              </a:rPr>
              <a:t>climatologique</a:t>
            </a:r>
            <a:endParaRPr lang="fr-FR" sz="3200" b="1" dirty="0">
              <a:solidFill>
                <a:schemeClr val="accent3">
                  <a:lumMod val="50000"/>
                </a:schemeClr>
              </a:solidFill>
            </a:endParaRPr>
          </a:p>
        </p:txBody>
      </p:sp>
      <p:sp>
        <p:nvSpPr>
          <p:cNvPr id="3" name="Espace réservé du contenu 2"/>
          <p:cNvSpPr>
            <a:spLocks noGrp="1"/>
          </p:cNvSpPr>
          <p:nvPr>
            <p:ph idx="1"/>
          </p:nvPr>
        </p:nvSpPr>
        <p:spPr>
          <a:xfrm>
            <a:off x="142844" y="785800"/>
            <a:ext cx="4543428" cy="4214842"/>
          </a:xfrm>
        </p:spPr>
        <p:txBody>
          <a:bodyPr>
            <a:normAutofit/>
          </a:bodyPr>
          <a:lstStyle/>
          <a:p>
            <a:pPr marL="457200" indent="-457200" algn="just" defTabSz="4176713" eaLnBrk="0" hangingPunct="0">
              <a:buClr>
                <a:srgbClr val="A50021"/>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fr-MA" altLang="en-US" sz="1600" dirty="0">
                <a:latin typeface="Arial" pitchFamily="34" charset="0"/>
              </a:rPr>
              <a:t>Archives climatologiques en format papier avec plus de </a:t>
            </a:r>
            <a:r>
              <a:rPr lang="fr-MA" altLang="en-US" sz="1600" b="1" dirty="0">
                <a:latin typeface="Arial" pitchFamily="34" charset="0"/>
              </a:rPr>
              <a:t>1.000.000</a:t>
            </a:r>
            <a:r>
              <a:rPr lang="fr-MA" altLang="en-US" sz="1600" dirty="0">
                <a:latin typeface="Arial" pitchFamily="34" charset="0"/>
              </a:rPr>
              <a:t> de documents contenant plus de </a:t>
            </a:r>
            <a:r>
              <a:rPr lang="fr-MA" altLang="en-US" sz="1600" b="1" dirty="0">
                <a:latin typeface="Arial" pitchFamily="34" charset="0"/>
              </a:rPr>
              <a:t>400.000.000</a:t>
            </a:r>
            <a:r>
              <a:rPr lang="fr-MA" altLang="en-US" sz="1600" dirty="0">
                <a:latin typeface="Arial" pitchFamily="34" charset="0"/>
              </a:rPr>
              <a:t> enregistrements climatiques pour plus de </a:t>
            </a:r>
            <a:r>
              <a:rPr lang="fr-MA" altLang="en-US" sz="1600" b="1" dirty="0">
                <a:latin typeface="Arial" pitchFamily="34" charset="0"/>
              </a:rPr>
              <a:t>60</a:t>
            </a:r>
            <a:r>
              <a:rPr lang="fr-MA" altLang="en-US" sz="1600" dirty="0">
                <a:latin typeface="Arial" pitchFamily="34" charset="0"/>
              </a:rPr>
              <a:t> paramètres météorologiques horaires et quotidiens.</a:t>
            </a:r>
          </a:p>
          <a:p>
            <a:pPr marL="457200" indent="-457200" algn="just" defTabSz="4176713" eaLnBrk="0" hangingPunct="0">
              <a:buClr>
                <a:srgbClr val="A50021"/>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fr-MA" altLang="en-US" sz="1600" dirty="0">
              <a:latin typeface="Arial" pitchFamily="34" charset="0"/>
            </a:endParaRPr>
          </a:p>
          <a:p>
            <a:pPr marL="457200" indent="-457200" algn="just" defTabSz="4176713" eaLnBrk="0" hangingPunct="0">
              <a:buClr>
                <a:srgbClr val="A50021"/>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fr-MA" altLang="en-US" sz="1600" dirty="0">
                <a:latin typeface="Arial" pitchFamily="34" charset="0"/>
              </a:rPr>
              <a:t>Les sauvegardes préservant la mémoire du climat, le document climatologique le plus ancien en format papier remonte à 1911.</a:t>
            </a:r>
          </a:p>
          <a:p>
            <a:pPr marL="457200" indent="-457200" algn="just" defTabSz="4176713" eaLnBrk="0" hangingPunct="0">
              <a:buClr>
                <a:srgbClr val="A50021"/>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fr-MA" altLang="en-US" sz="1600" dirty="0">
              <a:latin typeface="Arial" pitchFamily="34" charset="0"/>
            </a:endParaRPr>
          </a:p>
          <a:p>
            <a:pPr marL="457200" indent="-457200" algn="just" defTabSz="4176713" eaLnBrk="0" hangingPunct="0">
              <a:buClr>
                <a:srgbClr val="A50021"/>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fr-MA" altLang="en-US" sz="1600" dirty="0">
                <a:latin typeface="Arial" pitchFamily="34" charset="0"/>
              </a:rPr>
              <a:t>Une base de données Oracle avec plus de </a:t>
            </a:r>
            <a:r>
              <a:rPr lang="fr-MA" altLang="en-US" sz="1600" b="1" dirty="0">
                <a:latin typeface="Arial" pitchFamily="34" charset="0"/>
              </a:rPr>
              <a:t>1.500.000.000</a:t>
            </a:r>
            <a:r>
              <a:rPr lang="fr-MA" altLang="en-US" sz="1600" dirty="0">
                <a:latin typeface="Arial" pitchFamily="34" charset="0"/>
              </a:rPr>
              <a:t> d'observations gérées avec CDMS développé à l'aide d'outils Oracle.</a:t>
            </a:r>
            <a:endParaRPr lang="en-US" altLang="en-US" sz="1600" dirty="0">
              <a:latin typeface="Arial" pitchFamily="34" charset="0"/>
            </a:endParaRPr>
          </a:p>
          <a:p>
            <a:pPr marL="457200" indent="-457200" algn="just" defTabSz="4176713" eaLnBrk="0" hangingPunct="0">
              <a:buClr>
                <a:srgbClr val="A50021"/>
              </a:buClr>
              <a:buSzPct val="100000"/>
              <a:buFont typeface="Tahoma"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600" dirty="0" smtClean="0">
              <a:latin typeface="Verdana" pitchFamily="34" charset="0"/>
              <a:ea typeface="Verdana" pitchFamily="34" charset="0"/>
              <a:cs typeface="Verdana" pitchFamily="34" charset="0"/>
            </a:endParaRPr>
          </a:p>
          <a:p>
            <a:endParaRPr lang="fr-FR" sz="1600"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2" name="Picture 2"/>
          <p:cNvPicPr>
            <a:picLocks noChangeAspect="1" noChangeArrowheads="1"/>
          </p:cNvPicPr>
          <p:nvPr/>
        </p:nvPicPr>
        <p:blipFill>
          <a:blip r:embed="rId2" cstate="print"/>
          <a:srcRect/>
          <a:stretch>
            <a:fillRect/>
          </a:stretch>
        </p:blipFill>
        <p:spPr bwMode="auto">
          <a:xfrm>
            <a:off x="4857752" y="1357304"/>
            <a:ext cx="4198562" cy="2693033"/>
          </a:xfrm>
          <a:prstGeom prst="rect">
            <a:avLst/>
          </a:prstGeom>
          <a:noFill/>
          <a:ln w="9525">
            <a:solidFill>
              <a:schemeClr val="accent1">
                <a:shade val="50000"/>
              </a:schemeClr>
            </a:solidFill>
            <a:miter lim="800000"/>
            <a:headEnd/>
            <a:tailEnd/>
          </a:ln>
          <a:effectLst/>
        </p:spPr>
      </p:pic>
      <p:sp>
        <p:nvSpPr>
          <p:cNvPr id="34" name="Rectangle 33"/>
          <p:cNvSpPr/>
          <p:nvPr/>
        </p:nvSpPr>
        <p:spPr>
          <a:xfrm>
            <a:off x="5857884" y="3929072"/>
            <a:ext cx="2714644" cy="11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MA" sz="1600" dirty="0" smtClean="0">
                <a:solidFill>
                  <a:schemeClr val="tx2">
                    <a:lumMod val="60000"/>
                    <a:lumOff val="40000"/>
                  </a:schemeClr>
                </a:solidFill>
              </a:rPr>
              <a:t>Patrimoine climatologique</a:t>
            </a:r>
            <a:endParaRPr lang="fr-FR" sz="1600" dirty="0">
              <a:solidFill>
                <a:schemeClr val="tx2">
                  <a:lumMod val="60000"/>
                  <a:lumOff val="40000"/>
                </a:schemeClr>
              </a:solidFill>
            </a:endParaRPr>
          </a:p>
        </p:txBody>
      </p:sp>
      <p:pic>
        <p:nvPicPr>
          <p:cNvPr id="35" name="Picture 4" descr="C:\Users\meriem ALAOURI\Downloads\Les logos\Les logos\Logo_Meteo_Maroc.jpg"/>
          <p:cNvPicPr>
            <a:picLocks noChangeAspect="1" noChangeArrowheads="1"/>
          </p:cNvPicPr>
          <p:nvPr/>
        </p:nvPicPr>
        <p:blipFill>
          <a:blip r:embed="rId3"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9550" y="46435"/>
            <a:ext cx="8724900" cy="50506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Autofit/>
          </a:bodyPr>
          <a:lstStyle/>
          <a:p>
            <a:r>
              <a:rPr lang="fr-MA" sz="3200" b="1" dirty="0">
                <a:solidFill>
                  <a:schemeClr val="accent3">
                    <a:lumMod val="50000"/>
                  </a:schemeClr>
                </a:solidFill>
              </a:rPr>
              <a:t>Modèles et outils de prévision</a:t>
            </a:r>
            <a:endParaRPr lang="fr-FR" sz="3200" b="1" dirty="0">
              <a:solidFill>
                <a:schemeClr val="accent3">
                  <a:lumMod val="50000"/>
                </a:schemeClr>
              </a:solidFill>
            </a:endParaRPr>
          </a:p>
        </p:txBody>
      </p:sp>
      <p:sp>
        <p:nvSpPr>
          <p:cNvPr id="3" name="Espace réservé du contenu 2"/>
          <p:cNvSpPr>
            <a:spLocks noGrp="1"/>
          </p:cNvSpPr>
          <p:nvPr>
            <p:ph idx="1"/>
          </p:nvPr>
        </p:nvSpPr>
        <p:spPr>
          <a:xfrm>
            <a:off x="0" y="767941"/>
            <a:ext cx="5214942" cy="2732503"/>
          </a:xfrm>
        </p:spPr>
        <p:txBody>
          <a:bodyPr>
            <a:normAutofit fontScale="92500" lnSpcReduction="20000"/>
          </a:bodyPr>
          <a:lstStyle/>
          <a:p>
            <a:r>
              <a:rPr lang="fr-MA" sz="1700" b="1" dirty="0" smtClean="0">
                <a:solidFill>
                  <a:schemeClr val="dk1"/>
                </a:solidFill>
                <a:latin typeface="Arial" pitchFamily="34" charset="0"/>
                <a:cs typeface="Arial" pitchFamily="34" charset="0"/>
              </a:rPr>
              <a:t>Les modèles de prévision météorologique de Maroc Météo</a:t>
            </a:r>
            <a:r>
              <a:rPr lang="en-US" sz="1700" b="1" dirty="0" smtClean="0">
                <a:solidFill>
                  <a:schemeClr val="dk1"/>
                </a:solidFill>
                <a:latin typeface="Arial" pitchFamily="34" charset="0"/>
                <a:cs typeface="Arial" pitchFamily="34" charset="0"/>
              </a:rPr>
              <a:t>:</a:t>
            </a:r>
          </a:p>
          <a:p>
            <a:pPr lvl="1">
              <a:buFont typeface="Wingdings" pitchFamily="2" charset="2"/>
              <a:buChar char="Ø"/>
            </a:pPr>
            <a:r>
              <a:rPr lang="en-US" sz="1600" dirty="0" smtClean="0">
                <a:solidFill>
                  <a:schemeClr val="dk1"/>
                </a:solidFill>
                <a:latin typeface="Arial" pitchFamily="34" charset="0"/>
                <a:cs typeface="Arial" pitchFamily="34" charset="0"/>
              </a:rPr>
              <a:t> </a:t>
            </a:r>
            <a:r>
              <a:rPr lang="en-US" sz="1600" b="1" dirty="0" smtClean="0">
                <a:solidFill>
                  <a:schemeClr val="accent2">
                    <a:lumMod val="75000"/>
                  </a:schemeClr>
                </a:solidFill>
                <a:latin typeface="Arial" pitchFamily="34" charset="0"/>
                <a:cs typeface="Arial" pitchFamily="34" charset="0"/>
              </a:rPr>
              <a:t>NORAF</a:t>
            </a:r>
            <a:r>
              <a:rPr lang="en-US" sz="1600" dirty="0" smtClean="0">
                <a:solidFill>
                  <a:schemeClr val="dk1"/>
                </a:solidFill>
                <a:latin typeface="Arial" pitchFamily="34" charset="0"/>
                <a:cs typeface="Arial" pitchFamily="34" charset="0"/>
              </a:rPr>
              <a:t> </a:t>
            </a:r>
            <a:r>
              <a:rPr lang="en-US" sz="1600" dirty="0" smtClean="0">
                <a:solidFill>
                  <a:schemeClr val="dk1"/>
                </a:solidFill>
                <a:latin typeface="Arial" pitchFamily="34" charset="0"/>
                <a:cs typeface="Arial" pitchFamily="34" charset="0"/>
              </a:rPr>
              <a:t>avec </a:t>
            </a:r>
            <a:r>
              <a:rPr lang="en-US" sz="1600" dirty="0" err="1" smtClean="0">
                <a:solidFill>
                  <a:schemeClr val="dk1"/>
                </a:solidFill>
                <a:latin typeface="Arial" pitchFamily="34" charset="0"/>
                <a:cs typeface="Arial" pitchFamily="34" charset="0"/>
              </a:rPr>
              <a:t>une</a:t>
            </a:r>
            <a:r>
              <a:rPr lang="en-US" sz="1600" dirty="0" smtClean="0">
                <a:solidFill>
                  <a:schemeClr val="dk1"/>
                </a:solidFill>
                <a:latin typeface="Arial" pitchFamily="34" charset="0"/>
                <a:cs typeface="Arial" pitchFamily="34" charset="0"/>
              </a:rPr>
              <a:t> </a:t>
            </a:r>
            <a:r>
              <a:rPr lang="en-US" sz="1600" dirty="0" err="1" smtClean="0">
                <a:solidFill>
                  <a:schemeClr val="dk1"/>
                </a:solidFill>
                <a:latin typeface="Arial" pitchFamily="34" charset="0"/>
                <a:cs typeface="Arial" pitchFamily="34" charset="0"/>
              </a:rPr>
              <a:t>résolution</a:t>
            </a:r>
            <a:r>
              <a:rPr lang="en-US" sz="1600" dirty="0" smtClean="0">
                <a:solidFill>
                  <a:schemeClr val="dk1"/>
                </a:solidFill>
                <a:latin typeface="Arial" pitchFamily="34" charset="0"/>
                <a:cs typeface="Arial" pitchFamily="34" charset="0"/>
              </a:rPr>
              <a:t> de 18 Km</a:t>
            </a:r>
          </a:p>
          <a:p>
            <a:pPr lvl="1">
              <a:buFont typeface="Wingdings" pitchFamily="2" charset="2"/>
              <a:buChar char="Ø"/>
            </a:pPr>
            <a:r>
              <a:rPr lang="en-US" sz="1600" dirty="0" smtClean="0">
                <a:solidFill>
                  <a:schemeClr val="dk1"/>
                </a:solidFill>
                <a:latin typeface="Arial" pitchFamily="34" charset="0"/>
                <a:cs typeface="Arial" pitchFamily="34" charset="0"/>
              </a:rPr>
              <a:t> </a:t>
            </a:r>
            <a:r>
              <a:rPr lang="en-US" sz="1600" b="1" dirty="0" smtClean="0">
                <a:solidFill>
                  <a:schemeClr val="accent2">
                    <a:lumMod val="75000"/>
                  </a:schemeClr>
                </a:solidFill>
                <a:latin typeface="Arial" pitchFamily="34" charset="0"/>
                <a:cs typeface="Arial" pitchFamily="34" charset="0"/>
              </a:rPr>
              <a:t>ALBACHIR </a:t>
            </a:r>
            <a:r>
              <a:rPr lang="en-US" sz="1600" dirty="0" smtClean="0">
                <a:solidFill>
                  <a:schemeClr val="dk1"/>
                </a:solidFill>
                <a:latin typeface="Arial" pitchFamily="34" charset="0"/>
                <a:cs typeface="Arial" pitchFamily="34" charset="0"/>
              </a:rPr>
              <a:t>10Km </a:t>
            </a:r>
            <a:r>
              <a:rPr lang="en-US" sz="1600" dirty="0" smtClean="0">
                <a:solidFill>
                  <a:schemeClr val="dk1"/>
                </a:solidFill>
                <a:latin typeface="Arial" pitchFamily="34" charset="0"/>
                <a:cs typeface="Arial" pitchFamily="34" charset="0"/>
              </a:rPr>
              <a:t>de </a:t>
            </a:r>
            <a:r>
              <a:rPr lang="en-US" sz="1600" dirty="0" err="1" smtClean="0">
                <a:solidFill>
                  <a:schemeClr val="dk1"/>
                </a:solidFill>
                <a:latin typeface="Arial" pitchFamily="34" charset="0"/>
                <a:cs typeface="Arial" pitchFamily="34" charset="0"/>
              </a:rPr>
              <a:t>résolution</a:t>
            </a:r>
            <a:endParaRPr lang="en-US" sz="1600" dirty="0" smtClean="0">
              <a:solidFill>
                <a:schemeClr val="dk1"/>
              </a:solidFill>
              <a:latin typeface="Arial" pitchFamily="34" charset="0"/>
              <a:cs typeface="Arial" pitchFamily="34" charset="0"/>
            </a:endParaRPr>
          </a:p>
          <a:p>
            <a:pPr lvl="1">
              <a:buFont typeface="Wingdings" pitchFamily="2" charset="2"/>
              <a:buChar char="Ø"/>
            </a:pPr>
            <a:r>
              <a:rPr lang="en-US" sz="1600" dirty="0" smtClean="0">
                <a:solidFill>
                  <a:schemeClr val="dk1"/>
                </a:solidFill>
                <a:latin typeface="Arial" pitchFamily="34" charset="0"/>
                <a:cs typeface="Arial" pitchFamily="34" charset="0"/>
              </a:rPr>
              <a:t> </a:t>
            </a:r>
            <a:r>
              <a:rPr lang="en-US" sz="1600" b="1" dirty="0" smtClean="0">
                <a:solidFill>
                  <a:schemeClr val="accent2">
                    <a:lumMod val="75000"/>
                  </a:schemeClr>
                </a:solidFill>
                <a:latin typeface="Arial" pitchFamily="34" charset="0"/>
                <a:cs typeface="Arial" pitchFamily="34" charset="0"/>
              </a:rPr>
              <a:t>AROME</a:t>
            </a:r>
            <a:r>
              <a:rPr lang="en-US" sz="1600" dirty="0" smtClean="0">
                <a:solidFill>
                  <a:schemeClr val="dk1"/>
                </a:solidFill>
                <a:latin typeface="Arial" pitchFamily="34" charset="0"/>
                <a:cs typeface="Arial" pitchFamily="34" charset="0"/>
              </a:rPr>
              <a:t> </a:t>
            </a:r>
            <a:r>
              <a:rPr lang="en-US" sz="1600" dirty="0" smtClean="0">
                <a:solidFill>
                  <a:schemeClr val="dk1"/>
                </a:solidFill>
                <a:latin typeface="Arial" pitchFamily="34" charset="0"/>
                <a:cs typeface="Arial" pitchFamily="34" charset="0"/>
              </a:rPr>
              <a:t>avec </a:t>
            </a:r>
            <a:r>
              <a:rPr lang="en-US" sz="1600" dirty="0" err="1" smtClean="0">
                <a:solidFill>
                  <a:schemeClr val="dk1"/>
                </a:solidFill>
                <a:latin typeface="Arial" pitchFamily="34" charset="0"/>
                <a:cs typeface="Arial" pitchFamily="34" charset="0"/>
              </a:rPr>
              <a:t>une</a:t>
            </a:r>
            <a:r>
              <a:rPr lang="en-US" sz="1600" dirty="0" smtClean="0">
                <a:solidFill>
                  <a:schemeClr val="dk1"/>
                </a:solidFill>
                <a:latin typeface="Arial" pitchFamily="34" charset="0"/>
                <a:cs typeface="Arial" pitchFamily="34" charset="0"/>
              </a:rPr>
              <a:t> </a:t>
            </a:r>
            <a:r>
              <a:rPr lang="en-US" sz="1600" dirty="0" err="1" smtClean="0">
                <a:solidFill>
                  <a:schemeClr val="dk1"/>
                </a:solidFill>
                <a:latin typeface="Arial" pitchFamily="34" charset="0"/>
                <a:cs typeface="Arial" pitchFamily="34" charset="0"/>
              </a:rPr>
              <a:t>résolution</a:t>
            </a:r>
            <a:r>
              <a:rPr lang="en-US" sz="1600" dirty="0" smtClean="0">
                <a:solidFill>
                  <a:schemeClr val="dk1"/>
                </a:solidFill>
                <a:latin typeface="Arial" pitchFamily="34" charset="0"/>
                <a:cs typeface="Arial" pitchFamily="34" charset="0"/>
              </a:rPr>
              <a:t> de </a:t>
            </a:r>
            <a:r>
              <a:rPr lang="en-US" sz="1600" dirty="0" smtClean="0">
                <a:solidFill>
                  <a:schemeClr val="dk1"/>
                </a:solidFill>
                <a:latin typeface="Arial" pitchFamily="34" charset="0"/>
                <a:cs typeface="Arial" pitchFamily="34" charset="0"/>
              </a:rPr>
              <a:t>2.5 Km</a:t>
            </a:r>
          </a:p>
          <a:p>
            <a:pPr lvl="1">
              <a:buFont typeface="Wingdings" pitchFamily="2" charset="2"/>
              <a:buChar char="Ø"/>
            </a:pPr>
            <a:r>
              <a:rPr lang="en-US" sz="1600" dirty="0" smtClean="0">
                <a:solidFill>
                  <a:schemeClr val="dk1"/>
                </a:solidFill>
                <a:latin typeface="Arial" pitchFamily="34" charset="0"/>
                <a:cs typeface="Arial" pitchFamily="34" charset="0"/>
              </a:rPr>
              <a:t>Les sorties des </a:t>
            </a:r>
            <a:r>
              <a:rPr lang="en-US" sz="1600" dirty="0" err="1" smtClean="0">
                <a:solidFill>
                  <a:schemeClr val="dk1"/>
                </a:solidFill>
                <a:latin typeface="Arial" pitchFamily="34" charset="0"/>
                <a:cs typeface="Arial" pitchFamily="34" charset="0"/>
              </a:rPr>
              <a:t>modèles</a:t>
            </a:r>
            <a:r>
              <a:rPr lang="en-US" sz="1600" dirty="0" smtClean="0">
                <a:solidFill>
                  <a:schemeClr val="dk1"/>
                </a:solidFill>
                <a:latin typeface="Arial" pitchFamily="34" charset="0"/>
                <a:cs typeface="Arial" pitchFamily="34" charset="0"/>
              </a:rPr>
              <a:t> des </a:t>
            </a:r>
            <a:r>
              <a:rPr lang="en-US" sz="1600" dirty="0" err="1" smtClean="0">
                <a:solidFill>
                  <a:schemeClr val="dk1"/>
                </a:solidFill>
                <a:latin typeface="Arial" pitchFamily="34" charset="0"/>
                <a:cs typeface="Arial" pitchFamily="34" charset="0"/>
              </a:rPr>
              <a:t>centres</a:t>
            </a:r>
            <a:r>
              <a:rPr lang="en-US" sz="1600" dirty="0" smtClean="0">
                <a:solidFill>
                  <a:schemeClr val="dk1"/>
                </a:solidFill>
                <a:latin typeface="Arial" pitchFamily="34" charset="0"/>
                <a:cs typeface="Arial" pitchFamily="34" charset="0"/>
              </a:rPr>
              <a:t> </a:t>
            </a:r>
            <a:r>
              <a:rPr lang="en-US" sz="1600" dirty="0" err="1" smtClean="0">
                <a:solidFill>
                  <a:schemeClr val="dk1"/>
                </a:solidFill>
                <a:latin typeface="Arial" pitchFamily="34" charset="0"/>
                <a:cs typeface="Arial" pitchFamily="34" charset="0"/>
              </a:rPr>
              <a:t>météorologiques</a:t>
            </a:r>
            <a:r>
              <a:rPr lang="en-US" sz="1600" dirty="0" smtClean="0">
                <a:solidFill>
                  <a:schemeClr val="dk1"/>
                </a:solidFill>
                <a:latin typeface="Arial" pitchFamily="34" charset="0"/>
                <a:cs typeface="Arial" pitchFamily="34" charset="0"/>
              </a:rPr>
              <a:t> </a:t>
            </a:r>
            <a:r>
              <a:rPr lang="en-US" sz="1600" dirty="0" err="1" smtClean="0">
                <a:solidFill>
                  <a:schemeClr val="dk1"/>
                </a:solidFill>
                <a:latin typeface="Arial" pitchFamily="34" charset="0"/>
                <a:cs typeface="Arial" pitchFamily="34" charset="0"/>
              </a:rPr>
              <a:t>internationaux</a:t>
            </a:r>
            <a:r>
              <a:rPr lang="en-US" sz="1600" dirty="0" smtClean="0">
                <a:solidFill>
                  <a:schemeClr val="dk1"/>
                </a:solidFill>
                <a:latin typeface="Arial" pitchFamily="34" charset="0"/>
                <a:cs typeface="Arial" pitchFamily="34" charset="0"/>
              </a:rPr>
              <a:t>:</a:t>
            </a:r>
            <a:r>
              <a:rPr lang="en-US" sz="1600" b="1" dirty="0" smtClean="0">
                <a:solidFill>
                  <a:schemeClr val="accent2">
                    <a:lumMod val="75000"/>
                  </a:schemeClr>
                </a:solidFill>
                <a:latin typeface="Arial" pitchFamily="34" charset="0"/>
                <a:cs typeface="Arial" pitchFamily="34" charset="0"/>
              </a:rPr>
              <a:t> </a:t>
            </a:r>
            <a:r>
              <a:rPr lang="en-US" sz="1600" b="1" dirty="0" err="1" smtClean="0">
                <a:solidFill>
                  <a:schemeClr val="accent2">
                    <a:lumMod val="75000"/>
                  </a:schemeClr>
                </a:solidFill>
                <a:latin typeface="Arial" pitchFamily="34" charset="0"/>
                <a:cs typeface="Arial" pitchFamily="34" charset="0"/>
              </a:rPr>
              <a:t>Météo</a:t>
            </a:r>
            <a:r>
              <a:rPr lang="en-US" sz="1600" b="1" dirty="0" smtClean="0">
                <a:solidFill>
                  <a:schemeClr val="accent2">
                    <a:lumMod val="75000"/>
                  </a:schemeClr>
                </a:solidFill>
                <a:latin typeface="Arial" pitchFamily="34" charset="0"/>
                <a:cs typeface="Arial" pitchFamily="34" charset="0"/>
              </a:rPr>
              <a:t>-France, CEP</a:t>
            </a:r>
          </a:p>
          <a:p>
            <a:pPr marL="342900" lvl="1" indent="-342900">
              <a:buFont typeface="Arial" pitchFamily="34" charset="0"/>
              <a:buChar char="•"/>
            </a:pPr>
            <a:r>
              <a:rPr lang="fr-MA" sz="1600" b="1" dirty="0" smtClean="0">
                <a:solidFill>
                  <a:schemeClr val="dk1"/>
                </a:solidFill>
                <a:latin typeface="Arial" pitchFamily="34" charset="0"/>
                <a:cs typeface="Arial" pitchFamily="34" charset="0"/>
              </a:rPr>
              <a:t>Les modèles de prévision climatique de Maroc Météo</a:t>
            </a:r>
            <a:r>
              <a:rPr lang="en-US" sz="1600" b="1" dirty="0" smtClean="0">
                <a:solidFill>
                  <a:schemeClr val="dk1"/>
                </a:solidFill>
                <a:latin typeface="Arial" pitchFamily="34" charset="0"/>
                <a:cs typeface="Arial" pitchFamily="34" charset="0"/>
              </a:rPr>
              <a:t>:</a:t>
            </a:r>
            <a:endParaRPr lang="en-US" sz="1600" b="1" dirty="0" smtClean="0">
              <a:solidFill>
                <a:schemeClr val="dk1"/>
              </a:solidFill>
              <a:latin typeface="Arial" pitchFamily="34" charset="0"/>
              <a:cs typeface="Arial" pitchFamily="34" charset="0"/>
            </a:endParaRPr>
          </a:p>
          <a:p>
            <a:pPr lvl="1">
              <a:buFont typeface="Wingdings" pitchFamily="2" charset="2"/>
              <a:buChar char="Ø"/>
            </a:pPr>
            <a:r>
              <a:rPr lang="en-US" sz="1600" b="1" dirty="0" smtClean="0">
                <a:solidFill>
                  <a:schemeClr val="accent2">
                    <a:lumMod val="75000"/>
                  </a:schemeClr>
                </a:solidFill>
                <a:latin typeface="Arial" pitchFamily="34" charset="0"/>
                <a:cs typeface="Arial" pitchFamily="34" charset="0"/>
              </a:rPr>
              <a:t>ARPEGE CLIMAT</a:t>
            </a:r>
          </a:p>
          <a:p>
            <a:pPr lvl="1">
              <a:buFont typeface="Wingdings" pitchFamily="2" charset="2"/>
              <a:buChar char="Ø"/>
            </a:pPr>
            <a:r>
              <a:rPr lang="en-US" sz="1600" b="1" dirty="0" smtClean="0">
                <a:solidFill>
                  <a:schemeClr val="accent2">
                    <a:lumMod val="75000"/>
                  </a:schemeClr>
                </a:solidFill>
                <a:latin typeface="Arial" pitchFamily="34" charset="0"/>
                <a:cs typeface="Arial" pitchFamily="34" charset="0"/>
              </a:rPr>
              <a:t>ALADIN CLIMAT</a:t>
            </a: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1" name="Picture 2"/>
          <p:cNvPicPr>
            <a:picLocks noChangeAspect="1" noChangeArrowheads="1"/>
          </p:cNvPicPr>
          <p:nvPr/>
        </p:nvPicPr>
        <p:blipFill>
          <a:blip r:embed="rId2" cstate="print"/>
          <a:srcRect/>
          <a:stretch>
            <a:fillRect/>
          </a:stretch>
        </p:blipFill>
        <p:spPr bwMode="auto">
          <a:xfrm>
            <a:off x="5072066" y="642924"/>
            <a:ext cx="3357586" cy="1837501"/>
          </a:xfrm>
          <a:prstGeom prst="rect">
            <a:avLst/>
          </a:prstGeom>
          <a:noFill/>
          <a:ln w="9525">
            <a:noFill/>
            <a:miter lim="800000"/>
            <a:headEnd/>
            <a:tailEnd/>
          </a:ln>
          <a:effectLst/>
        </p:spPr>
      </p:pic>
      <p:grpSp>
        <p:nvGrpSpPr>
          <p:cNvPr id="6" name="Groupe 21"/>
          <p:cNvGrpSpPr/>
          <p:nvPr/>
        </p:nvGrpSpPr>
        <p:grpSpPr>
          <a:xfrm>
            <a:off x="4857752" y="2625329"/>
            <a:ext cx="4059934" cy="2159854"/>
            <a:chOff x="2746379" y="2073786"/>
            <a:chExt cx="4139005" cy="2928670"/>
          </a:xfrm>
        </p:grpSpPr>
        <p:pic>
          <p:nvPicPr>
            <p:cNvPr id="23" name="Picture 58" descr="C:\Users\secdg\Desktop\Image1.png"/>
            <p:cNvPicPr>
              <a:picLocks noChangeAspect="1" noChangeArrowheads="1"/>
            </p:cNvPicPr>
            <p:nvPr/>
          </p:nvPicPr>
          <p:blipFill>
            <a:blip r:embed="rId3" cstate="print"/>
            <a:srcRect/>
            <a:stretch>
              <a:fillRect/>
            </a:stretch>
          </p:blipFill>
          <p:spPr bwMode="auto">
            <a:xfrm>
              <a:off x="4634605" y="2845437"/>
              <a:ext cx="1955550" cy="1296768"/>
            </a:xfrm>
            <a:prstGeom prst="rect">
              <a:avLst/>
            </a:prstGeom>
            <a:solidFill>
              <a:schemeClr val="accent6">
                <a:lumMod val="40000"/>
                <a:lumOff val="60000"/>
              </a:schemeClr>
            </a:solidFill>
          </p:spPr>
        </p:pic>
        <p:sp>
          <p:nvSpPr>
            <p:cNvPr id="24" name="ZoneTexte 35"/>
            <p:cNvSpPr txBox="1">
              <a:spLocks noChangeArrowheads="1"/>
            </p:cNvSpPr>
            <p:nvPr/>
          </p:nvSpPr>
          <p:spPr bwMode="auto">
            <a:xfrm>
              <a:off x="4447932" y="2120274"/>
              <a:ext cx="2332097" cy="87639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lvl="1" algn="just">
                <a:buClr>
                  <a:srgbClr val="000000"/>
                </a:buClr>
                <a:buSzPct val="1000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1200" b="1" dirty="0" smtClean="0">
                  <a:solidFill>
                    <a:srgbClr val="FFFFFF"/>
                  </a:solidFill>
                </a:rPr>
                <a:t>Atmosphere</a:t>
              </a:r>
            </a:p>
            <a:p>
              <a:pPr lvl="1" algn="just">
                <a:buClr>
                  <a:srgbClr val="000000"/>
                </a:buClr>
                <a:buSzPct val="1000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1200" b="1" dirty="0" smtClean="0">
                  <a:solidFill>
                    <a:srgbClr val="FFFFFF"/>
                  </a:solidFill>
                </a:rPr>
                <a:t>ARPEGE-Climate v5.2</a:t>
              </a:r>
            </a:p>
            <a:p>
              <a:pPr lvl="1" algn="just">
                <a:buClr>
                  <a:srgbClr val="000000"/>
                </a:buClr>
                <a:buSzPct val="1000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US" sz="1200" b="1" dirty="0" smtClean="0">
                  <a:solidFill>
                    <a:srgbClr val="FFFFFF"/>
                  </a:solidFill>
                </a:rPr>
                <a:t>Stretched tilted grid</a:t>
              </a:r>
              <a:endParaRPr lang="fr-FR" sz="1200" b="1" dirty="0">
                <a:solidFill>
                  <a:srgbClr val="0066FF"/>
                </a:solidFill>
              </a:endParaRPr>
            </a:p>
          </p:txBody>
        </p:sp>
        <p:sp>
          <p:nvSpPr>
            <p:cNvPr id="25" name="ZoneTexte 35"/>
            <p:cNvSpPr txBox="1">
              <a:spLocks noChangeArrowheads="1"/>
            </p:cNvSpPr>
            <p:nvPr/>
          </p:nvSpPr>
          <p:spPr bwMode="auto">
            <a:xfrm>
              <a:off x="4548563" y="4337157"/>
              <a:ext cx="2221239" cy="62599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auto">
                <a:spcBef>
                  <a:spcPts val="0"/>
                </a:spcBef>
                <a:spcAft>
                  <a:spcPts val="0"/>
                </a:spcAft>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GB" sz="1200" b="1" dirty="0" smtClean="0">
                  <a:latin typeface="Times New Roman" pitchFamily="18" charset="0"/>
                </a:rPr>
                <a:t>Ocean</a:t>
              </a:r>
              <a:endParaRPr lang="en-GB" sz="1200" b="1" dirty="0">
                <a:latin typeface="Times New Roman" pitchFamily="18" charset="0"/>
              </a:endParaRPr>
            </a:p>
            <a:p>
              <a:pPr algn="ctr" fontAlgn="auto">
                <a:spcBef>
                  <a:spcPts val="0"/>
                </a:spcBef>
                <a:spcAft>
                  <a:spcPts val="0"/>
                </a:spcAft>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en-GB" sz="1200" b="1" dirty="0">
                  <a:latin typeface="Times New Roman" pitchFamily="18" charset="0"/>
                </a:rPr>
                <a:t>NEMO3.2 , ORCA1°</a:t>
              </a:r>
              <a:endParaRPr lang="fr-FR" sz="1200" b="1" dirty="0">
                <a:solidFill>
                  <a:srgbClr val="0066FF"/>
                </a:solidFill>
              </a:endParaRPr>
            </a:p>
          </p:txBody>
        </p:sp>
        <p:grpSp>
          <p:nvGrpSpPr>
            <p:cNvPr id="7" name="AutoShape 58"/>
            <p:cNvGrpSpPr>
              <a:grpSpLocks/>
            </p:cNvGrpSpPr>
            <p:nvPr/>
          </p:nvGrpSpPr>
          <p:grpSpPr bwMode="auto">
            <a:xfrm>
              <a:off x="6558313" y="2968294"/>
              <a:ext cx="327071" cy="1071410"/>
              <a:chOff x="4550" y="1958"/>
              <a:chExt cx="208" cy="788"/>
            </a:xfrm>
          </p:grpSpPr>
          <p:pic>
            <p:nvPicPr>
              <p:cNvPr id="45" name="AutoShape 58"/>
              <p:cNvPicPr>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50" y="1958"/>
                <a:ext cx="208"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Text Box 10"/>
              <p:cNvSpPr txBox="1">
                <a:spLocks noChangeArrowheads="1"/>
              </p:cNvSpPr>
              <p:nvPr/>
            </p:nvSpPr>
            <p:spPr bwMode="auto">
              <a:xfrm rot="10800000">
                <a:off x="4624" y="1980"/>
                <a:ext cx="67" cy="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eaLnBrk="0" hangingPunct="0">
                  <a:defRPr sz="2600" b="1">
                    <a:solidFill>
                      <a:schemeClr val="bg1"/>
                    </a:solidFill>
                    <a:latin typeface="Corbel" pitchFamily="34" charset="0"/>
                    <a:cs typeface="Arial" pitchFamily="34" charset="0"/>
                  </a:defRPr>
                </a:lvl1pPr>
                <a:lvl2pPr marL="742950" indent="-285750" eaLnBrk="0" hangingPunct="0">
                  <a:defRPr sz="2600" b="1">
                    <a:solidFill>
                      <a:schemeClr val="bg1"/>
                    </a:solidFill>
                    <a:latin typeface="Corbel" pitchFamily="34" charset="0"/>
                    <a:cs typeface="Arial" pitchFamily="34" charset="0"/>
                  </a:defRPr>
                </a:lvl2pPr>
                <a:lvl3pPr marL="1143000" indent="-228600" eaLnBrk="0" hangingPunct="0">
                  <a:defRPr sz="2600" b="1">
                    <a:solidFill>
                      <a:schemeClr val="bg1"/>
                    </a:solidFill>
                    <a:latin typeface="Corbel" pitchFamily="34" charset="0"/>
                    <a:cs typeface="Arial" pitchFamily="34" charset="0"/>
                  </a:defRPr>
                </a:lvl3pPr>
                <a:lvl4pPr marL="1600200" indent="-228600" eaLnBrk="0" hangingPunct="0">
                  <a:defRPr sz="2600" b="1">
                    <a:solidFill>
                      <a:schemeClr val="bg1"/>
                    </a:solidFill>
                    <a:latin typeface="Corbel" pitchFamily="34" charset="0"/>
                    <a:cs typeface="Arial" pitchFamily="34" charset="0"/>
                  </a:defRPr>
                </a:lvl4pPr>
                <a:lvl5pPr marL="2057400" indent="-228600" eaLnBrk="0" hangingPunct="0">
                  <a:defRPr sz="2600" b="1">
                    <a:solidFill>
                      <a:schemeClr val="bg1"/>
                    </a:solidFill>
                    <a:latin typeface="Corbel" pitchFamily="34" charset="0"/>
                    <a:cs typeface="Arial" pitchFamily="34" charset="0"/>
                  </a:defRPr>
                </a:lvl5pPr>
                <a:lvl6pPr marL="2514600" indent="-228600" eaLnBrk="0" fontAlgn="base" hangingPunct="0">
                  <a:spcBef>
                    <a:spcPct val="0"/>
                  </a:spcBef>
                  <a:spcAft>
                    <a:spcPct val="0"/>
                  </a:spcAft>
                  <a:defRPr sz="2600" b="1">
                    <a:solidFill>
                      <a:schemeClr val="bg1"/>
                    </a:solidFill>
                    <a:latin typeface="Corbel" pitchFamily="34" charset="0"/>
                    <a:cs typeface="Arial" pitchFamily="34" charset="0"/>
                  </a:defRPr>
                </a:lvl6pPr>
                <a:lvl7pPr marL="2971800" indent="-228600" eaLnBrk="0" fontAlgn="base" hangingPunct="0">
                  <a:spcBef>
                    <a:spcPct val="0"/>
                  </a:spcBef>
                  <a:spcAft>
                    <a:spcPct val="0"/>
                  </a:spcAft>
                  <a:defRPr sz="2600" b="1">
                    <a:solidFill>
                      <a:schemeClr val="bg1"/>
                    </a:solidFill>
                    <a:latin typeface="Corbel" pitchFamily="34" charset="0"/>
                    <a:cs typeface="Arial" pitchFamily="34" charset="0"/>
                  </a:defRPr>
                </a:lvl7pPr>
                <a:lvl8pPr marL="3429000" indent="-228600" eaLnBrk="0" fontAlgn="base" hangingPunct="0">
                  <a:spcBef>
                    <a:spcPct val="0"/>
                  </a:spcBef>
                  <a:spcAft>
                    <a:spcPct val="0"/>
                  </a:spcAft>
                  <a:defRPr sz="2600" b="1">
                    <a:solidFill>
                      <a:schemeClr val="bg1"/>
                    </a:solidFill>
                    <a:latin typeface="Corbel" pitchFamily="34" charset="0"/>
                    <a:cs typeface="Arial" pitchFamily="34" charset="0"/>
                  </a:defRPr>
                </a:lvl8pPr>
                <a:lvl9pPr marL="3886200" indent="-228600" eaLnBrk="0" fontAlgn="base" hangingPunct="0">
                  <a:spcBef>
                    <a:spcPct val="0"/>
                  </a:spcBef>
                  <a:spcAft>
                    <a:spcPct val="0"/>
                  </a:spcAft>
                  <a:defRPr sz="2600" b="1">
                    <a:solidFill>
                      <a:schemeClr val="bg1"/>
                    </a:solidFill>
                    <a:latin typeface="Corbel" pitchFamily="34" charset="0"/>
                    <a:cs typeface="Arial" pitchFamily="34" charset="0"/>
                  </a:defRPr>
                </a:lvl9pPr>
              </a:lstStyle>
              <a:p>
                <a:pPr eaLnBrk="1" hangingPunct="1">
                  <a:lnSpc>
                    <a:spcPts val="2300"/>
                  </a:lnSpc>
                </a:pPr>
                <a:endParaRPr lang="fr-FR" altLang="fr-FR" sz="1800">
                  <a:solidFill>
                    <a:srgbClr val="B3A2C7"/>
                  </a:solidFill>
                  <a:latin typeface="Calibri" pitchFamily="34" charset="0"/>
                </a:endParaRPr>
              </a:p>
            </p:txBody>
          </p:sp>
        </p:grpSp>
        <p:grpSp>
          <p:nvGrpSpPr>
            <p:cNvPr id="8" name="AutoShape 58"/>
            <p:cNvGrpSpPr>
              <a:grpSpLocks/>
            </p:cNvGrpSpPr>
            <p:nvPr/>
          </p:nvGrpSpPr>
          <p:grpSpPr bwMode="auto">
            <a:xfrm rot="10800000">
              <a:off x="4328018" y="2928864"/>
              <a:ext cx="327071" cy="1071410"/>
              <a:chOff x="4550" y="1958"/>
              <a:chExt cx="208" cy="788"/>
            </a:xfrm>
          </p:grpSpPr>
          <p:pic>
            <p:nvPicPr>
              <p:cNvPr id="43" name="AutoShape 58"/>
              <p:cNvPicPr>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50" y="1958"/>
                <a:ext cx="208"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Text Box 10"/>
              <p:cNvSpPr txBox="1">
                <a:spLocks noChangeArrowheads="1"/>
              </p:cNvSpPr>
              <p:nvPr/>
            </p:nvSpPr>
            <p:spPr bwMode="auto">
              <a:xfrm rot="10800000">
                <a:off x="4624" y="1980"/>
                <a:ext cx="67" cy="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eaLnBrk="0" hangingPunct="0">
                  <a:defRPr sz="2600" b="1">
                    <a:solidFill>
                      <a:schemeClr val="bg1"/>
                    </a:solidFill>
                    <a:latin typeface="Corbel" pitchFamily="34" charset="0"/>
                    <a:cs typeface="Arial" pitchFamily="34" charset="0"/>
                  </a:defRPr>
                </a:lvl1pPr>
                <a:lvl2pPr marL="742950" indent="-285750" eaLnBrk="0" hangingPunct="0">
                  <a:defRPr sz="2600" b="1">
                    <a:solidFill>
                      <a:schemeClr val="bg1"/>
                    </a:solidFill>
                    <a:latin typeface="Corbel" pitchFamily="34" charset="0"/>
                    <a:cs typeface="Arial" pitchFamily="34" charset="0"/>
                  </a:defRPr>
                </a:lvl2pPr>
                <a:lvl3pPr marL="1143000" indent="-228600" eaLnBrk="0" hangingPunct="0">
                  <a:defRPr sz="2600" b="1">
                    <a:solidFill>
                      <a:schemeClr val="bg1"/>
                    </a:solidFill>
                    <a:latin typeface="Corbel" pitchFamily="34" charset="0"/>
                    <a:cs typeface="Arial" pitchFamily="34" charset="0"/>
                  </a:defRPr>
                </a:lvl3pPr>
                <a:lvl4pPr marL="1600200" indent="-228600" eaLnBrk="0" hangingPunct="0">
                  <a:defRPr sz="2600" b="1">
                    <a:solidFill>
                      <a:schemeClr val="bg1"/>
                    </a:solidFill>
                    <a:latin typeface="Corbel" pitchFamily="34" charset="0"/>
                    <a:cs typeface="Arial" pitchFamily="34" charset="0"/>
                  </a:defRPr>
                </a:lvl4pPr>
                <a:lvl5pPr marL="2057400" indent="-228600" eaLnBrk="0" hangingPunct="0">
                  <a:defRPr sz="2600" b="1">
                    <a:solidFill>
                      <a:schemeClr val="bg1"/>
                    </a:solidFill>
                    <a:latin typeface="Corbel" pitchFamily="34" charset="0"/>
                    <a:cs typeface="Arial" pitchFamily="34" charset="0"/>
                  </a:defRPr>
                </a:lvl5pPr>
                <a:lvl6pPr marL="2514600" indent="-228600" eaLnBrk="0" fontAlgn="base" hangingPunct="0">
                  <a:spcBef>
                    <a:spcPct val="0"/>
                  </a:spcBef>
                  <a:spcAft>
                    <a:spcPct val="0"/>
                  </a:spcAft>
                  <a:defRPr sz="2600" b="1">
                    <a:solidFill>
                      <a:schemeClr val="bg1"/>
                    </a:solidFill>
                    <a:latin typeface="Corbel" pitchFamily="34" charset="0"/>
                    <a:cs typeface="Arial" pitchFamily="34" charset="0"/>
                  </a:defRPr>
                </a:lvl6pPr>
                <a:lvl7pPr marL="2971800" indent="-228600" eaLnBrk="0" fontAlgn="base" hangingPunct="0">
                  <a:spcBef>
                    <a:spcPct val="0"/>
                  </a:spcBef>
                  <a:spcAft>
                    <a:spcPct val="0"/>
                  </a:spcAft>
                  <a:defRPr sz="2600" b="1">
                    <a:solidFill>
                      <a:schemeClr val="bg1"/>
                    </a:solidFill>
                    <a:latin typeface="Corbel" pitchFamily="34" charset="0"/>
                    <a:cs typeface="Arial" pitchFamily="34" charset="0"/>
                  </a:defRPr>
                </a:lvl7pPr>
                <a:lvl8pPr marL="3429000" indent="-228600" eaLnBrk="0" fontAlgn="base" hangingPunct="0">
                  <a:spcBef>
                    <a:spcPct val="0"/>
                  </a:spcBef>
                  <a:spcAft>
                    <a:spcPct val="0"/>
                  </a:spcAft>
                  <a:defRPr sz="2600" b="1">
                    <a:solidFill>
                      <a:schemeClr val="bg1"/>
                    </a:solidFill>
                    <a:latin typeface="Corbel" pitchFamily="34" charset="0"/>
                    <a:cs typeface="Arial" pitchFamily="34" charset="0"/>
                  </a:defRPr>
                </a:lvl8pPr>
                <a:lvl9pPr marL="3886200" indent="-228600" eaLnBrk="0" fontAlgn="base" hangingPunct="0">
                  <a:spcBef>
                    <a:spcPct val="0"/>
                  </a:spcBef>
                  <a:spcAft>
                    <a:spcPct val="0"/>
                  </a:spcAft>
                  <a:defRPr sz="2600" b="1">
                    <a:solidFill>
                      <a:schemeClr val="bg1"/>
                    </a:solidFill>
                    <a:latin typeface="Corbel" pitchFamily="34" charset="0"/>
                    <a:cs typeface="Arial" pitchFamily="34" charset="0"/>
                  </a:defRPr>
                </a:lvl9pPr>
              </a:lstStyle>
              <a:p>
                <a:pPr eaLnBrk="1" hangingPunct="1">
                  <a:lnSpc>
                    <a:spcPts val="2300"/>
                  </a:lnSpc>
                </a:pPr>
                <a:endParaRPr lang="fr-FR" altLang="fr-FR" sz="1800">
                  <a:solidFill>
                    <a:srgbClr val="B3A2C7"/>
                  </a:solidFill>
                  <a:latin typeface="Calibri" pitchFamily="34" charset="0"/>
                </a:endParaRPr>
              </a:p>
            </p:txBody>
          </p:sp>
        </p:grpSp>
        <p:sp>
          <p:nvSpPr>
            <p:cNvPr id="28" name="ZoneTexte 36"/>
            <p:cNvSpPr txBox="1">
              <a:spLocks noChangeArrowheads="1"/>
            </p:cNvSpPr>
            <p:nvPr/>
          </p:nvSpPr>
          <p:spPr bwMode="auto">
            <a:xfrm>
              <a:off x="2746379" y="2073786"/>
              <a:ext cx="1360792" cy="542532"/>
            </a:xfrm>
            <a:prstGeom prst="rect">
              <a:avLst/>
            </a:prstGeom>
            <a:gradFill rotWithShape="0">
              <a:gsLst>
                <a:gs pos="0">
                  <a:srgbClr val="8488C4"/>
                </a:gs>
                <a:gs pos="53000">
                  <a:srgbClr val="D4DEFF"/>
                </a:gs>
                <a:gs pos="83000">
                  <a:srgbClr val="D4DEFF"/>
                </a:gs>
                <a:gs pos="100000">
                  <a:srgbClr val="96AB94"/>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600" b="1">
                  <a:solidFill>
                    <a:schemeClr val="bg1"/>
                  </a:solidFill>
                  <a:latin typeface="Corbel" pitchFamily="34" charset="0"/>
                  <a:cs typeface="Arial" pitchFamily="34" charset="0"/>
                </a:defRPr>
              </a:lvl1pPr>
              <a:lvl2pPr marL="742950" indent="-285750" eaLnBrk="0" hangingPunct="0">
                <a:defRPr sz="2600" b="1">
                  <a:solidFill>
                    <a:schemeClr val="bg1"/>
                  </a:solidFill>
                  <a:latin typeface="Corbel" pitchFamily="34" charset="0"/>
                  <a:cs typeface="Arial" pitchFamily="34" charset="0"/>
                </a:defRPr>
              </a:lvl2pPr>
              <a:lvl3pPr marL="1143000" indent="-228600" eaLnBrk="0" hangingPunct="0">
                <a:defRPr sz="2600" b="1">
                  <a:solidFill>
                    <a:schemeClr val="bg1"/>
                  </a:solidFill>
                  <a:latin typeface="Corbel" pitchFamily="34" charset="0"/>
                  <a:cs typeface="Arial" pitchFamily="34" charset="0"/>
                </a:defRPr>
              </a:lvl3pPr>
              <a:lvl4pPr marL="1600200" indent="-228600" eaLnBrk="0" hangingPunct="0">
                <a:defRPr sz="2600" b="1">
                  <a:solidFill>
                    <a:schemeClr val="bg1"/>
                  </a:solidFill>
                  <a:latin typeface="Corbel" pitchFamily="34" charset="0"/>
                  <a:cs typeface="Arial" pitchFamily="34" charset="0"/>
                </a:defRPr>
              </a:lvl4pPr>
              <a:lvl5pPr marL="2057400" indent="-228600" eaLnBrk="0" hangingPunct="0">
                <a:defRPr sz="2600" b="1">
                  <a:solidFill>
                    <a:schemeClr val="bg1"/>
                  </a:solidFill>
                  <a:latin typeface="Corbel" pitchFamily="34" charset="0"/>
                  <a:cs typeface="Arial" pitchFamily="34" charset="0"/>
                </a:defRPr>
              </a:lvl5pPr>
              <a:lvl6pPr marL="2514600" indent="-228600" eaLnBrk="0" fontAlgn="base" hangingPunct="0">
                <a:spcBef>
                  <a:spcPct val="0"/>
                </a:spcBef>
                <a:spcAft>
                  <a:spcPct val="0"/>
                </a:spcAft>
                <a:defRPr sz="2600" b="1">
                  <a:solidFill>
                    <a:schemeClr val="bg1"/>
                  </a:solidFill>
                  <a:latin typeface="Corbel" pitchFamily="34" charset="0"/>
                  <a:cs typeface="Arial" pitchFamily="34" charset="0"/>
                </a:defRPr>
              </a:lvl6pPr>
              <a:lvl7pPr marL="2971800" indent="-228600" eaLnBrk="0" fontAlgn="base" hangingPunct="0">
                <a:spcBef>
                  <a:spcPct val="0"/>
                </a:spcBef>
                <a:spcAft>
                  <a:spcPct val="0"/>
                </a:spcAft>
                <a:defRPr sz="2600" b="1">
                  <a:solidFill>
                    <a:schemeClr val="bg1"/>
                  </a:solidFill>
                  <a:latin typeface="Corbel" pitchFamily="34" charset="0"/>
                  <a:cs typeface="Arial" pitchFamily="34" charset="0"/>
                </a:defRPr>
              </a:lvl7pPr>
              <a:lvl8pPr marL="3429000" indent="-228600" eaLnBrk="0" fontAlgn="base" hangingPunct="0">
                <a:spcBef>
                  <a:spcPct val="0"/>
                </a:spcBef>
                <a:spcAft>
                  <a:spcPct val="0"/>
                </a:spcAft>
                <a:defRPr sz="2600" b="1">
                  <a:solidFill>
                    <a:schemeClr val="bg1"/>
                  </a:solidFill>
                  <a:latin typeface="Corbel" pitchFamily="34" charset="0"/>
                  <a:cs typeface="Arial" pitchFamily="34" charset="0"/>
                </a:defRPr>
              </a:lvl8pPr>
              <a:lvl9pPr marL="3886200" indent="-228600" eaLnBrk="0" fontAlgn="base" hangingPunct="0">
                <a:spcBef>
                  <a:spcPct val="0"/>
                </a:spcBef>
                <a:spcAft>
                  <a:spcPct val="0"/>
                </a:spcAft>
                <a:defRPr sz="2600" b="1">
                  <a:solidFill>
                    <a:schemeClr val="bg1"/>
                  </a:solidFill>
                  <a:latin typeface="Corbel" pitchFamily="34" charset="0"/>
                  <a:cs typeface="Arial" pitchFamily="34" charset="0"/>
                </a:defRPr>
              </a:lvl9pPr>
            </a:lstStyle>
            <a:p>
              <a:pPr algn="ctr" eaLnBrk="1" hangingPunct="1"/>
              <a:r>
                <a:rPr lang="fr-FR" altLang="fr-FR" sz="1000" dirty="0" err="1" smtClean="0">
                  <a:solidFill>
                    <a:srgbClr val="0066FF"/>
                  </a:solidFill>
                  <a:latin typeface="Calibri" pitchFamily="34" charset="0"/>
                </a:rPr>
                <a:t>Atmospheric</a:t>
              </a:r>
              <a:r>
                <a:rPr lang="fr-FR" altLang="fr-FR" sz="1000" dirty="0" smtClean="0">
                  <a:solidFill>
                    <a:srgbClr val="0066FF"/>
                  </a:solidFill>
                  <a:latin typeface="Calibri" pitchFamily="34" charset="0"/>
                </a:rPr>
                <a:t> </a:t>
              </a:r>
              <a:r>
                <a:rPr lang="fr-FR" altLang="fr-FR" sz="1000" dirty="0" err="1" smtClean="0">
                  <a:solidFill>
                    <a:srgbClr val="0066FF"/>
                  </a:solidFill>
                  <a:latin typeface="Calibri" pitchFamily="34" charset="0"/>
                </a:rPr>
                <a:t>analysis</a:t>
              </a:r>
              <a:r>
                <a:rPr lang="fr-FR" altLang="fr-FR" sz="1000" dirty="0" smtClean="0">
                  <a:solidFill>
                    <a:srgbClr val="0066FF"/>
                  </a:solidFill>
                  <a:latin typeface="Calibri" pitchFamily="34" charset="0"/>
                </a:rPr>
                <a:t> (ECMWF)</a:t>
              </a:r>
              <a:endParaRPr lang="fr-FR" altLang="fr-FR" sz="1000" dirty="0">
                <a:solidFill>
                  <a:srgbClr val="0066FF"/>
                </a:solidFill>
                <a:latin typeface="Calibri" pitchFamily="34" charset="0"/>
              </a:endParaRPr>
            </a:p>
          </p:txBody>
        </p:sp>
        <p:sp>
          <p:nvSpPr>
            <p:cNvPr id="29" name="ZoneTexte 36"/>
            <p:cNvSpPr txBox="1">
              <a:spLocks noChangeArrowheads="1"/>
            </p:cNvSpPr>
            <p:nvPr/>
          </p:nvSpPr>
          <p:spPr bwMode="auto">
            <a:xfrm>
              <a:off x="2746379" y="4459924"/>
              <a:ext cx="1416426" cy="542532"/>
            </a:xfrm>
            <a:prstGeom prst="rect">
              <a:avLst/>
            </a:prstGeom>
            <a:gradFill rotWithShape="0">
              <a:gsLst>
                <a:gs pos="0">
                  <a:srgbClr val="8488C4"/>
                </a:gs>
                <a:gs pos="53000">
                  <a:srgbClr val="D4DEFF"/>
                </a:gs>
                <a:gs pos="83000">
                  <a:srgbClr val="D4DEFF"/>
                </a:gs>
                <a:gs pos="100000">
                  <a:srgbClr val="96AB94"/>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600" b="1">
                  <a:solidFill>
                    <a:schemeClr val="bg1"/>
                  </a:solidFill>
                  <a:latin typeface="Corbel" pitchFamily="34" charset="0"/>
                  <a:cs typeface="Arial" pitchFamily="34" charset="0"/>
                </a:defRPr>
              </a:lvl1pPr>
              <a:lvl2pPr marL="742950" indent="-285750" eaLnBrk="0" hangingPunct="0">
                <a:defRPr sz="2600" b="1">
                  <a:solidFill>
                    <a:schemeClr val="bg1"/>
                  </a:solidFill>
                  <a:latin typeface="Corbel" pitchFamily="34" charset="0"/>
                  <a:cs typeface="Arial" pitchFamily="34" charset="0"/>
                </a:defRPr>
              </a:lvl2pPr>
              <a:lvl3pPr marL="1143000" indent="-228600" eaLnBrk="0" hangingPunct="0">
                <a:defRPr sz="2600" b="1">
                  <a:solidFill>
                    <a:schemeClr val="bg1"/>
                  </a:solidFill>
                  <a:latin typeface="Corbel" pitchFamily="34" charset="0"/>
                  <a:cs typeface="Arial" pitchFamily="34" charset="0"/>
                </a:defRPr>
              </a:lvl3pPr>
              <a:lvl4pPr marL="1600200" indent="-228600" eaLnBrk="0" hangingPunct="0">
                <a:defRPr sz="2600" b="1">
                  <a:solidFill>
                    <a:schemeClr val="bg1"/>
                  </a:solidFill>
                  <a:latin typeface="Corbel" pitchFamily="34" charset="0"/>
                  <a:cs typeface="Arial" pitchFamily="34" charset="0"/>
                </a:defRPr>
              </a:lvl4pPr>
              <a:lvl5pPr marL="2057400" indent="-228600" eaLnBrk="0" hangingPunct="0">
                <a:defRPr sz="2600" b="1">
                  <a:solidFill>
                    <a:schemeClr val="bg1"/>
                  </a:solidFill>
                  <a:latin typeface="Corbel" pitchFamily="34" charset="0"/>
                  <a:cs typeface="Arial" pitchFamily="34" charset="0"/>
                </a:defRPr>
              </a:lvl5pPr>
              <a:lvl6pPr marL="2514600" indent="-228600" eaLnBrk="0" fontAlgn="base" hangingPunct="0">
                <a:spcBef>
                  <a:spcPct val="0"/>
                </a:spcBef>
                <a:spcAft>
                  <a:spcPct val="0"/>
                </a:spcAft>
                <a:defRPr sz="2600" b="1">
                  <a:solidFill>
                    <a:schemeClr val="bg1"/>
                  </a:solidFill>
                  <a:latin typeface="Corbel" pitchFamily="34" charset="0"/>
                  <a:cs typeface="Arial" pitchFamily="34" charset="0"/>
                </a:defRPr>
              </a:lvl6pPr>
              <a:lvl7pPr marL="2971800" indent="-228600" eaLnBrk="0" fontAlgn="base" hangingPunct="0">
                <a:spcBef>
                  <a:spcPct val="0"/>
                </a:spcBef>
                <a:spcAft>
                  <a:spcPct val="0"/>
                </a:spcAft>
                <a:defRPr sz="2600" b="1">
                  <a:solidFill>
                    <a:schemeClr val="bg1"/>
                  </a:solidFill>
                  <a:latin typeface="Corbel" pitchFamily="34" charset="0"/>
                  <a:cs typeface="Arial" pitchFamily="34" charset="0"/>
                </a:defRPr>
              </a:lvl7pPr>
              <a:lvl8pPr marL="3429000" indent="-228600" eaLnBrk="0" fontAlgn="base" hangingPunct="0">
                <a:spcBef>
                  <a:spcPct val="0"/>
                </a:spcBef>
                <a:spcAft>
                  <a:spcPct val="0"/>
                </a:spcAft>
                <a:defRPr sz="2600" b="1">
                  <a:solidFill>
                    <a:schemeClr val="bg1"/>
                  </a:solidFill>
                  <a:latin typeface="Corbel" pitchFamily="34" charset="0"/>
                  <a:cs typeface="Arial" pitchFamily="34" charset="0"/>
                </a:defRPr>
              </a:lvl8pPr>
              <a:lvl9pPr marL="3886200" indent="-228600" eaLnBrk="0" fontAlgn="base" hangingPunct="0">
                <a:spcBef>
                  <a:spcPct val="0"/>
                </a:spcBef>
                <a:spcAft>
                  <a:spcPct val="0"/>
                </a:spcAft>
                <a:defRPr sz="2600" b="1">
                  <a:solidFill>
                    <a:schemeClr val="bg1"/>
                  </a:solidFill>
                  <a:latin typeface="Corbel" pitchFamily="34" charset="0"/>
                  <a:cs typeface="Arial" pitchFamily="34" charset="0"/>
                </a:defRPr>
              </a:lvl9pPr>
            </a:lstStyle>
            <a:p>
              <a:r>
                <a:rPr lang="fr-FR" altLang="fr-FR" sz="1000" dirty="0" err="1" smtClean="0">
                  <a:solidFill>
                    <a:srgbClr val="0066FF"/>
                  </a:solidFill>
                  <a:latin typeface="Calibri" pitchFamily="34" charset="0"/>
                </a:rPr>
                <a:t>Ocean</a:t>
              </a:r>
              <a:r>
                <a:rPr lang="fr-FR" altLang="fr-FR" sz="1000" dirty="0" smtClean="0">
                  <a:solidFill>
                    <a:srgbClr val="0066FF"/>
                  </a:solidFill>
                  <a:latin typeface="Calibri" pitchFamily="34" charset="0"/>
                </a:rPr>
                <a:t> </a:t>
              </a:r>
              <a:r>
                <a:rPr lang="fr-FR" altLang="fr-FR" sz="1000" dirty="0" err="1" smtClean="0">
                  <a:solidFill>
                    <a:srgbClr val="0066FF"/>
                  </a:solidFill>
                  <a:latin typeface="Calibri" pitchFamily="34" charset="0"/>
                </a:rPr>
                <a:t>analyzes</a:t>
              </a:r>
              <a:r>
                <a:rPr lang="fr-FR" altLang="fr-FR" sz="1000" dirty="0" smtClean="0">
                  <a:solidFill>
                    <a:srgbClr val="0066FF"/>
                  </a:solidFill>
                  <a:latin typeface="Calibri" pitchFamily="34" charset="0"/>
                </a:rPr>
                <a:t> (MERCATOR-OCEAN)</a:t>
              </a:r>
              <a:endParaRPr lang="fr-FR" altLang="fr-FR" sz="1000" dirty="0">
                <a:solidFill>
                  <a:srgbClr val="0066FF"/>
                </a:solidFill>
                <a:latin typeface="Calibri" pitchFamily="34" charset="0"/>
              </a:endParaRPr>
            </a:p>
          </p:txBody>
        </p:sp>
        <p:grpSp>
          <p:nvGrpSpPr>
            <p:cNvPr id="9" name="AutoShape 58"/>
            <p:cNvGrpSpPr>
              <a:grpSpLocks/>
            </p:cNvGrpSpPr>
            <p:nvPr/>
          </p:nvGrpSpPr>
          <p:grpSpPr bwMode="auto">
            <a:xfrm rot="16200000">
              <a:off x="4176595" y="2251361"/>
              <a:ext cx="273911" cy="307323"/>
              <a:chOff x="1851" y="1148"/>
              <a:chExt cx="266" cy="158"/>
            </a:xfrm>
          </p:grpSpPr>
          <p:pic>
            <p:nvPicPr>
              <p:cNvPr id="41" name="AutoShape 58"/>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851" y="1148"/>
                <a:ext cx="165" cy="158"/>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 Box 54"/>
              <p:cNvSpPr txBox="1">
                <a:spLocks noChangeArrowheads="1"/>
              </p:cNvSpPr>
              <p:nvPr/>
            </p:nvSpPr>
            <p:spPr bwMode="auto">
              <a:xfrm rot="10800000">
                <a:off x="2072" y="1170"/>
                <a:ext cx="45" cy="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eaLnBrk="0" hangingPunct="0">
                  <a:defRPr sz="2600" b="1">
                    <a:solidFill>
                      <a:schemeClr val="bg1"/>
                    </a:solidFill>
                    <a:latin typeface="Corbel" pitchFamily="34" charset="0"/>
                    <a:cs typeface="Arial" pitchFamily="34" charset="0"/>
                  </a:defRPr>
                </a:lvl1pPr>
                <a:lvl2pPr marL="742950" indent="-285750" eaLnBrk="0" hangingPunct="0">
                  <a:defRPr sz="2600" b="1">
                    <a:solidFill>
                      <a:schemeClr val="bg1"/>
                    </a:solidFill>
                    <a:latin typeface="Corbel" pitchFamily="34" charset="0"/>
                    <a:cs typeface="Arial" pitchFamily="34" charset="0"/>
                  </a:defRPr>
                </a:lvl2pPr>
                <a:lvl3pPr marL="1143000" indent="-228600" eaLnBrk="0" hangingPunct="0">
                  <a:defRPr sz="2600" b="1">
                    <a:solidFill>
                      <a:schemeClr val="bg1"/>
                    </a:solidFill>
                    <a:latin typeface="Corbel" pitchFamily="34" charset="0"/>
                    <a:cs typeface="Arial" pitchFamily="34" charset="0"/>
                  </a:defRPr>
                </a:lvl3pPr>
                <a:lvl4pPr marL="1600200" indent="-228600" eaLnBrk="0" hangingPunct="0">
                  <a:defRPr sz="2600" b="1">
                    <a:solidFill>
                      <a:schemeClr val="bg1"/>
                    </a:solidFill>
                    <a:latin typeface="Corbel" pitchFamily="34" charset="0"/>
                    <a:cs typeface="Arial" pitchFamily="34" charset="0"/>
                  </a:defRPr>
                </a:lvl4pPr>
                <a:lvl5pPr marL="2057400" indent="-228600" eaLnBrk="0" hangingPunct="0">
                  <a:defRPr sz="2600" b="1">
                    <a:solidFill>
                      <a:schemeClr val="bg1"/>
                    </a:solidFill>
                    <a:latin typeface="Corbel" pitchFamily="34" charset="0"/>
                    <a:cs typeface="Arial" pitchFamily="34" charset="0"/>
                  </a:defRPr>
                </a:lvl5pPr>
                <a:lvl6pPr marL="2514600" indent="-228600" eaLnBrk="0" fontAlgn="base" hangingPunct="0">
                  <a:spcBef>
                    <a:spcPct val="0"/>
                  </a:spcBef>
                  <a:spcAft>
                    <a:spcPct val="0"/>
                  </a:spcAft>
                  <a:defRPr sz="2600" b="1">
                    <a:solidFill>
                      <a:schemeClr val="bg1"/>
                    </a:solidFill>
                    <a:latin typeface="Corbel" pitchFamily="34" charset="0"/>
                    <a:cs typeface="Arial" pitchFamily="34" charset="0"/>
                  </a:defRPr>
                </a:lvl6pPr>
                <a:lvl7pPr marL="2971800" indent="-228600" eaLnBrk="0" fontAlgn="base" hangingPunct="0">
                  <a:spcBef>
                    <a:spcPct val="0"/>
                  </a:spcBef>
                  <a:spcAft>
                    <a:spcPct val="0"/>
                  </a:spcAft>
                  <a:defRPr sz="2600" b="1">
                    <a:solidFill>
                      <a:schemeClr val="bg1"/>
                    </a:solidFill>
                    <a:latin typeface="Corbel" pitchFamily="34" charset="0"/>
                    <a:cs typeface="Arial" pitchFamily="34" charset="0"/>
                  </a:defRPr>
                </a:lvl7pPr>
                <a:lvl8pPr marL="3429000" indent="-228600" eaLnBrk="0" fontAlgn="base" hangingPunct="0">
                  <a:spcBef>
                    <a:spcPct val="0"/>
                  </a:spcBef>
                  <a:spcAft>
                    <a:spcPct val="0"/>
                  </a:spcAft>
                  <a:defRPr sz="2600" b="1">
                    <a:solidFill>
                      <a:schemeClr val="bg1"/>
                    </a:solidFill>
                    <a:latin typeface="Corbel" pitchFamily="34" charset="0"/>
                    <a:cs typeface="Arial" pitchFamily="34" charset="0"/>
                  </a:defRPr>
                </a:lvl8pPr>
                <a:lvl9pPr marL="3886200" indent="-228600" eaLnBrk="0" fontAlgn="base" hangingPunct="0">
                  <a:spcBef>
                    <a:spcPct val="0"/>
                  </a:spcBef>
                  <a:spcAft>
                    <a:spcPct val="0"/>
                  </a:spcAft>
                  <a:defRPr sz="2600" b="1">
                    <a:solidFill>
                      <a:schemeClr val="bg1"/>
                    </a:solidFill>
                    <a:latin typeface="Corbel" pitchFamily="34" charset="0"/>
                    <a:cs typeface="Arial" pitchFamily="34" charset="0"/>
                  </a:defRPr>
                </a:lvl9pPr>
              </a:lstStyle>
              <a:p>
                <a:pPr eaLnBrk="1" hangingPunct="1">
                  <a:lnSpc>
                    <a:spcPts val="2300"/>
                  </a:lnSpc>
                </a:pPr>
                <a:endParaRPr lang="fr-FR" altLang="fr-FR" sz="1800">
                  <a:solidFill>
                    <a:srgbClr val="B3A2C7"/>
                  </a:solidFill>
                  <a:latin typeface="Calibri" pitchFamily="34" charset="0"/>
                </a:endParaRPr>
              </a:p>
            </p:txBody>
          </p:sp>
        </p:grpSp>
        <p:grpSp>
          <p:nvGrpSpPr>
            <p:cNvPr id="10" name="AutoShape 58"/>
            <p:cNvGrpSpPr>
              <a:grpSpLocks/>
            </p:cNvGrpSpPr>
            <p:nvPr/>
          </p:nvGrpSpPr>
          <p:grpSpPr bwMode="auto">
            <a:xfrm rot="16200000">
              <a:off x="4177530" y="2173239"/>
              <a:ext cx="261554" cy="307323"/>
              <a:chOff x="2084" y="1148"/>
              <a:chExt cx="254" cy="158"/>
            </a:xfrm>
          </p:grpSpPr>
          <p:pic>
            <p:nvPicPr>
              <p:cNvPr id="39" name="AutoShape 58"/>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73" y="1148"/>
                <a:ext cx="165" cy="158"/>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Text Box 54"/>
              <p:cNvSpPr txBox="1">
                <a:spLocks noChangeArrowheads="1"/>
              </p:cNvSpPr>
              <p:nvPr/>
            </p:nvSpPr>
            <p:spPr bwMode="auto">
              <a:xfrm rot="10800000">
                <a:off x="2084" y="1170"/>
                <a:ext cx="45" cy="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eaLnBrk="0" hangingPunct="0">
                  <a:defRPr sz="2600" b="1">
                    <a:solidFill>
                      <a:schemeClr val="bg1"/>
                    </a:solidFill>
                    <a:latin typeface="Corbel" pitchFamily="34" charset="0"/>
                    <a:cs typeface="Arial" pitchFamily="34" charset="0"/>
                  </a:defRPr>
                </a:lvl1pPr>
                <a:lvl2pPr marL="742950" indent="-285750" eaLnBrk="0" hangingPunct="0">
                  <a:defRPr sz="2600" b="1">
                    <a:solidFill>
                      <a:schemeClr val="bg1"/>
                    </a:solidFill>
                    <a:latin typeface="Corbel" pitchFamily="34" charset="0"/>
                    <a:cs typeface="Arial" pitchFamily="34" charset="0"/>
                  </a:defRPr>
                </a:lvl2pPr>
                <a:lvl3pPr marL="1143000" indent="-228600" eaLnBrk="0" hangingPunct="0">
                  <a:defRPr sz="2600" b="1">
                    <a:solidFill>
                      <a:schemeClr val="bg1"/>
                    </a:solidFill>
                    <a:latin typeface="Corbel" pitchFamily="34" charset="0"/>
                    <a:cs typeface="Arial" pitchFamily="34" charset="0"/>
                  </a:defRPr>
                </a:lvl3pPr>
                <a:lvl4pPr marL="1600200" indent="-228600" eaLnBrk="0" hangingPunct="0">
                  <a:defRPr sz="2600" b="1">
                    <a:solidFill>
                      <a:schemeClr val="bg1"/>
                    </a:solidFill>
                    <a:latin typeface="Corbel" pitchFamily="34" charset="0"/>
                    <a:cs typeface="Arial" pitchFamily="34" charset="0"/>
                  </a:defRPr>
                </a:lvl4pPr>
                <a:lvl5pPr marL="2057400" indent="-228600" eaLnBrk="0" hangingPunct="0">
                  <a:defRPr sz="2600" b="1">
                    <a:solidFill>
                      <a:schemeClr val="bg1"/>
                    </a:solidFill>
                    <a:latin typeface="Corbel" pitchFamily="34" charset="0"/>
                    <a:cs typeface="Arial" pitchFamily="34" charset="0"/>
                  </a:defRPr>
                </a:lvl5pPr>
                <a:lvl6pPr marL="2514600" indent="-228600" eaLnBrk="0" fontAlgn="base" hangingPunct="0">
                  <a:spcBef>
                    <a:spcPct val="0"/>
                  </a:spcBef>
                  <a:spcAft>
                    <a:spcPct val="0"/>
                  </a:spcAft>
                  <a:defRPr sz="2600" b="1">
                    <a:solidFill>
                      <a:schemeClr val="bg1"/>
                    </a:solidFill>
                    <a:latin typeface="Corbel" pitchFamily="34" charset="0"/>
                    <a:cs typeface="Arial" pitchFamily="34" charset="0"/>
                  </a:defRPr>
                </a:lvl6pPr>
                <a:lvl7pPr marL="2971800" indent="-228600" eaLnBrk="0" fontAlgn="base" hangingPunct="0">
                  <a:spcBef>
                    <a:spcPct val="0"/>
                  </a:spcBef>
                  <a:spcAft>
                    <a:spcPct val="0"/>
                  </a:spcAft>
                  <a:defRPr sz="2600" b="1">
                    <a:solidFill>
                      <a:schemeClr val="bg1"/>
                    </a:solidFill>
                    <a:latin typeface="Corbel" pitchFamily="34" charset="0"/>
                    <a:cs typeface="Arial" pitchFamily="34" charset="0"/>
                  </a:defRPr>
                </a:lvl7pPr>
                <a:lvl8pPr marL="3429000" indent="-228600" eaLnBrk="0" fontAlgn="base" hangingPunct="0">
                  <a:spcBef>
                    <a:spcPct val="0"/>
                  </a:spcBef>
                  <a:spcAft>
                    <a:spcPct val="0"/>
                  </a:spcAft>
                  <a:defRPr sz="2600" b="1">
                    <a:solidFill>
                      <a:schemeClr val="bg1"/>
                    </a:solidFill>
                    <a:latin typeface="Corbel" pitchFamily="34" charset="0"/>
                    <a:cs typeface="Arial" pitchFamily="34" charset="0"/>
                  </a:defRPr>
                </a:lvl8pPr>
                <a:lvl9pPr marL="3886200" indent="-228600" eaLnBrk="0" fontAlgn="base" hangingPunct="0">
                  <a:spcBef>
                    <a:spcPct val="0"/>
                  </a:spcBef>
                  <a:spcAft>
                    <a:spcPct val="0"/>
                  </a:spcAft>
                  <a:defRPr sz="2600" b="1">
                    <a:solidFill>
                      <a:schemeClr val="bg1"/>
                    </a:solidFill>
                    <a:latin typeface="Corbel" pitchFamily="34" charset="0"/>
                    <a:cs typeface="Arial" pitchFamily="34" charset="0"/>
                  </a:defRPr>
                </a:lvl9pPr>
              </a:lstStyle>
              <a:p>
                <a:pPr eaLnBrk="1" hangingPunct="1">
                  <a:lnSpc>
                    <a:spcPts val="2300"/>
                  </a:lnSpc>
                </a:pPr>
                <a:endParaRPr lang="fr-FR" altLang="fr-FR" sz="1800">
                  <a:solidFill>
                    <a:srgbClr val="B3A2C7"/>
                  </a:solidFill>
                  <a:latin typeface="Calibri" pitchFamily="34" charset="0"/>
                </a:endParaRPr>
              </a:p>
            </p:txBody>
          </p:sp>
        </p:grpSp>
        <p:grpSp>
          <p:nvGrpSpPr>
            <p:cNvPr id="12" name="AutoShape 58"/>
            <p:cNvGrpSpPr>
              <a:grpSpLocks/>
            </p:cNvGrpSpPr>
            <p:nvPr/>
          </p:nvGrpSpPr>
          <p:grpSpPr bwMode="auto">
            <a:xfrm rot="16200000">
              <a:off x="4274031" y="4392967"/>
              <a:ext cx="194620" cy="307323"/>
              <a:chOff x="1768" y="1148"/>
              <a:chExt cx="189" cy="158"/>
            </a:xfrm>
          </p:grpSpPr>
          <p:pic>
            <p:nvPicPr>
              <p:cNvPr id="37" name="AutoShape 58"/>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68" y="1148"/>
                <a:ext cx="165" cy="158"/>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Text Box 54"/>
              <p:cNvSpPr txBox="1">
                <a:spLocks noChangeArrowheads="1"/>
              </p:cNvSpPr>
              <p:nvPr/>
            </p:nvSpPr>
            <p:spPr bwMode="auto">
              <a:xfrm rot="10800000">
                <a:off x="1912" y="1170"/>
                <a:ext cx="45" cy="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eaLnBrk="0" hangingPunct="0">
                  <a:defRPr sz="2600" b="1">
                    <a:solidFill>
                      <a:schemeClr val="bg1"/>
                    </a:solidFill>
                    <a:latin typeface="Corbel" pitchFamily="34" charset="0"/>
                    <a:cs typeface="Arial" pitchFamily="34" charset="0"/>
                  </a:defRPr>
                </a:lvl1pPr>
                <a:lvl2pPr marL="742950" indent="-285750" eaLnBrk="0" hangingPunct="0">
                  <a:defRPr sz="2600" b="1">
                    <a:solidFill>
                      <a:schemeClr val="bg1"/>
                    </a:solidFill>
                    <a:latin typeface="Corbel" pitchFamily="34" charset="0"/>
                    <a:cs typeface="Arial" pitchFamily="34" charset="0"/>
                  </a:defRPr>
                </a:lvl2pPr>
                <a:lvl3pPr marL="1143000" indent="-228600" eaLnBrk="0" hangingPunct="0">
                  <a:defRPr sz="2600" b="1">
                    <a:solidFill>
                      <a:schemeClr val="bg1"/>
                    </a:solidFill>
                    <a:latin typeface="Corbel" pitchFamily="34" charset="0"/>
                    <a:cs typeface="Arial" pitchFamily="34" charset="0"/>
                  </a:defRPr>
                </a:lvl3pPr>
                <a:lvl4pPr marL="1600200" indent="-228600" eaLnBrk="0" hangingPunct="0">
                  <a:defRPr sz="2600" b="1">
                    <a:solidFill>
                      <a:schemeClr val="bg1"/>
                    </a:solidFill>
                    <a:latin typeface="Corbel" pitchFamily="34" charset="0"/>
                    <a:cs typeface="Arial" pitchFamily="34" charset="0"/>
                  </a:defRPr>
                </a:lvl4pPr>
                <a:lvl5pPr marL="2057400" indent="-228600" eaLnBrk="0" hangingPunct="0">
                  <a:defRPr sz="2600" b="1">
                    <a:solidFill>
                      <a:schemeClr val="bg1"/>
                    </a:solidFill>
                    <a:latin typeface="Corbel" pitchFamily="34" charset="0"/>
                    <a:cs typeface="Arial" pitchFamily="34" charset="0"/>
                  </a:defRPr>
                </a:lvl5pPr>
                <a:lvl6pPr marL="2514600" indent="-228600" eaLnBrk="0" fontAlgn="base" hangingPunct="0">
                  <a:spcBef>
                    <a:spcPct val="0"/>
                  </a:spcBef>
                  <a:spcAft>
                    <a:spcPct val="0"/>
                  </a:spcAft>
                  <a:defRPr sz="2600" b="1">
                    <a:solidFill>
                      <a:schemeClr val="bg1"/>
                    </a:solidFill>
                    <a:latin typeface="Corbel" pitchFamily="34" charset="0"/>
                    <a:cs typeface="Arial" pitchFamily="34" charset="0"/>
                  </a:defRPr>
                </a:lvl6pPr>
                <a:lvl7pPr marL="2971800" indent="-228600" eaLnBrk="0" fontAlgn="base" hangingPunct="0">
                  <a:spcBef>
                    <a:spcPct val="0"/>
                  </a:spcBef>
                  <a:spcAft>
                    <a:spcPct val="0"/>
                  </a:spcAft>
                  <a:defRPr sz="2600" b="1">
                    <a:solidFill>
                      <a:schemeClr val="bg1"/>
                    </a:solidFill>
                    <a:latin typeface="Corbel" pitchFamily="34" charset="0"/>
                    <a:cs typeface="Arial" pitchFamily="34" charset="0"/>
                  </a:defRPr>
                </a:lvl7pPr>
                <a:lvl8pPr marL="3429000" indent="-228600" eaLnBrk="0" fontAlgn="base" hangingPunct="0">
                  <a:spcBef>
                    <a:spcPct val="0"/>
                  </a:spcBef>
                  <a:spcAft>
                    <a:spcPct val="0"/>
                  </a:spcAft>
                  <a:defRPr sz="2600" b="1">
                    <a:solidFill>
                      <a:schemeClr val="bg1"/>
                    </a:solidFill>
                    <a:latin typeface="Corbel" pitchFamily="34" charset="0"/>
                    <a:cs typeface="Arial" pitchFamily="34" charset="0"/>
                  </a:defRPr>
                </a:lvl8pPr>
                <a:lvl9pPr marL="3886200" indent="-228600" eaLnBrk="0" fontAlgn="base" hangingPunct="0">
                  <a:spcBef>
                    <a:spcPct val="0"/>
                  </a:spcBef>
                  <a:spcAft>
                    <a:spcPct val="0"/>
                  </a:spcAft>
                  <a:defRPr sz="2600" b="1">
                    <a:solidFill>
                      <a:schemeClr val="bg1"/>
                    </a:solidFill>
                    <a:latin typeface="Corbel" pitchFamily="34" charset="0"/>
                    <a:cs typeface="Arial" pitchFamily="34" charset="0"/>
                  </a:defRPr>
                </a:lvl9pPr>
              </a:lstStyle>
              <a:p>
                <a:pPr eaLnBrk="1" hangingPunct="1">
                  <a:lnSpc>
                    <a:spcPts val="2300"/>
                  </a:lnSpc>
                </a:pPr>
                <a:endParaRPr lang="fr-FR" altLang="fr-FR" sz="1800">
                  <a:solidFill>
                    <a:srgbClr val="B3A2C7"/>
                  </a:solidFill>
                  <a:latin typeface="Calibri" pitchFamily="34" charset="0"/>
                </a:endParaRPr>
              </a:p>
            </p:txBody>
          </p:sp>
        </p:grpSp>
        <p:grpSp>
          <p:nvGrpSpPr>
            <p:cNvPr id="13" name="AutoShape 58"/>
            <p:cNvGrpSpPr>
              <a:grpSpLocks/>
            </p:cNvGrpSpPr>
            <p:nvPr/>
          </p:nvGrpSpPr>
          <p:grpSpPr bwMode="auto">
            <a:xfrm rot="16200000">
              <a:off x="4274452" y="4542935"/>
              <a:ext cx="183293" cy="307323"/>
              <a:chOff x="1779" y="1148"/>
              <a:chExt cx="178" cy="158"/>
            </a:xfrm>
          </p:grpSpPr>
          <p:pic>
            <p:nvPicPr>
              <p:cNvPr id="35" name="AutoShape 58"/>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79" y="1148"/>
                <a:ext cx="165" cy="158"/>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Text Box 54"/>
              <p:cNvSpPr txBox="1">
                <a:spLocks noChangeArrowheads="1"/>
              </p:cNvSpPr>
              <p:nvPr/>
            </p:nvSpPr>
            <p:spPr bwMode="auto">
              <a:xfrm rot="10800000">
                <a:off x="1912" y="1170"/>
                <a:ext cx="45" cy="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eaLnBrk="0" hangingPunct="0">
                  <a:defRPr sz="2600" b="1">
                    <a:solidFill>
                      <a:schemeClr val="bg1"/>
                    </a:solidFill>
                    <a:latin typeface="Corbel" pitchFamily="34" charset="0"/>
                    <a:cs typeface="Arial" pitchFamily="34" charset="0"/>
                  </a:defRPr>
                </a:lvl1pPr>
                <a:lvl2pPr marL="742950" indent="-285750" eaLnBrk="0" hangingPunct="0">
                  <a:defRPr sz="2600" b="1">
                    <a:solidFill>
                      <a:schemeClr val="bg1"/>
                    </a:solidFill>
                    <a:latin typeface="Corbel" pitchFamily="34" charset="0"/>
                    <a:cs typeface="Arial" pitchFamily="34" charset="0"/>
                  </a:defRPr>
                </a:lvl2pPr>
                <a:lvl3pPr marL="1143000" indent="-228600" eaLnBrk="0" hangingPunct="0">
                  <a:defRPr sz="2600" b="1">
                    <a:solidFill>
                      <a:schemeClr val="bg1"/>
                    </a:solidFill>
                    <a:latin typeface="Corbel" pitchFamily="34" charset="0"/>
                    <a:cs typeface="Arial" pitchFamily="34" charset="0"/>
                  </a:defRPr>
                </a:lvl3pPr>
                <a:lvl4pPr marL="1600200" indent="-228600" eaLnBrk="0" hangingPunct="0">
                  <a:defRPr sz="2600" b="1">
                    <a:solidFill>
                      <a:schemeClr val="bg1"/>
                    </a:solidFill>
                    <a:latin typeface="Corbel" pitchFamily="34" charset="0"/>
                    <a:cs typeface="Arial" pitchFamily="34" charset="0"/>
                  </a:defRPr>
                </a:lvl4pPr>
                <a:lvl5pPr marL="2057400" indent="-228600" eaLnBrk="0" hangingPunct="0">
                  <a:defRPr sz="2600" b="1">
                    <a:solidFill>
                      <a:schemeClr val="bg1"/>
                    </a:solidFill>
                    <a:latin typeface="Corbel" pitchFamily="34" charset="0"/>
                    <a:cs typeface="Arial" pitchFamily="34" charset="0"/>
                  </a:defRPr>
                </a:lvl5pPr>
                <a:lvl6pPr marL="2514600" indent="-228600" eaLnBrk="0" fontAlgn="base" hangingPunct="0">
                  <a:spcBef>
                    <a:spcPct val="0"/>
                  </a:spcBef>
                  <a:spcAft>
                    <a:spcPct val="0"/>
                  </a:spcAft>
                  <a:defRPr sz="2600" b="1">
                    <a:solidFill>
                      <a:schemeClr val="bg1"/>
                    </a:solidFill>
                    <a:latin typeface="Corbel" pitchFamily="34" charset="0"/>
                    <a:cs typeface="Arial" pitchFamily="34" charset="0"/>
                  </a:defRPr>
                </a:lvl6pPr>
                <a:lvl7pPr marL="2971800" indent="-228600" eaLnBrk="0" fontAlgn="base" hangingPunct="0">
                  <a:spcBef>
                    <a:spcPct val="0"/>
                  </a:spcBef>
                  <a:spcAft>
                    <a:spcPct val="0"/>
                  </a:spcAft>
                  <a:defRPr sz="2600" b="1">
                    <a:solidFill>
                      <a:schemeClr val="bg1"/>
                    </a:solidFill>
                    <a:latin typeface="Corbel" pitchFamily="34" charset="0"/>
                    <a:cs typeface="Arial" pitchFamily="34" charset="0"/>
                  </a:defRPr>
                </a:lvl7pPr>
                <a:lvl8pPr marL="3429000" indent="-228600" eaLnBrk="0" fontAlgn="base" hangingPunct="0">
                  <a:spcBef>
                    <a:spcPct val="0"/>
                  </a:spcBef>
                  <a:spcAft>
                    <a:spcPct val="0"/>
                  </a:spcAft>
                  <a:defRPr sz="2600" b="1">
                    <a:solidFill>
                      <a:schemeClr val="bg1"/>
                    </a:solidFill>
                    <a:latin typeface="Corbel" pitchFamily="34" charset="0"/>
                    <a:cs typeface="Arial" pitchFamily="34" charset="0"/>
                  </a:defRPr>
                </a:lvl8pPr>
                <a:lvl9pPr marL="3886200" indent="-228600" eaLnBrk="0" fontAlgn="base" hangingPunct="0">
                  <a:spcBef>
                    <a:spcPct val="0"/>
                  </a:spcBef>
                  <a:spcAft>
                    <a:spcPct val="0"/>
                  </a:spcAft>
                  <a:defRPr sz="2600" b="1">
                    <a:solidFill>
                      <a:schemeClr val="bg1"/>
                    </a:solidFill>
                    <a:latin typeface="Corbel" pitchFamily="34" charset="0"/>
                    <a:cs typeface="Arial" pitchFamily="34" charset="0"/>
                  </a:defRPr>
                </a:lvl9pPr>
              </a:lstStyle>
              <a:p>
                <a:pPr eaLnBrk="1" hangingPunct="1">
                  <a:lnSpc>
                    <a:spcPts val="2300"/>
                  </a:lnSpc>
                </a:pPr>
                <a:endParaRPr lang="fr-FR" altLang="fr-FR" sz="1800">
                  <a:solidFill>
                    <a:srgbClr val="B3A2C7"/>
                  </a:solidFill>
                  <a:latin typeface="Calibri" pitchFamily="34" charset="0"/>
                </a:endParaRPr>
              </a:p>
            </p:txBody>
          </p:sp>
        </p:grpSp>
        <p:pic>
          <p:nvPicPr>
            <p:cNvPr id="34" name="Picture 2" descr="Graph"/>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825450" y="2666617"/>
              <a:ext cx="1271403" cy="1689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098" name="Picture 2"/>
          <p:cNvPicPr>
            <a:picLocks noChangeAspect="1" noChangeArrowheads="1"/>
          </p:cNvPicPr>
          <p:nvPr/>
        </p:nvPicPr>
        <p:blipFill>
          <a:blip r:embed="rId7" cstate="print"/>
          <a:srcRect/>
          <a:stretch>
            <a:fillRect/>
          </a:stretch>
        </p:blipFill>
        <p:spPr bwMode="auto">
          <a:xfrm>
            <a:off x="214282" y="3357568"/>
            <a:ext cx="4278483" cy="1928808"/>
          </a:xfrm>
          <a:prstGeom prst="rect">
            <a:avLst/>
          </a:prstGeom>
          <a:noFill/>
          <a:ln w="9525">
            <a:noFill/>
            <a:miter lim="800000"/>
            <a:headEnd/>
            <a:tailEnd/>
          </a:ln>
          <a:effectLst/>
        </p:spPr>
      </p:pic>
      <p:pic>
        <p:nvPicPr>
          <p:cNvPr id="48" name="Picture 4" descr="C:\Users\meriem ALAOURI\Downloads\Les logos\Les logos\Logo_Meteo_Maroc.jpg"/>
          <p:cNvPicPr>
            <a:picLocks noChangeAspect="1" noChangeArrowheads="1"/>
          </p:cNvPicPr>
          <p:nvPr/>
        </p:nvPicPr>
        <p:blipFill>
          <a:blip r:embed="rId8"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
            <a:ext cx="8229600" cy="544103"/>
          </a:xfrm>
        </p:spPr>
        <p:txBody>
          <a:bodyPr>
            <a:normAutofit fontScale="90000"/>
          </a:bodyPr>
          <a:lstStyle/>
          <a:p>
            <a:pPr lvl="0">
              <a:defRPr/>
            </a:pPr>
            <a:r>
              <a:rPr lang="en-US" sz="3200" b="1" dirty="0" err="1">
                <a:solidFill>
                  <a:schemeClr val="accent3">
                    <a:lumMod val="50000"/>
                  </a:schemeClr>
                </a:solidFill>
              </a:rPr>
              <a:t>Produits</a:t>
            </a:r>
            <a:r>
              <a:rPr lang="en-US" sz="3200" b="1" dirty="0">
                <a:solidFill>
                  <a:schemeClr val="accent3">
                    <a:lumMod val="50000"/>
                  </a:schemeClr>
                </a:solidFill>
              </a:rPr>
              <a:t> et services </a:t>
            </a:r>
            <a:r>
              <a:rPr lang="en-US" sz="3200" b="1" dirty="0" err="1">
                <a:solidFill>
                  <a:schemeClr val="accent3">
                    <a:lumMod val="50000"/>
                  </a:schemeClr>
                </a:solidFill>
              </a:rPr>
              <a:t>climatiques</a:t>
            </a:r>
            <a:endParaRPr lang="fr-FR" sz="3200"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357158" y="969053"/>
            <a:ext cx="8429684" cy="2031325"/>
          </a:xfrm>
          <a:prstGeom prst="rect">
            <a:avLst/>
          </a:prstGeom>
          <a:noFill/>
        </p:spPr>
        <p:txBody>
          <a:bodyPr wrap="square" rtlCol="0">
            <a:spAutoFit/>
          </a:bodyPr>
          <a:lstStyle/>
          <a:p>
            <a:r>
              <a:rPr lang="fr-MA" sz="2400" dirty="0" smtClean="0"/>
              <a:t>Données climatologiques observées et prévues à 48h d’échéances en point de station ou spatialisées à haute résolution allant jusqu’à 4,5km</a:t>
            </a:r>
          </a:p>
          <a:p>
            <a:pPr>
              <a:buFont typeface="Arial" pitchFamily="34" charset="0"/>
              <a:buChar char="•"/>
            </a:pPr>
            <a:endParaRPr lang="fr-MA" dirty="0" smtClean="0"/>
          </a:p>
          <a:p>
            <a:endParaRPr lang="fr-FR" b="1" dirty="0"/>
          </a:p>
          <a:p>
            <a:endParaRPr lang="fr-FR" b="1" dirty="0" smtClean="0"/>
          </a:p>
        </p:txBody>
      </p:sp>
      <p:grpSp>
        <p:nvGrpSpPr>
          <p:cNvPr id="3" name="Groupe 9"/>
          <p:cNvGrpSpPr/>
          <p:nvPr/>
        </p:nvGrpSpPr>
        <p:grpSpPr>
          <a:xfrm>
            <a:off x="4857752" y="2357436"/>
            <a:ext cx="3643338" cy="2786064"/>
            <a:chOff x="37670" y="71414"/>
            <a:chExt cx="4068000" cy="5500726"/>
          </a:xfrm>
        </p:grpSpPr>
        <p:pic>
          <p:nvPicPr>
            <p:cNvPr id="11" name="Image 10" descr="tmax.jpg"/>
            <p:cNvPicPr preferRelativeResize="0">
              <a:picLocks/>
            </p:cNvPicPr>
            <p:nvPr/>
          </p:nvPicPr>
          <p:blipFill>
            <a:blip r:embed="rId2" cstate="print"/>
            <a:stretch>
              <a:fillRect/>
            </a:stretch>
          </p:blipFill>
          <p:spPr>
            <a:xfrm>
              <a:off x="2071670" y="71414"/>
              <a:ext cx="2034000" cy="1796400"/>
            </a:xfrm>
            <a:prstGeom prst="rect">
              <a:avLst/>
            </a:prstGeom>
            <a:ln>
              <a:solidFill>
                <a:schemeClr val="tx1"/>
              </a:solidFill>
            </a:ln>
          </p:spPr>
        </p:pic>
        <p:pic>
          <p:nvPicPr>
            <p:cNvPr id="12" name="Image 11" descr="rr.jpg"/>
            <p:cNvPicPr preferRelativeResize="0">
              <a:picLocks/>
            </p:cNvPicPr>
            <p:nvPr/>
          </p:nvPicPr>
          <p:blipFill>
            <a:blip r:embed="rId3" cstate="print"/>
            <a:stretch>
              <a:fillRect/>
            </a:stretch>
          </p:blipFill>
          <p:spPr>
            <a:xfrm>
              <a:off x="37670" y="1918352"/>
              <a:ext cx="2034000" cy="1796400"/>
            </a:xfrm>
            <a:prstGeom prst="rect">
              <a:avLst/>
            </a:prstGeom>
            <a:ln>
              <a:solidFill>
                <a:schemeClr val="tx1"/>
              </a:solidFill>
            </a:ln>
          </p:spPr>
        </p:pic>
        <p:pic>
          <p:nvPicPr>
            <p:cNvPr id="13" name="Image 12" descr="etp.jpg"/>
            <p:cNvPicPr preferRelativeResize="0">
              <a:picLocks/>
            </p:cNvPicPr>
            <p:nvPr/>
          </p:nvPicPr>
          <p:blipFill>
            <a:blip r:embed="rId4" cstate="print"/>
            <a:stretch>
              <a:fillRect/>
            </a:stretch>
          </p:blipFill>
          <p:spPr>
            <a:xfrm>
              <a:off x="2071670" y="1918352"/>
              <a:ext cx="2034000" cy="1796400"/>
            </a:xfrm>
            <a:prstGeom prst="rect">
              <a:avLst/>
            </a:prstGeom>
            <a:ln>
              <a:solidFill>
                <a:schemeClr val="tx1"/>
              </a:solidFill>
            </a:ln>
          </p:spPr>
        </p:pic>
        <p:pic>
          <p:nvPicPr>
            <p:cNvPr id="14" name="Image 13" descr="rad.jpg"/>
            <p:cNvPicPr preferRelativeResize="0">
              <a:picLocks/>
            </p:cNvPicPr>
            <p:nvPr/>
          </p:nvPicPr>
          <p:blipFill>
            <a:blip r:embed="rId5" cstate="print"/>
            <a:stretch>
              <a:fillRect/>
            </a:stretch>
          </p:blipFill>
          <p:spPr>
            <a:xfrm>
              <a:off x="1000100" y="3775740"/>
              <a:ext cx="2034000" cy="1796400"/>
            </a:xfrm>
            <a:prstGeom prst="rect">
              <a:avLst/>
            </a:prstGeom>
            <a:ln>
              <a:solidFill>
                <a:schemeClr val="tx1"/>
              </a:solidFill>
            </a:ln>
          </p:spPr>
        </p:pic>
        <p:pic>
          <p:nvPicPr>
            <p:cNvPr id="15" name="Image 14" descr="tmin.jpg"/>
            <p:cNvPicPr preferRelativeResize="0">
              <a:picLocks/>
            </p:cNvPicPr>
            <p:nvPr/>
          </p:nvPicPr>
          <p:blipFill>
            <a:blip r:embed="rId6" cstate="print"/>
            <a:stretch>
              <a:fillRect/>
            </a:stretch>
          </p:blipFill>
          <p:spPr>
            <a:xfrm>
              <a:off x="37670" y="71414"/>
              <a:ext cx="2034000" cy="1796400"/>
            </a:xfrm>
            <a:prstGeom prst="rect">
              <a:avLst/>
            </a:prstGeom>
            <a:ln>
              <a:solidFill>
                <a:schemeClr val="tx1"/>
              </a:solidFill>
            </a:ln>
          </p:spPr>
        </p:pic>
        <p:sp>
          <p:nvSpPr>
            <p:cNvPr id="16" name="ZoneTexte 15"/>
            <p:cNvSpPr txBox="1"/>
            <p:nvPr/>
          </p:nvSpPr>
          <p:spPr>
            <a:xfrm>
              <a:off x="214280" y="142851"/>
              <a:ext cx="674830" cy="440305"/>
            </a:xfrm>
            <a:prstGeom prst="rect">
              <a:avLst/>
            </a:prstGeom>
            <a:noFill/>
          </p:spPr>
          <p:txBody>
            <a:bodyPr wrap="square" rtlCol="0">
              <a:spAutoFit/>
            </a:bodyPr>
            <a:lstStyle/>
            <a:p>
              <a:r>
                <a:rPr lang="fr-FR" sz="1100" dirty="0" smtClean="0"/>
                <a:t>TMIN</a:t>
              </a:r>
              <a:endParaRPr lang="fr-FR" sz="1100" dirty="0"/>
            </a:p>
          </p:txBody>
        </p:sp>
        <p:sp>
          <p:nvSpPr>
            <p:cNvPr id="17" name="ZoneTexte 16"/>
            <p:cNvSpPr txBox="1"/>
            <p:nvPr/>
          </p:nvSpPr>
          <p:spPr>
            <a:xfrm>
              <a:off x="2308182" y="142851"/>
              <a:ext cx="756836" cy="440305"/>
            </a:xfrm>
            <a:prstGeom prst="rect">
              <a:avLst/>
            </a:prstGeom>
            <a:noFill/>
          </p:spPr>
          <p:txBody>
            <a:bodyPr wrap="square" rtlCol="0">
              <a:spAutoFit/>
            </a:bodyPr>
            <a:lstStyle/>
            <a:p>
              <a:r>
                <a:rPr lang="fr-FR" sz="1100" dirty="0" smtClean="0"/>
                <a:t>TMAX</a:t>
              </a:r>
            </a:p>
          </p:txBody>
        </p:sp>
        <p:sp>
          <p:nvSpPr>
            <p:cNvPr id="18" name="ZoneTexte 17"/>
            <p:cNvSpPr txBox="1"/>
            <p:nvPr/>
          </p:nvSpPr>
          <p:spPr>
            <a:xfrm>
              <a:off x="142843" y="2000239"/>
              <a:ext cx="651663" cy="440305"/>
            </a:xfrm>
            <a:prstGeom prst="rect">
              <a:avLst/>
            </a:prstGeom>
            <a:noFill/>
          </p:spPr>
          <p:txBody>
            <a:bodyPr wrap="square" rtlCol="0">
              <a:spAutoFit/>
            </a:bodyPr>
            <a:lstStyle/>
            <a:p>
              <a:r>
                <a:rPr lang="fr-FR" sz="1100" dirty="0" smtClean="0"/>
                <a:t>RR24</a:t>
              </a:r>
            </a:p>
          </p:txBody>
        </p:sp>
        <p:sp>
          <p:nvSpPr>
            <p:cNvPr id="21" name="ZoneTexte 20"/>
            <p:cNvSpPr txBox="1"/>
            <p:nvPr/>
          </p:nvSpPr>
          <p:spPr>
            <a:xfrm>
              <a:off x="2214547" y="2000239"/>
              <a:ext cx="571504" cy="440305"/>
            </a:xfrm>
            <a:prstGeom prst="rect">
              <a:avLst/>
            </a:prstGeom>
            <a:noFill/>
          </p:spPr>
          <p:txBody>
            <a:bodyPr wrap="square" rtlCol="0">
              <a:spAutoFit/>
            </a:bodyPr>
            <a:lstStyle/>
            <a:p>
              <a:r>
                <a:rPr lang="fr-FR" sz="1100" dirty="0" smtClean="0"/>
                <a:t>ETP</a:t>
              </a:r>
            </a:p>
          </p:txBody>
        </p:sp>
        <p:sp>
          <p:nvSpPr>
            <p:cNvPr id="22" name="ZoneTexte 21"/>
            <p:cNvSpPr txBox="1"/>
            <p:nvPr/>
          </p:nvSpPr>
          <p:spPr>
            <a:xfrm>
              <a:off x="1071537" y="3929066"/>
              <a:ext cx="571504" cy="440305"/>
            </a:xfrm>
            <a:prstGeom prst="rect">
              <a:avLst/>
            </a:prstGeom>
            <a:noFill/>
          </p:spPr>
          <p:txBody>
            <a:bodyPr wrap="square" rtlCol="0">
              <a:spAutoFit/>
            </a:bodyPr>
            <a:lstStyle/>
            <a:p>
              <a:r>
                <a:rPr lang="fr-FR" sz="1100" dirty="0" smtClean="0"/>
                <a:t>RAD</a:t>
              </a:r>
            </a:p>
          </p:txBody>
        </p:sp>
      </p:grpSp>
      <p:pic>
        <p:nvPicPr>
          <p:cNvPr id="23" name="Picture 2" descr="Image2"/>
          <p:cNvPicPr>
            <a:picLocks noChangeAspect="1" noChangeArrowheads="1"/>
          </p:cNvPicPr>
          <p:nvPr/>
        </p:nvPicPr>
        <p:blipFill>
          <a:blip r:embed="rId7" cstate="print"/>
          <a:srcRect/>
          <a:stretch>
            <a:fillRect/>
          </a:stretch>
        </p:blipFill>
        <p:spPr bwMode="auto">
          <a:xfrm>
            <a:off x="428596" y="2315995"/>
            <a:ext cx="3786214" cy="2756085"/>
          </a:xfrm>
          <a:prstGeom prst="rect">
            <a:avLst/>
          </a:prstGeom>
          <a:ln w="88900" cap="sq" cmpd="thickThin">
            <a:solidFill>
              <a:srgbClr val="000000"/>
            </a:solidFill>
            <a:prstDash val="solid"/>
            <a:miter lim="800000"/>
          </a:ln>
          <a:effectLst>
            <a:innerShdw blurRad="76200">
              <a:srgbClr val="000000"/>
            </a:innerShdw>
          </a:effectLst>
        </p:spPr>
      </p:pic>
      <p:sp>
        <p:nvSpPr>
          <p:cNvPr id="25" name="Rectangle à coins arrondis 24"/>
          <p:cNvSpPr/>
          <p:nvPr/>
        </p:nvSpPr>
        <p:spPr>
          <a:xfrm>
            <a:off x="2357422" y="535767"/>
            <a:ext cx="407196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MA" sz="2000" b="1" dirty="0" smtClean="0"/>
              <a:t>Données climatologiques</a:t>
            </a:r>
            <a:endParaRPr lang="fr-FR" sz="2000" b="1" dirty="0"/>
          </a:p>
        </p:txBody>
      </p:sp>
      <p:pic>
        <p:nvPicPr>
          <p:cNvPr id="26" name="Picture 4" descr="C:\Users\meriem ALAOURI\Downloads\Les logos\Les logos\Logo_Meteo_Maroc.jpg"/>
          <p:cNvPicPr>
            <a:picLocks noChangeAspect="1" noChangeArrowheads="1"/>
          </p:cNvPicPr>
          <p:nvPr/>
        </p:nvPicPr>
        <p:blipFill>
          <a:blip r:embed="rId8"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 name="ZoneTexte 22"/>
          <p:cNvSpPr txBox="1"/>
          <p:nvPr/>
        </p:nvSpPr>
        <p:spPr>
          <a:xfrm>
            <a:off x="142844" y="1000114"/>
            <a:ext cx="4414927" cy="2862322"/>
          </a:xfrm>
          <a:prstGeom prst="rect">
            <a:avLst/>
          </a:prstGeom>
          <a:noFill/>
        </p:spPr>
        <p:txBody>
          <a:bodyPr wrap="none" rtlCol="0">
            <a:spAutoFit/>
          </a:bodyPr>
          <a:lstStyle/>
          <a:p>
            <a:pPr lvl="0">
              <a:buFont typeface="Arial" pitchFamily="34" charset="0"/>
              <a:buChar char="•"/>
            </a:pPr>
            <a:r>
              <a:rPr lang="en-US" sz="2000" dirty="0" smtClean="0"/>
              <a:t> </a:t>
            </a:r>
            <a:r>
              <a:rPr lang="fr-MA" sz="2000" dirty="0" smtClean="0"/>
              <a:t>Données d'observation en temps réel;</a:t>
            </a:r>
          </a:p>
          <a:p>
            <a:pPr lvl="0">
              <a:buFont typeface="Arial" pitchFamily="34" charset="0"/>
              <a:buChar char="•"/>
            </a:pPr>
            <a:r>
              <a:rPr lang="fr-MA" sz="2000" dirty="0" smtClean="0"/>
              <a:t> Séries chronologiques;</a:t>
            </a:r>
          </a:p>
          <a:p>
            <a:pPr lvl="0">
              <a:buFont typeface="Arial" pitchFamily="34" charset="0"/>
              <a:buChar char="•"/>
            </a:pPr>
            <a:r>
              <a:rPr lang="fr-MA" sz="2000" dirty="0" smtClean="0"/>
              <a:t>Normes climatiques;</a:t>
            </a:r>
          </a:p>
          <a:p>
            <a:pPr lvl="0">
              <a:buFont typeface="Arial" pitchFamily="34" charset="0"/>
              <a:buChar char="•"/>
            </a:pPr>
            <a:r>
              <a:rPr lang="fr-MA" sz="2000" dirty="0"/>
              <a:t>E</a:t>
            </a:r>
            <a:r>
              <a:rPr lang="fr-MA" sz="2000" dirty="0" smtClean="0"/>
              <a:t>xtrêmes climatiques;</a:t>
            </a:r>
          </a:p>
          <a:p>
            <a:pPr lvl="0">
              <a:buFont typeface="Arial" pitchFamily="34" charset="0"/>
              <a:buChar char="•"/>
            </a:pPr>
            <a:r>
              <a:rPr lang="fr-MA" sz="2000" dirty="0" smtClean="0"/>
              <a:t>Rose des vents;</a:t>
            </a:r>
          </a:p>
          <a:p>
            <a:pPr lvl="0">
              <a:buFont typeface="Arial" pitchFamily="34" charset="0"/>
              <a:buChar char="•"/>
            </a:pPr>
            <a:r>
              <a:rPr lang="fr-MA" sz="2000" dirty="0" smtClean="0"/>
              <a:t>Analyse fréquentielle; </a:t>
            </a:r>
          </a:p>
          <a:p>
            <a:pPr lvl="0">
              <a:buFont typeface="Arial" pitchFamily="34" charset="0"/>
              <a:buChar char="•"/>
            </a:pPr>
            <a:r>
              <a:rPr lang="fr-MA" sz="2000" dirty="0" smtClean="0"/>
              <a:t>Tableaux de contingence;</a:t>
            </a:r>
          </a:p>
          <a:p>
            <a:pPr lvl="0">
              <a:buFont typeface="Arial" pitchFamily="34" charset="0"/>
              <a:buChar char="•"/>
            </a:pPr>
            <a:r>
              <a:rPr lang="fr-MA" sz="2000" dirty="0" smtClean="0"/>
              <a:t>Corrélations;</a:t>
            </a:r>
          </a:p>
          <a:p>
            <a:pPr lvl="0">
              <a:buFont typeface="Arial" pitchFamily="34" charset="0"/>
              <a:buChar char="•"/>
            </a:pPr>
            <a:r>
              <a:rPr lang="fr-MA" sz="2000" dirty="0" smtClean="0"/>
              <a:t>Autres analyses statistiques et produits.</a:t>
            </a:r>
            <a:endParaRPr lang="fr-FR" sz="2000" dirty="0"/>
          </a:p>
        </p:txBody>
      </p:sp>
      <p:pic>
        <p:nvPicPr>
          <p:cNvPr id="28" name="Image 27"/>
          <p:cNvPicPr/>
          <p:nvPr/>
        </p:nvPicPr>
        <p:blipFill>
          <a:blip r:embed="rId2" cstate="print"/>
          <a:srcRect/>
          <a:stretch>
            <a:fillRect/>
          </a:stretch>
        </p:blipFill>
        <p:spPr bwMode="auto">
          <a:xfrm>
            <a:off x="6152864" y="803660"/>
            <a:ext cx="2919730" cy="1774031"/>
          </a:xfrm>
          <a:prstGeom prst="rect">
            <a:avLst/>
          </a:prstGeom>
          <a:noFill/>
          <a:ln w="9525">
            <a:solidFill>
              <a:schemeClr val="accent1"/>
            </a:solidFill>
            <a:miter lim="800000"/>
            <a:headEnd/>
            <a:tailEnd/>
          </a:ln>
        </p:spPr>
      </p:pic>
      <p:pic>
        <p:nvPicPr>
          <p:cNvPr id="31" name="Image 30" descr="DAKHLA792000"/>
          <p:cNvPicPr/>
          <p:nvPr/>
        </p:nvPicPr>
        <p:blipFill>
          <a:blip r:embed="rId3" cstate="print"/>
          <a:srcRect/>
          <a:stretch>
            <a:fillRect/>
          </a:stretch>
        </p:blipFill>
        <p:spPr bwMode="auto">
          <a:xfrm>
            <a:off x="285720" y="4286262"/>
            <a:ext cx="1614170" cy="781050"/>
          </a:xfrm>
          <a:prstGeom prst="rect">
            <a:avLst/>
          </a:prstGeom>
          <a:solidFill>
            <a:schemeClr val="tx1"/>
          </a:solidFill>
          <a:ln w="9525" algn="ctr">
            <a:noFill/>
            <a:miter lim="800000"/>
            <a:headEnd/>
            <a:tailEnd/>
          </a:ln>
          <a:effectLst/>
        </p:spPr>
      </p:pic>
      <p:pic>
        <p:nvPicPr>
          <p:cNvPr id="32" name="Image 31"/>
          <p:cNvPicPr/>
          <p:nvPr/>
        </p:nvPicPr>
        <p:blipFill>
          <a:blip r:embed="rId4"/>
          <a:srcRect/>
          <a:stretch>
            <a:fillRect/>
          </a:stretch>
        </p:blipFill>
        <p:spPr bwMode="auto">
          <a:xfrm>
            <a:off x="2428860" y="4057650"/>
            <a:ext cx="1733550" cy="1085850"/>
          </a:xfrm>
          <a:prstGeom prst="rect">
            <a:avLst/>
          </a:prstGeom>
          <a:noFill/>
          <a:ln w="9525">
            <a:noFill/>
            <a:miter lim="800000"/>
            <a:headEnd/>
            <a:tailEnd/>
          </a:ln>
        </p:spPr>
      </p:pic>
      <p:pic>
        <p:nvPicPr>
          <p:cNvPr id="33" name="Image 32"/>
          <p:cNvPicPr/>
          <p:nvPr/>
        </p:nvPicPr>
        <p:blipFill>
          <a:blip r:embed="rId5"/>
          <a:srcRect/>
          <a:stretch>
            <a:fillRect/>
          </a:stretch>
        </p:blipFill>
        <p:spPr bwMode="auto">
          <a:xfrm>
            <a:off x="5214942" y="2285998"/>
            <a:ext cx="3621098" cy="2678925"/>
          </a:xfrm>
          <a:prstGeom prst="rect">
            <a:avLst/>
          </a:prstGeom>
          <a:noFill/>
          <a:ln w="9525">
            <a:noFill/>
            <a:miter lim="800000"/>
            <a:headEnd/>
            <a:tailEnd/>
          </a:ln>
        </p:spPr>
      </p:pic>
      <p:sp>
        <p:nvSpPr>
          <p:cNvPr id="34" name="Rectangle à coins arrondis 33"/>
          <p:cNvSpPr/>
          <p:nvPr/>
        </p:nvSpPr>
        <p:spPr>
          <a:xfrm>
            <a:off x="2357422" y="535767"/>
            <a:ext cx="407196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MA" sz="2000" b="1" dirty="0" smtClean="0"/>
              <a:t>Produits climatologiques standards</a:t>
            </a:r>
            <a:endParaRPr lang="fr-FR" sz="2000" b="1" dirty="0"/>
          </a:p>
        </p:txBody>
      </p:sp>
      <p:sp>
        <p:nvSpPr>
          <p:cNvPr id="41" name="Titre 1"/>
          <p:cNvSpPr txBox="1">
            <a:spLocks/>
          </p:cNvSpPr>
          <p:nvPr/>
        </p:nvSpPr>
        <p:spPr>
          <a:xfrm>
            <a:off x="457200" y="-18"/>
            <a:ext cx="8229600" cy="544103"/>
          </a:xfrm>
          <a:prstGeom prst="rect">
            <a:avLst/>
          </a:prstGeom>
        </p:spPr>
        <p:txBody>
          <a:bodyPr vert="horz" lIns="91440" tIns="45720" rIns="91440" bIns="45720" rtlCol="0" anchor="ctr">
            <a:normAutofit fontScale="92500" lnSpcReduction="10000"/>
          </a:bodyPr>
          <a:lstStyle/>
          <a:p>
            <a:pPr lvl="0" algn="ctr">
              <a:spcBef>
                <a:spcPct val="0"/>
              </a:spcBef>
              <a:defRPr/>
            </a:pPr>
            <a:r>
              <a:rPr lang="en-US" sz="3600" b="1" dirty="0" err="1">
                <a:solidFill>
                  <a:schemeClr val="accent3">
                    <a:lumMod val="50000"/>
                  </a:schemeClr>
                </a:solidFill>
                <a:latin typeface="+mj-lt"/>
                <a:ea typeface="+mj-ea"/>
                <a:cs typeface="+mj-cs"/>
              </a:rPr>
              <a:t>Produits</a:t>
            </a:r>
            <a:r>
              <a:rPr lang="en-US" sz="3600" b="1" dirty="0">
                <a:solidFill>
                  <a:schemeClr val="accent3">
                    <a:lumMod val="50000"/>
                  </a:schemeClr>
                </a:solidFill>
                <a:latin typeface="+mj-lt"/>
                <a:ea typeface="+mj-ea"/>
                <a:cs typeface="+mj-cs"/>
              </a:rPr>
              <a:t> et services </a:t>
            </a:r>
            <a:r>
              <a:rPr lang="en-US" sz="3600" b="1" dirty="0" err="1">
                <a:solidFill>
                  <a:schemeClr val="accent3">
                    <a:lumMod val="50000"/>
                  </a:schemeClr>
                </a:solidFill>
                <a:latin typeface="+mj-lt"/>
                <a:ea typeface="+mj-ea"/>
                <a:cs typeface="+mj-cs"/>
              </a:rPr>
              <a:t>climatiques</a:t>
            </a:r>
            <a:endParaRPr kumimoji="0" lang="fr-FR" sz="36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pic>
        <p:nvPicPr>
          <p:cNvPr id="35" name="Picture 4" descr="C:\Users\meriem ALAOURI\Downloads\Les logos\Les logos\Logo_Meteo_Maroc.jpg"/>
          <p:cNvPicPr>
            <a:picLocks noChangeAspect="1" noChangeArrowheads="1"/>
          </p:cNvPicPr>
          <p:nvPr/>
        </p:nvPicPr>
        <p:blipFill>
          <a:blip r:embed="rId6"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rmAutofit fontScale="90000"/>
          </a:bodyPr>
          <a:lstStyle/>
          <a:p>
            <a:pPr lvl="0">
              <a:defRPr/>
            </a:pPr>
            <a:r>
              <a:rPr lang="en-US" b="1" dirty="0" err="1">
                <a:solidFill>
                  <a:schemeClr val="accent3">
                    <a:lumMod val="50000"/>
                  </a:schemeClr>
                </a:solidFill>
              </a:rPr>
              <a:t>Produits</a:t>
            </a:r>
            <a:r>
              <a:rPr lang="en-US" b="1" dirty="0">
                <a:solidFill>
                  <a:schemeClr val="accent3">
                    <a:lumMod val="50000"/>
                  </a:schemeClr>
                </a:solidFill>
              </a:rPr>
              <a:t> et services </a:t>
            </a:r>
            <a:r>
              <a:rPr lang="en-US" b="1" dirty="0" err="1">
                <a:solidFill>
                  <a:schemeClr val="accent3">
                    <a:lumMod val="50000"/>
                  </a:schemeClr>
                </a:solidFill>
              </a:rPr>
              <a:t>climatiques</a:t>
            </a:r>
            <a:endParaRPr lang="fr-FR"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 name="ZoneTexte 22"/>
          <p:cNvSpPr txBox="1"/>
          <p:nvPr/>
        </p:nvSpPr>
        <p:spPr>
          <a:xfrm>
            <a:off x="-32" y="1000114"/>
            <a:ext cx="5214942" cy="4093428"/>
          </a:xfrm>
          <a:prstGeom prst="rect">
            <a:avLst/>
          </a:prstGeom>
          <a:noFill/>
        </p:spPr>
        <p:txBody>
          <a:bodyPr wrap="square" rtlCol="0">
            <a:spAutoFit/>
          </a:bodyPr>
          <a:lstStyle/>
          <a:p>
            <a:r>
              <a:rPr lang="fr-MA" sz="2000" b="1" u="sng" dirty="0" smtClean="0">
                <a:solidFill>
                  <a:schemeClr val="accent1">
                    <a:lumMod val="75000"/>
                  </a:schemeClr>
                </a:solidFill>
              </a:rPr>
              <a:t>Un ensemble de produits de surveillance du climat sont fournis pour différents paramètres:</a:t>
            </a:r>
            <a:r>
              <a:rPr lang="en-US" sz="2000" b="1" u="sng" dirty="0" smtClean="0">
                <a:solidFill>
                  <a:schemeClr val="accent1">
                    <a:lumMod val="75000"/>
                  </a:schemeClr>
                </a:solidFill>
              </a:rPr>
              <a:t>:</a:t>
            </a:r>
            <a:endParaRPr lang="fr-FR" b="1" dirty="0" smtClean="0">
              <a:solidFill>
                <a:schemeClr val="accent1">
                  <a:lumMod val="75000"/>
                </a:schemeClr>
              </a:solidFill>
            </a:endParaRPr>
          </a:p>
          <a:p>
            <a:pPr lvl="0">
              <a:buFont typeface="Arial" pitchFamily="34" charset="0"/>
              <a:buChar char="•"/>
            </a:pPr>
            <a:r>
              <a:rPr lang="fr-MA" sz="2000" dirty="0" smtClean="0"/>
              <a:t>Anomalies climatiques;</a:t>
            </a:r>
          </a:p>
          <a:p>
            <a:pPr lvl="0">
              <a:buFont typeface="Arial" pitchFamily="34" charset="0"/>
              <a:buChar char="•"/>
            </a:pPr>
            <a:r>
              <a:rPr lang="fr-MA" sz="2000" dirty="0" smtClean="0"/>
              <a:t>Rapports sur des phénomènes exceptionnels;</a:t>
            </a:r>
          </a:p>
          <a:p>
            <a:pPr lvl="0">
              <a:buFont typeface="Arial" pitchFamily="34" charset="0"/>
              <a:buChar char="•"/>
            </a:pPr>
            <a:r>
              <a:rPr lang="fr-MA" sz="2000" dirty="0" smtClean="0"/>
              <a:t>Valeurs moyennes et répartition;</a:t>
            </a:r>
          </a:p>
          <a:p>
            <a:pPr lvl="0">
              <a:buFont typeface="Arial" pitchFamily="34" charset="0"/>
              <a:buChar char="•"/>
            </a:pPr>
            <a:r>
              <a:rPr lang="fr-MA" sz="2000" dirty="0" smtClean="0"/>
              <a:t>Les tendances;</a:t>
            </a:r>
          </a:p>
          <a:p>
            <a:pPr lvl="0">
              <a:buFont typeface="Arial" pitchFamily="34" charset="0"/>
              <a:buChar char="•"/>
            </a:pPr>
            <a:r>
              <a:rPr lang="fr-MA" sz="2000" dirty="0" smtClean="0"/>
              <a:t>Valeurs extrêmes et périodes de retour.</a:t>
            </a:r>
            <a:r>
              <a:rPr lang="fr-FR" dirty="0" smtClean="0"/>
              <a:t/>
            </a:r>
            <a:br>
              <a:rPr lang="fr-FR" dirty="0" smtClean="0"/>
            </a:br>
            <a:r>
              <a:rPr lang="fr-MA" sz="2000" b="1" u="sng" dirty="0">
                <a:solidFill>
                  <a:schemeClr val="accent1">
                    <a:lumMod val="75000"/>
                  </a:schemeClr>
                </a:solidFill>
              </a:rPr>
              <a:t>Exemples d'indices de changement climatique</a:t>
            </a:r>
            <a:r>
              <a:rPr lang="en-US" sz="2000" b="1" u="sng" dirty="0">
                <a:solidFill>
                  <a:schemeClr val="accent1">
                    <a:lumMod val="75000"/>
                  </a:schemeClr>
                </a:solidFill>
              </a:rPr>
              <a:t>:</a:t>
            </a:r>
            <a:endParaRPr lang="fr-FR" sz="2000" b="1" u="sng" dirty="0">
              <a:solidFill>
                <a:schemeClr val="accent1">
                  <a:lumMod val="75000"/>
                </a:schemeClr>
              </a:solidFill>
            </a:endParaRPr>
          </a:p>
          <a:p>
            <a:pPr lvl="0">
              <a:buFont typeface="Arial" pitchFamily="34" charset="0"/>
              <a:buChar char="•"/>
            </a:pPr>
            <a:r>
              <a:rPr lang="fr-MA" sz="2000" dirty="0" smtClean="0"/>
              <a:t>Précipitations moyennes et extrêmes;</a:t>
            </a:r>
          </a:p>
          <a:p>
            <a:pPr lvl="0">
              <a:buFont typeface="Arial" pitchFamily="34" charset="0"/>
              <a:buChar char="•"/>
            </a:pPr>
            <a:r>
              <a:rPr lang="fr-MA" sz="2000" dirty="0" smtClean="0"/>
              <a:t>Températures moyennes et extrêmes;</a:t>
            </a:r>
          </a:p>
          <a:p>
            <a:pPr lvl="0">
              <a:buFont typeface="Arial" pitchFamily="34" charset="0"/>
              <a:buChar char="•"/>
            </a:pPr>
            <a:r>
              <a:rPr lang="fr-MA" sz="2000" dirty="0" smtClean="0"/>
              <a:t>Vagues et jours chauds et froids;</a:t>
            </a:r>
          </a:p>
          <a:p>
            <a:pPr lvl="0">
              <a:buFont typeface="Arial" pitchFamily="34" charset="0"/>
              <a:buChar char="•"/>
            </a:pPr>
            <a:r>
              <a:rPr lang="fr-MA" sz="2000" dirty="0" smtClean="0"/>
              <a:t>Sécheresse en utilisant différents indices: SPI, SPEI et PDSI.</a:t>
            </a:r>
            <a:endParaRPr lang="fr-FR" sz="2000" dirty="0"/>
          </a:p>
        </p:txBody>
      </p:sp>
      <p:sp>
        <p:nvSpPr>
          <p:cNvPr id="34" name="Rectangle à coins arrondis 33"/>
          <p:cNvSpPr/>
          <p:nvPr/>
        </p:nvSpPr>
        <p:spPr>
          <a:xfrm>
            <a:off x="2071670" y="535767"/>
            <a:ext cx="585791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MA" sz="2000" b="1" dirty="0" smtClean="0"/>
              <a:t>Monitoring du climat et indices des CC</a:t>
            </a:r>
            <a:endParaRPr lang="fr-FR" sz="2000" dirty="0"/>
          </a:p>
        </p:txBody>
      </p:sp>
      <p:pic>
        <p:nvPicPr>
          <p:cNvPr id="25" name="Image 24"/>
          <p:cNvPicPr/>
          <p:nvPr/>
        </p:nvPicPr>
        <p:blipFill>
          <a:blip r:embed="rId2"/>
          <a:srcRect/>
          <a:stretch>
            <a:fillRect/>
          </a:stretch>
        </p:blipFill>
        <p:spPr bwMode="auto">
          <a:xfrm>
            <a:off x="6143636" y="1071552"/>
            <a:ext cx="2857520" cy="2196719"/>
          </a:xfrm>
          <a:prstGeom prst="rect">
            <a:avLst/>
          </a:prstGeom>
          <a:noFill/>
          <a:ln w="9525">
            <a:noFill/>
            <a:miter lim="800000"/>
            <a:headEnd/>
            <a:tailEnd/>
          </a:ln>
        </p:spPr>
      </p:pic>
      <p:grpSp>
        <p:nvGrpSpPr>
          <p:cNvPr id="3" name="Groupe 26"/>
          <p:cNvGrpSpPr/>
          <p:nvPr/>
        </p:nvGrpSpPr>
        <p:grpSpPr>
          <a:xfrm>
            <a:off x="5000628" y="3294456"/>
            <a:ext cx="4045591" cy="1849044"/>
            <a:chOff x="4572000" y="3643314"/>
            <a:chExt cx="4045591" cy="2465392"/>
          </a:xfrm>
        </p:grpSpPr>
        <p:pic>
          <p:nvPicPr>
            <p:cNvPr id="26" name="Image 25"/>
            <p:cNvPicPr/>
            <p:nvPr/>
          </p:nvPicPr>
          <p:blipFill>
            <a:blip r:embed="rId3"/>
            <a:srcRect/>
            <a:stretch>
              <a:fillRect/>
            </a:stretch>
          </p:blipFill>
          <p:spPr bwMode="auto">
            <a:xfrm>
              <a:off x="4572000" y="3643314"/>
              <a:ext cx="4045591" cy="2465392"/>
            </a:xfrm>
            <a:prstGeom prst="rect">
              <a:avLst/>
            </a:prstGeom>
            <a:noFill/>
            <a:ln w="9525">
              <a:solidFill>
                <a:schemeClr val="accent1"/>
              </a:solidFill>
              <a:miter lim="800000"/>
              <a:headEnd/>
              <a:tailEnd/>
            </a:ln>
          </p:spPr>
        </p:pic>
        <p:sp>
          <p:nvSpPr>
            <p:cNvPr id="1026" name="Text Box 2"/>
            <p:cNvSpPr txBox="1">
              <a:spLocks noChangeArrowheads="1"/>
            </p:cNvSpPr>
            <p:nvPr/>
          </p:nvSpPr>
          <p:spPr bwMode="auto">
            <a:xfrm>
              <a:off x="5035576" y="3643314"/>
              <a:ext cx="3179762" cy="15081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800" b="1" i="0" u="none" strike="noStrike" cap="none" normalizeH="0" baseline="0" noProof="1" smtClean="0">
                  <a:ln>
                    <a:noFill/>
                  </a:ln>
                  <a:solidFill>
                    <a:srgbClr val="4F81BD"/>
                  </a:solidFill>
                  <a:effectLst/>
                  <a:latin typeface="Calibri" pitchFamily="34" charset="0"/>
                  <a:cs typeface="Arial" pitchFamily="34" charset="0"/>
                </a:rPr>
                <a:t>Years with dry dominance based on SPI classification</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27" name="Picture 4" descr="C:\Users\meriem ALAOURI\Downloads\Les logos\Les logos\Logo_Meteo_Maroc.jpg"/>
          <p:cNvPicPr>
            <a:picLocks noChangeAspect="1" noChangeArrowheads="1"/>
          </p:cNvPicPr>
          <p:nvPr/>
        </p:nvPicPr>
        <p:blipFill>
          <a:blip r:embed="rId4"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rmAutofit fontScale="90000"/>
          </a:bodyPr>
          <a:lstStyle/>
          <a:p>
            <a:pPr lvl="0">
              <a:defRPr/>
            </a:pPr>
            <a:r>
              <a:rPr lang="en-US" b="1" dirty="0" err="1">
                <a:solidFill>
                  <a:schemeClr val="accent3">
                    <a:lumMod val="50000"/>
                  </a:schemeClr>
                </a:solidFill>
              </a:rPr>
              <a:t>Produits</a:t>
            </a:r>
            <a:r>
              <a:rPr lang="en-US" b="1" dirty="0">
                <a:solidFill>
                  <a:schemeClr val="accent3">
                    <a:lumMod val="50000"/>
                  </a:schemeClr>
                </a:solidFill>
              </a:rPr>
              <a:t> et services </a:t>
            </a:r>
            <a:r>
              <a:rPr lang="en-US" b="1" dirty="0" err="1">
                <a:solidFill>
                  <a:schemeClr val="accent3">
                    <a:lumMod val="50000"/>
                  </a:schemeClr>
                </a:solidFill>
              </a:rPr>
              <a:t>climatiques</a:t>
            </a:r>
            <a:endParaRPr lang="fr-FR"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 name="ZoneTexte 22"/>
          <p:cNvSpPr txBox="1"/>
          <p:nvPr/>
        </p:nvSpPr>
        <p:spPr>
          <a:xfrm>
            <a:off x="142844" y="964395"/>
            <a:ext cx="9001156" cy="923330"/>
          </a:xfrm>
          <a:prstGeom prst="rect">
            <a:avLst/>
          </a:prstGeom>
          <a:noFill/>
        </p:spPr>
        <p:txBody>
          <a:bodyPr wrap="square" rtlCol="0">
            <a:spAutoFit/>
          </a:bodyPr>
          <a:lstStyle/>
          <a:p>
            <a:pPr lvl="0">
              <a:buFont typeface="Arial" pitchFamily="34" charset="0"/>
              <a:buChar char="•"/>
            </a:pPr>
            <a:r>
              <a:rPr lang="fr-MA" b="1" dirty="0" smtClean="0">
                <a:latin typeface="Arial" pitchFamily="34" charset="0"/>
                <a:cs typeface="Arial" pitchFamily="34" charset="0"/>
              </a:rPr>
              <a:t>Des bulletins mensuels </a:t>
            </a:r>
            <a:r>
              <a:rPr lang="fr-MA" dirty="0" smtClean="0">
                <a:latin typeface="Arial" pitchFamily="34" charset="0"/>
                <a:cs typeface="Arial" pitchFamily="34" charset="0"/>
              </a:rPr>
              <a:t>sont élaborés pour chaque saison selon une approche multi-modèles et des prévisions probabilistes utilisant un système de prédiction d'ensemble</a:t>
            </a:r>
            <a:r>
              <a:rPr lang="fr-MA" b="1" dirty="0" smtClean="0">
                <a:latin typeface="Arial" pitchFamily="34" charset="0"/>
                <a:cs typeface="Arial" pitchFamily="34" charset="0"/>
              </a:rPr>
              <a:t>;</a:t>
            </a:r>
          </a:p>
          <a:p>
            <a:pPr lvl="0">
              <a:buFont typeface="Arial" pitchFamily="34" charset="0"/>
              <a:buChar char="•"/>
            </a:pPr>
            <a:r>
              <a:rPr lang="fr-MA" b="1" dirty="0" err="1" smtClean="0">
                <a:latin typeface="Arial" pitchFamily="34" charset="0"/>
                <a:cs typeface="Arial" pitchFamily="34" charset="0"/>
              </a:rPr>
              <a:t>Outlouks</a:t>
            </a:r>
            <a:r>
              <a:rPr lang="fr-MA" b="1" dirty="0" smtClean="0">
                <a:latin typeface="Arial" pitchFamily="34" charset="0"/>
                <a:cs typeface="Arial" pitchFamily="34" charset="0"/>
              </a:rPr>
              <a:t> saisonnières pour l'Afrique du Nord (NA RCC-Network);</a:t>
            </a:r>
            <a:endParaRPr lang="fr-FR" dirty="0" smtClean="0">
              <a:latin typeface="Arial" pitchFamily="34" charset="0"/>
              <a:cs typeface="Arial" pitchFamily="34" charset="0"/>
            </a:endParaRPr>
          </a:p>
        </p:txBody>
      </p:sp>
      <p:sp>
        <p:nvSpPr>
          <p:cNvPr id="34" name="Rectangle à coins arrondis 33"/>
          <p:cNvSpPr/>
          <p:nvPr/>
        </p:nvSpPr>
        <p:spPr>
          <a:xfrm>
            <a:off x="2357422" y="535767"/>
            <a:ext cx="407196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smtClean="0"/>
              <a:t>Produits</a:t>
            </a:r>
            <a:r>
              <a:rPr lang="en-US" sz="2000" b="1" dirty="0" smtClean="0"/>
              <a:t> de la </a:t>
            </a:r>
            <a:r>
              <a:rPr lang="en-US" sz="2000" b="1" dirty="0" err="1" smtClean="0"/>
              <a:t>prévision</a:t>
            </a:r>
            <a:r>
              <a:rPr lang="en-US" sz="2000" b="1" dirty="0" smtClean="0"/>
              <a:t> </a:t>
            </a:r>
            <a:r>
              <a:rPr lang="en-US" sz="2000" b="1" dirty="0" err="1" smtClean="0"/>
              <a:t>saisonnière</a:t>
            </a:r>
            <a:endParaRPr lang="fr-FR" sz="2000" dirty="0"/>
          </a:p>
        </p:txBody>
      </p:sp>
      <p:grpSp>
        <p:nvGrpSpPr>
          <p:cNvPr id="3" name="Groupe 24"/>
          <p:cNvGrpSpPr/>
          <p:nvPr/>
        </p:nvGrpSpPr>
        <p:grpSpPr>
          <a:xfrm>
            <a:off x="4572000" y="2000246"/>
            <a:ext cx="4572000" cy="2857520"/>
            <a:chOff x="3271808" y="1857364"/>
            <a:chExt cx="5872192" cy="3544905"/>
          </a:xfrm>
        </p:grpSpPr>
        <p:pic>
          <p:nvPicPr>
            <p:cNvPr id="24" name="Image 23"/>
            <p:cNvPicPr/>
            <p:nvPr/>
          </p:nvPicPr>
          <p:blipFill>
            <a:blip r:embed="rId2"/>
            <a:srcRect/>
            <a:stretch>
              <a:fillRect/>
            </a:stretch>
          </p:blipFill>
          <p:spPr bwMode="auto">
            <a:xfrm>
              <a:off x="3271808" y="1857364"/>
              <a:ext cx="5872192" cy="3544905"/>
            </a:xfrm>
            <a:prstGeom prst="rect">
              <a:avLst/>
            </a:prstGeom>
            <a:noFill/>
            <a:ln w="9525">
              <a:noFill/>
              <a:miter lim="800000"/>
              <a:headEnd/>
              <a:tailEnd/>
            </a:ln>
          </p:spPr>
        </p:pic>
        <p:sp>
          <p:nvSpPr>
            <p:cNvPr id="2050" name="Text Box 2"/>
            <p:cNvSpPr txBox="1">
              <a:spLocks noChangeArrowheads="1"/>
            </p:cNvSpPr>
            <p:nvPr/>
          </p:nvSpPr>
          <p:spPr bwMode="auto">
            <a:xfrm>
              <a:off x="4500562" y="2071678"/>
              <a:ext cx="2859087" cy="38576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800" b="1" i="0" u="none" strike="noStrike" cap="none" normalizeH="0" baseline="0" noProof="1" smtClean="0">
                  <a:ln>
                    <a:noFill/>
                  </a:ln>
                  <a:solidFill>
                    <a:srgbClr val="4F81BD"/>
                  </a:solidFill>
                  <a:effectLst/>
                  <a:latin typeface="Calibri" pitchFamily="34" charset="0"/>
                  <a:cs typeface="Arial" pitchFamily="34" charset="0"/>
                </a:rPr>
                <a:t>Example of  seasonal forecast maps of the mean temperature: Probability of above normal category for JFM 2016 over MEDCOF region</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6" name="ZoneTexte 25"/>
          <p:cNvSpPr txBox="1"/>
          <p:nvPr/>
        </p:nvSpPr>
        <p:spPr>
          <a:xfrm>
            <a:off x="142844" y="1875229"/>
            <a:ext cx="4429156" cy="3139321"/>
          </a:xfrm>
          <a:prstGeom prst="rect">
            <a:avLst/>
          </a:prstGeom>
          <a:noFill/>
        </p:spPr>
        <p:txBody>
          <a:bodyPr wrap="square" rtlCol="0">
            <a:spAutoFit/>
          </a:bodyPr>
          <a:lstStyle/>
          <a:p>
            <a:pPr lvl="0">
              <a:buFont typeface="Arial" pitchFamily="34" charset="0"/>
              <a:buChar char="•"/>
            </a:pPr>
            <a:r>
              <a:rPr lang="fr-MA" b="1" dirty="0" smtClean="0">
                <a:latin typeface="Arial" pitchFamily="34" charset="0"/>
                <a:cs typeface="Arial" pitchFamily="34" charset="0"/>
              </a:rPr>
              <a:t>Des cartes de prévisions </a:t>
            </a:r>
            <a:r>
              <a:rPr lang="fr-MA" dirty="0" smtClean="0">
                <a:latin typeface="Arial" pitchFamily="34" charset="0"/>
                <a:cs typeface="Arial" pitchFamily="34" charset="0"/>
              </a:rPr>
              <a:t>saisonnières issues du modèle climatique pour le nord de l'Afrique, la région méditerranéenne (MEDC de la région) et la région arabe</a:t>
            </a:r>
            <a:r>
              <a:rPr lang="fr-MA" b="1" dirty="0" smtClean="0">
                <a:latin typeface="Arial" pitchFamily="34" charset="0"/>
                <a:cs typeface="Arial" pitchFamily="34" charset="0"/>
              </a:rPr>
              <a:t>;</a:t>
            </a:r>
          </a:p>
          <a:p>
            <a:pPr lvl="0">
              <a:buFont typeface="Arial" pitchFamily="34" charset="0"/>
              <a:buChar char="•"/>
            </a:pPr>
            <a:endParaRPr lang="fr-MA" b="1" dirty="0" smtClean="0">
              <a:latin typeface="Arial" pitchFamily="34" charset="0"/>
              <a:cs typeface="Arial" pitchFamily="34" charset="0"/>
            </a:endParaRPr>
          </a:p>
          <a:p>
            <a:pPr lvl="0">
              <a:buFont typeface="Arial" pitchFamily="34" charset="0"/>
              <a:buChar char="•"/>
            </a:pPr>
            <a:r>
              <a:rPr lang="fr-MA" b="1" dirty="0" smtClean="0">
                <a:latin typeface="Arial" pitchFamily="34" charset="0"/>
                <a:cs typeface="Arial" pitchFamily="34" charset="0"/>
              </a:rPr>
              <a:t>Prévisions saisonnières de la sécheresse </a:t>
            </a:r>
            <a:r>
              <a:rPr lang="fr-MA" dirty="0" smtClean="0">
                <a:latin typeface="Arial" pitchFamily="34" charset="0"/>
                <a:cs typeface="Arial" pitchFamily="34" charset="0"/>
              </a:rPr>
              <a:t>à l'aide de l'indice de précipitations normalisé (SPI): Les calculs SPI sont basés sur les précipitations mensuelles issues du modèle ARPEGE-Climat couplé.</a:t>
            </a:r>
            <a:endParaRPr lang="fr-FR" dirty="0">
              <a:latin typeface="Arial" pitchFamily="34" charset="0"/>
              <a:cs typeface="Arial" pitchFamily="34" charset="0"/>
            </a:endParaRPr>
          </a:p>
        </p:txBody>
      </p:sp>
      <p:pic>
        <p:nvPicPr>
          <p:cNvPr id="27" name="Picture 4" descr="C:\Users\meriem ALAOURI\Downloads\Les logos\Les logos\Logo_Meteo_Maroc.jpg"/>
          <p:cNvPicPr>
            <a:picLocks noChangeAspect="1" noChangeArrowheads="1"/>
          </p:cNvPicPr>
          <p:nvPr/>
        </p:nvPicPr>
        <p:blipFill>
          <a:blip r:embed="rId3"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rmAutofit fontScale="90000"/>
          </a:bodyPr>
          <a:lstStyle/>
          <a:p>
            <a:r>
              <a:rPr lang="en-US" b="1" dirty="0" err="1" smtClean="0">
                <a:solidFill>
                  <a:schemeClr val="accent3">
                    <a:lumMod val="50000"/>
                  </a:schemeClr>
                </a:solidFill>
              </a:rPr>
              <a:t>Produits</a:t>
            </a:r>
            <a:r>
              <a:rPr lang="en-US" b="1" dirty="0" smtClean="0">
                <a:solidFill>
                  <a:schemeClr val="accent3">
                    <a:lumMod val="50000"/>
                  </a:schemeClr>
                </a:solidFill>
              </a:rPr>
              <a:t> et services </a:t>
            </a:r>
            <a:r>
              <a:rPr lang="en-US" b="1" dirty="0" err="1" smtClean="0">
                <a:solidFill>
                  <a:schemeClr val="accent3">
                    <a:lumMod val="50000"/>
                  </a:schemeClr>
                </a:solidFill>
              </a:rPr>
              <a:t>climatiques</a:t>
            </a:r>
            <a:endParaRPr lang="fr-FR"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 name="ZoneTexte 22"/>
          <p:cNvSpPr txBox="1"/>
          <p:nvPr/>
        </p:nvSpPr>
        <p:spPr>
          <a:xfrm>
            <a:off x="142844" y="967639"/>
            <a:ext cx="5072098" cy="4247317"/>
          </a:xfrm>
          <a:prstGeom prst="rect">
            <a:avLst/>
          </a:prstGeom>
          <a:noFill/>
        </p:spPr>
        <p:txBody>
          <a:bodyPr wrap="square" rtlCol="0">
            <a:spAutoFit/>
          </a:bodyPr>
          <a:lstStyle/>
          <a:p>
            <a:pPr lvl="0">
              <a:buFont typeface="Arial" pitchFamily="34" charset="0"/>
              <a:buChar char="•"/>
            </a:pPr>
            <a:r>
              <a:rPr lang="fr-MA" dirty="0" smtClean="0">
                <a:latin typeface="Arial" pitchFamily="34" charset="0"/>
                <a:cs typeface="Arial" pitchFamily="34" charset="0"/>
              </a:rPr>
              <a:t>Fourniture de scénarios climatiques futurs à différentes échelles de temps (à moyen, à moyen et à long terme) à la fois sur le Maroc et même dans des zones plus vastes (région de NA, région arabe);</a:t>
            </a:r>
          </a:p>
          <a:p>
            <a:pPr lvl="0">
              <a:buFont typeface="Arial" pitchFamily="34" charset="0"/>
              <a:buChar char="•"/>
            </a:pPr>
            <a:endParaRPr lang="fr-MA" dirty="0" smtClean="0">
              <a:latin typeface="Arial" pitchFamily="34" charset="0"/>
              <a:cs typeface="Arial" pitchFamily="34" charset="0"/>
            </a:endParaRPr>
          </a:p>
          <a:p>
            <a:pPr lvl="0">
              <a:buFont typeface="Arial" pitchFamily="34" charset="0"/>
              <a:buChar char="•"/>
            </a:pPr>
            <a:r>
              <a:rPr lang="fr-MA" dirty="0" smtClean="0">
                <a:latin typeface="Arial" pitchFamily="34" charset="0"/>
                <a:cs typeface="Arial" pitchFamily="34" charset="0"/>
              </a:rPr>
              <a:t>Production d'informations climatiques détaillées sur les changements futurs à haute résolution à l'aide de la réduction de l'échelle dynamique et statistique;</a:t>
            </a:r>
          </a:p>
          <a:p>
            <a:pPr lvl="0">
              <a:buFont typeface="Arial" pitchFamily="34" charset="0"/>
              <a:buChar char="•"/>
            </a:pPr>
            <a:endParaRPr lang="fr-MA" dirty="0" smtClean="0">
              <a:latin typeface="Arial" pitchFamily="34" charset="0"/>
              <a:cs typeface="Arial" pitchFamily="34" charset="0"/>
            </a:endParaRPr>
          </a:p>
          <a:p>
            <a:pPr lvl="0">
              <a:buFont typeface="Arial" pitchFamily="34" charset="0"/>
              <a:buChar char="•"/>
            </a:pPr>
            <a:r>
              <a:rPr lang="fr-MA" dirty="0" smtClean="0">
                <a:latin typeface="Arial" pitchFamily="34" charset="0"/>
                <a:cs typeface="Arial" pitchFamily="34" charset="0"/>
              </a:rPr>
              <a:t>Évaluation des changements futurs basés sur différents scénarios d'émission (RCP2.6, RCP4.5, RCP8.5 ...) et pour différents horizons (par exemple: 2030, 2050, 2100 ...).</a:t>
            </a:r>
            <a:endParaRPr lang="fr-FR" dirty="0">
              <a:latin typeface="Arial" pitchFamily="34" charset="0"/>
              <a:cs typeface="Arial" pitchFamily="34" charset="0"/>
            </a:endParaRPr>
          </a:p>
        </p:txBody>
      </p:sp>
      <p:sp>
        <p:nvSpPr>
          <p:cNvPr id="34" name="Rectangle à coins arrondis 33"/>
          <p:cNvSpPr/>
          <p:nvPr/>
        </p:nvSpPr>
        <p:spPr>
          <a:xfrm>
            <a:off x="2357422" y="535767"/>
            <a:ext cx="4643470"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smtClean="0"/>
              <a:t>Scénarios</a:t>
            </a:r>
            <a:r>
              <a:rPr lang="en-US" sz="2000" b="1" dirty="0" smtClean="0"/>
              <a:t> de </a:t>
            </a:r>
            <a:r>
              <a:rPr lang="en-US" sz="2000" b="1" dirty="0" err="1" smtClean="0"/>
              <a:t>changement</a:t>
            </a:r>
            <a:r>
              <a:rPr lang="en-US" sz="2000" b="1" dirty="0" smtClean="0"/>
              <a:t> </a:t>
            </a:r>
            <a:r>
              <a:rPr lang="en-US" sz="2000" b="1" dirty="0" err="1" smtClean="0"/>
              <a:t>climatique</a:t>
            </a:r>
            <a:endParaRPr lang="fr-FR" sz="2000" dirty="0"/>
          </a:p>
        </p:txBody>
      </p:sp>
      <p:grpSp>
        <p:nvGrpSpPr>
          <p:cNvPr id="3" name="Groupe 24"/>
          <p:cNvGrpSpPr/>
          <p:nvPr/>
        </p:nvGrpSpPr>
        <p:grpSpPr>
          <a:xfrm>
            <a:off x="5715008" y="1000114"/>
            <a:ext cx="3572716" cy="3339727"/>
            <a:chOff x="4570432" y="1500174"/>
            <a:chExt cx="4144972" cy="4643470"/>
          </a:xfrm>
        </p:grpSpPr>
        <p:pic>
          <p:nvPicPr>
            <p:cNvPr id="24" name="Image 23" descr="C:\Users\HP\Downloads\tav-rcp85-2036-2065 (1).png"/>
            <p:cNvPicPr/>
            <p:nvPr/>
          </p:nvPicPr>
          <p:blipFill rotWithShape="1">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l="-1" r="-2100"/>
            <a:stretch/>
          </p:blipFill>
          <p:spPr bwMode="auto">
            <a:xfrm>
              <a:off x="4570432" y="1500174"/>
              <a:ext cx="4144972" cy="4643470"/>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sp>
          <p:nvSpPr>
            <p:cNvPr id="3074" name="Text Box 2"/>
            <p:cNvSpPr txBox="1">
              <a:spLocks noChangeArrowheads="1"/>
            </p:cNvSpPr>
            <p:nvPr/>
          </p:nvSpPr>
          <p:spPr bwMode="auto">
            <a:xfrm>
              <a:off x="5000628" y="1928802"/>
              <a:ext cx="2787650" cy="388938"/>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800" b="1" i="0" u="none" strike="noStrike" cap="none" normalizeH="0" baseline="0" noProof="1" smtClean="0">
                  <a:ln>
                    <a:noFill/>
                  </a:ln>
                  <a:solidFill>
                    <a:schemeClr val="tx1"/>
                  </a:solidFill>
                  <a:effectLst/>
                  <a:latin typeface="Calibri" pitchFamily="34" charset="0"/>
                  <a:cs typeface="Arial" pitchFamily="34" charset="0"/>
                </a:rPr>
                <a:t>Future changes of the annual mean temperature under RCP8.5 for the horizon 2050 (2036-2065 compared to 1971-2000) issued from the high resolution climate model (ALADIN-CLIMAT</a:t>
              </a:r>
              <a:r>
                <a:rPr kumimoji="0" lang="en-US" sz="800" b="0" i="0" u="none" strike="noStrike" cap="none" normalizeH="0" baseline="0" dirty="0" smtClean="0">
                  <a:ln>
                    <a:noFill/>
                  </a:ln>
                  <a:solidFill>
                    <a:schemeClr val="tx1"/>
                  </a:solidFill>
                  <a:effectLst/>
                  <a:latin typeface="Calibri" pitchFamily="34" charset="0"/>
                  <a:cs typeface="Arial" pitchFamily="34" charset="0"/>
                </a:rPr>
                <a:t>)</a:t>
              </a:r>
              <a:endParaRPr kumimoji="0" lang="en-US" sz="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6" name="Groupe 30"/>
          <p:cNvGrpSpPr/>
          <p:nvPr/>
        </p:nvGrpSpPr>
        <p:grpSpPr>
          <a:xfrm>
            <a:off x="5112162" y="2714626"/>
            <a:ext cx="4031838" cy="2170813"/>
            <a:chOff x="4357686" y="2714620"/>
            <a:chExt cx="4674779" cy="2942042"/>
          </a:xfrm>
        </p:grpSpPr>
        <p:pic>
          <p:nvPicPr>
            <p:cNvPr id="7169" name="Picture 1" descr="E:\tnav.rcp45.AN.mena.diff.final.2036-2065_1971-2000.ps.png"/>
            <p:cNvPicPr>
              <a:picLocks noChangeAspect="1" noChangeArrowheads="1"/>
            </p:cNvPicPr>
            <p:nvPr/>
          </p:nvPicPr>
          <p:blipFill>
            <a:blip r:embed="rId3" cstate="print"/>
            <a:srcRect/>
            <a:stretch>
              <a:fillRect/>
            </a:stretch>
          </p:blipFill>
          <p:spPr bwMode="auto">
            <a:xfrm>
              <a:off x="4357686" y="2714620"/>
              <a:ext cx="4674779" cy="2942042"/>
            </a:xfrm>
            <a:prstGeom prst="rect">
              <a:avLst/>
            </a:prstGeom>
            <a:noFill/>
          </p:spPr>
        </p:pic>
        <p:sp>
          <p:nvSpPr>
            <p:cNvPr id="28" name="Text Box 2"/>
            <p:cNvSpPr txBox="1">
              <a:spLocks noChangeArrowheads="1"/>
            </p:cNvSpPr>
            <p:nvPr/>
          </p:nvSpPr>
          <p:spPr bwMode="auto">
            <a:xfrm>
              <a:off x="5286380" y="3071810"/>
              <a:ext cx="2787650" cy="388938"/>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800" b="1" i="0" u="none" strike="noStrike" cap="none" normalizeH="0" baseline="0" noProof="1" smtClean="0">
                  <a:ln>
                    <a:noFill/>
                  </a:ln>
                  <a:solidFill>
                    <a:schemeClr val="tx1"/>
                  </a:solidFill>
                  <a:effectLst/>
                  <a:latin typeface="Calibri" pitchFamily="34" charset="0"/>
                  <a:cs typeface="Arial" pitchFamily="34" charset="0"/>
                </a:rPr>
                <a:t>Future changes of the annual mean minimum temperature under RCP4.5 for the horizon 2050 (2036-2065 compared to 1971-2000) issued from the high resolution climate model (ALADIN-CLIMAT</a:t>
              </a:r>
              <a:r>
                <a:rPr kumimoji="0" lang="en-US" sz="800" b="0" i="0" u="none" strike="noStrike" cap="none" normalizeH="0" baseline="0" dirty="0" smtClean="0">
                  <a:ln>
                    <a:noFill/>
                  </a:ln>
                  <a:solidFill>
                    <a:schemeClr val="tx1"/>
                  </a:solidFill>
                  <a:effectLst/>
                  <a:latin typeface="Calibri" pitchFamily="34" charset="0"/>
                  <a:cs typeface="Arial" pitchFamily="34" charset="0"/>
                </a:rPr>
                <a:t>)</a:t>
              </a:r>
              <a:endParaRPr kumimoji="0" lang="en-US" sz="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31" name="Picture 4" descr="C:\Users\meriem ALAOURI\Downloads\Les logos\Les logos\Logo_Meteo_Maroc.jpg"/>
          <p:cNvPicPr>
            <a:picLocks noChangeAspect="1" noChangeArrowheads="1"/>
          </p:cNvPicPr>
          <p:nvPr/>
        </p:nvPicPr>
        <p:blipFill>
          <a:blip r:embed="rId4"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rmAutofit fontScale="90000"/>
          </a:bodyPr>
          <a:lstStyle/>
          <a:p>
            <a:r>
              <a:rPr lang="en-US" b="1" dirty="0" err="1" smtClean="0">
                <a:solidFill>
                  <a:schemeClr val="accent3">
                    <a:lumMod val="50000"/>
                  </a:schemeClr>
                </a:solidFill>
              </a:rPr>
              <a:t>Produits</a:t>
            </a:r>
            <a:r>
              <a:rPr lang="en-US" b="1" dirty="0" smtClean="0">
                <a:solidFill>
                  <a:schemeClr val="accent3">
                    <a:lumMod val="50000"/>
                  </a:schemeClr>
                </a:solidFill>
              </a:rPr>
              <a:t> et services </a:t>
            </a:r>
            <a:r>
              <a:rPr lang="en-US" b="1" dirty="0" err="1" smtClean="0">
                <a:solidFill>
                  <a:schemeClr val="accent3">
                    <a:lumMod val="50000"/>
                  </a:schemeClr>
                </a:solidFill>
              </a:rPr>
              <a:t>climatiques</a:t>
            </a:r>
            <a:endParaRPr lang="fr-FR"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 name="ZoneTexte 22"/>
          <p:cNvSpPr txBox="1"/>
          <p:nvPr/>
        </p:nvSpPr>
        <p:spPr>
          <a:xfrm>
            <a:off x="142844" y="1017974"/>
            <a:ext cx="4572032" cy="3970318"/>
          </a:xfrm>
          <a:prstGeom prst="rect">
            <a:avLst/>
          </a:prstGeom>
          <a:noFill/>
        </p:spPr>
        <p:txBody>
          <a:bodyPr wrap="square" rtlCol="0">
            <a:spAutoFit/>
          </a:bodyPr>
          <a:lstStyle/>
          <a:p>
            <a:pPr lvl="0" algn="just">
              <a:buFont typeface="Arial" pitchFamily="34" charset="0"/>
              <a:buChar char="•"/>
            </a:pPr>
            <a:r>
              <a:rPr lang="fr-MA" dirty="0" smtClean="0"/>
              <a:t>Études climatologiques sur des événements météorologiques et climatiques exceptionnels;</a:t>
            </a:r>
          </a:p>
          <a:p>
            <a:pPr lvl="0" algn="just">
              <a:buFont typeface="Arial" pitchFamily="34" charset="0"/>
              <a:buChar char="•"/>
            </a:pPr>
            <a:endParaRPr lang="fr-MA" dirty="0" smtClean="0"/>
          </a:p>
          <a:p>
            <a:pPr lvl="0" algn="just">
              <a:buFont typeface="Arial" pitchFamily="34" charset="0"/>
              <a:buChar char="•"/>
            </a:pPr>
            <a:r>
              <a:rPr lang="fr-MA" dirty="0" smtClean="0"/>
              <a:t>Des études adaptées aux besoins spécifiques (énergie, agriculture, eau, ...);</a:t>
            </a:r>
          </a:p>
          <a:p>
            <a:pPr lvl="0" algn="just">
              <a:buFont typeface="Arial" pitchFamily="34" charset="0"/>
              <a:buChar char="•"/>
            </a:pPr>
            <a:endParaRPr lang="fr-MA" dirty="0" smtClean="0"/>
          </a:p>
          <a:p>
            <a:pPr lvl="0" algn="just">
              <a:buFont typeface="Arial" pitchFamily="34" charset="0"/>
              <a:buChar char="•"/>
            </a:pPr>
            <a:r>
              <a:rPr lang="fr-MA" dirty="0" smtClean="0"/>
              <a:t>Évaluation des changements climatiques observés à des fins spécifiques (exemple: lien avec les changements détectés dans les secteurs);</a:t>
            </a:r>
          </a:p>
          <a:p>
            <a:pPr lvl="0" algn="just">
              <a:buFont typeface="Arial" pitchFamily="34" charset="0"/>
              <a:buChar char="•"/>
            </a:pPr>
            <a:endParaRPr lang="fr-MA" dirty="0" smtClean="0"/>
          </a:p>
          <a:p>
            <a:pPr lvl="0" algn="just">
              <a:buFont typeface="Arial" pitchFamily="34" charset="0"/>
              <a:buChar char="•"/>
            </a:pPr>
            <a:r>
              <a:rPr lang="fr-MA" dirty="0" smtClean="0"/>
              <a:t>Évaluation des changements climatiques futurs pour des besoins spécifiques (exemple: études d'adaptation);</a:t>
            </a:r>
            <a:endParaRPr lang="fr-FR" dirty="0"/>
          </a:p>
        </p:txBody>
      </p:sp>
      <p:sp>
        <p:nvSpPr>
          <p:cNvPr id="34" name="Rectangle à coins arrondis 33"/>
          <p:cNvSpPr/>
          <p:nvPr/>
        </p:nvSpPr>
        <p:spPr>
          <a:xfrm>
            <a:off x="2357422" y="535767"/>
            <a:ext cx="407196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Etudes </a:t>
            </a:r>
            <a:r>
              <a:rPr lang="en-US" b="1" dirty="0" err="1" smtClean="0"/>
              <a:t>climatiques</a:t>
            </a:r>
            <a:endParaRPr lang="fr-FR" dirty="0"/>
          </a:p>
        </p:txBody>
      </p:sp>
      <p:pic>
        <p:nvPicPr>
          <p:cNvPr id="27" name="Image 26"/>
          <p:cNvPicPr/>
          <p:nvPr/>
        </p:nvPicPr>
        <p:blipFill>
          <a:blip r:embed="rId3" cstate="print"/>
          <a:srcRect/>
          <a:stretch>
            <a:fillRect/>
          </a:stretch>
        </p:blipFill>
        <p:spPr bwMode="auto">
          <a:xfrm>
            <a:off x="4643438" y="1071553"/>
            <a:ext cx="4500562" cy="2500330"/>
          </a:xfrm>
          <a:prstGeom prst="rect">
            <a:avLst/>
          </a:prstGeom>
          <a:solidFill>
            <a:srgbClr val="FFFFFF"/>
          </a:solidFill>
          <a:ln w="9525">
            <a:noFill/>
            <a:miter lim="800000"/>
            <a:headEnd/>
            <a:tailEnd/>
          </a:ln>
        </p:spPr>
      </p:pic>
      <p:pic>
        <p:nvPicPr>
          <p:cNvPr id="30" name="Image 29"/>
          <p:cNvPicPr/>
          <p:nvPr/>
        </p:nvPicPr>
        <p:blipFill>
          <a:blip r:embed="rId4"/>
          <a:srcRect/>
          <a:stretch>
            <a:fillRect/>
          </a:stretch>
        </p:blipFill>
        <p:spPr bwMode="auto">
          <a:xfrm>
            <a:off x="4714876" y="1125131"/>
            <a:ext cx="4149868" cy="1303743"/>
          </a:xfrm>
          <a:prstGeom prst="rect">
            <a:avLst/>
          </a:prstGeom>
          <a:noFill/>
          <a:ln w="9525">
            <a:noFill/>
            <a:miter lim="800000"/>
            <a:headEnd/>
            <a:tailEnd/>
          </a:ln>
        </p:spPr>
      </p:pic>
      <p:graphicFrame>
        <p:nvGraphicFramePr>
          <p:cNvPr id="6146" name="Object 2"/>
          <p:cNvGraphicFramePr>
            <a:graphicFrameLocks noChangeAspect="1"/>
          </p:cNvGraphicFramePr>
          <p:nvPr/>
        </p:nvGraphicFramePr>
        <p:xfrm>
          <a:off x="4929190" y="1285866"/>
          <a:ext cx="3705831" cy="3597032"/>
        </p:xfrm>
        <a:graphic>
          <a:graphicData uri="http://schemas.openxmlformats.org/presentationml/2006/ole">
            <p:oleObj spid="_x0000_s11266" name="Acrobat Document" r:id="rId5" imgW="6885000" imgH="8910000" progId="AcroExch.Document.7">
              <p:embed/>
            </p:oleObj>
          </a:graphicData>
        </a:graphic>
      </p:graphicFrame>
      <p:pic>
        <p:nvPicPr>
          <p:cNvPr id="31" name="Picture 4" descr="C:\Users\meriem ALAOURI\Downloads\Les logos\Les logos\Logo_Meteo_Maroc.jpg"/>
          <p:cNvPicPr>
            <a:picLocks noChangeAspect="1" noChangeArrowheads="1"/>
          </p:cNvPicPr>
          <p:nvPr/>
        </p:nvPicPr>
        <p:blipFill>
          <a:blip r:embed="rId6"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ppt_x"/>
                                          </p:val>
                                        </p:tav>
                                        <p:tav tm="100000">
                                          <p:val>
                                            <p:strVal val="#ppt_x"/>
                                          </p:val>
                                        </p:tav>
                                      </p:tavLst>
                                    </p:anim>
                                    <p:anim calcmode="lin" valueType="num">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additive="base">
                                        <p:cTn id="19" dur="500" fill="hold"/>
                                        <p:tgtEl>
                                          <p:spTgt spid="6146"/>
                                        </p:tgtEl>
                                        <p:attrNameLst>
                                          <p:attrName>ppt_x</p:attrName>
                                        </p:attrNameLst>
                                      </p:cBhvr>
                                      <p:tavLst>
                                        <p:tav tm="0">
                                          <p:val>
                                            <p:strVal val="#ppt_x"/>
                                          </p:val>
                                        </p:tav>
                                        <p:tav tm="100000">
                                          <p:val>
                                            <p:strVal val="#ppt_x"/>
                                          </p:val>
                                        </p:tav>
                                      </p:tavLst>
                                    </p:anim>
                                    <p:anim calcmode="lin" valueType="num">
                                      <p:cBhvr additive="base">
                                        <p:cTn id="20"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rmAutofit fontScale="90000"/>
          </a:bodyPr>
          <a:lstStyle/>
          <a:p>
            <a:r>
              <a:rPr lang="en-US" b="1" dirty="0" err="1" smtClean="0">
                <a:solidFill>
                  <a:schemeClr val="accent3">
                    <a:lumMod val="50000"/>
                  </a:schemeClr>
                </a:solidFill>
              </a:rPr>
              <a:t>Produits</a:t>
            </a:r>
            <a:r>
              <a:rPr lang="en-US" b="1" dirty="0" smtClean="0">
                <a:solidFill>
                  <a:schemeClr val="accent3">
                    <a:lumMod val="50000"/>
                  </a:schemeClr>
                </a:solidFill>
              </a:rPr>
              <a:t> et services </a:t>
            </a:r>
            <a:r>
              <a:rPr lang="en-US" b="1" dirty="0" err="1" smtClean="0">
                <a:solidFill>
                  <a:schemeClr val="accent3">
                    <a:lumMod val="50000"/>
                  </a:schemeClr>
                </a:solidFill>
              </a:rPr>
              <a:t>climatiques</a:t>
            </a:r>
            <a:endParaRPr lang="fr-FR"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 name="ZoneTexte 22"/>
          <p:cNvSpPr txBox="1"/>
          <p:nvPr/>
        </p:nvSpPr>
        <p:spPr>
          <a:xfrm>
            <a:off x="285720" y="1428742"/>
            <a:ext cx="4572032" cy="2585323"/>
          </a:xfrm>
          <a:prstGeom prst="rect">
            <a:avLst/>
          </a:prstGeom>
          <a:noFill/>
        </p:spPr>
        <p:txBody>
          <a:bodyPr wrap="square" rtlCol="0">
            <a:spAutoFit/>
          </a:bodyPr>
          <a:lstStyle/>
          <a:p>
            <a:pPr marL="342900" lvl="1" indent="-342900"/>
            <a:r>
              <a:rPr lang="fr-MA" dirty="0" smtClean="0"/>
              <a:t>La DMN utilise différents indices pour l’analyse de la sécheresse, dont le plus recommandé est le SPI: l’indice de précipitations  normalisé, facile à utiliser et interpréter.</a:t>
            </a:r>
          </a:p>
          <a:p>
            <a:pPr marL="342900" lvl="1" indent="-342900"/>
            <a:r>
              <a:rPr lang="fr-MA" dirty="0" smtClean="0"/>
              <a:t>Les principaux produits sont:</a:t>
            </a:r>
          </a:p>
          <a:p>
            <a:pPr marL="342900" lvl="1" indent="-342900">
              <a:buFont typeface="Arial" pitchFamily="34" charset="0"/>
              <a:buChar char="•"/>
            </a:pPr>
            <a:r>
              <a:rPr lang="fr-MA" dirty="0" smtClean="0"/>
              <a:t>La suivi régulier de </a:t>
            </a:r>
            <a:r>
              <a:rPr lang="fr-MA" dirty="0"/>
              <a:t>la sécheresse</a:t>
            </a:r>
          </a:p>
          <a:p>
            <a:pPr marL="342900" lvl="1" indent="-342900">
              <a:buFont typeface="Arial" pitchFamily="34" charset="0"/>
              <a:buChar char="•"/>
            </a:pPr>
            <a:r>
              <a:rPr lang="fr-MA" dirty="0" smtClean="0"/>
              <a:t>L’ Analyse </a:t>
            </a:r>
            <a:r>
              <a:rPr lang="fr-MA" dirty="0"/>
              <a:t>spatio-temporelle de la </a:t>
            </a:r>
            <a:r>
              <a:rPr lang="fr-MA" dirty="0" smtClean="0"/>
              <a:t>sécheresse </a:t>
            </a:r>
            <a:endParaRPr lang="fr-MA" dirty="0"/>
          </a:p>
          <a:p>
            <a:pPr marL="342900" lvl="1" indent="-342900">
              <a:buFont typeface="Arial" pitchFamily="34" charset="0"/>
              <a:buChar char="•"/>
            </a:pPr>
            <a:r>
              <a:rPr lang="fr-MA" dirty="0" smtClean="0"/>
              <a:t>La prévision saisonnière </a:t>
            </a:r>
            <a:r>
              <a:rPr lang="fr-MA" dirty="0"/>
              <a:t>de la </a:t>
            </a:r>
            <a:r>
              <a:rPr lang="fr-MA" dirty="0" smtClean="0"/>
              <a:t>sécheresse</a:t>
            </a:r>
            <a:endParaRPr lang="fr-MA" dirty="0"/>
          </a:p>
        </p:txBody>
      </p:sp>
      <p:sp>
        <p:nvSpPr>
          <p:cNvPr id="34" name="Rectangle à coins arrondis 33"/>
          <p:cNvSpPr/>
          <p:nvPr/>
        </p:nvSpPr>
        <p:spPr>
          <a:xfrm>
            <a:off x="2357422" y="535767"/>
            <a:ext cx="407196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Etudes de la </a:t>
            </a:r>
            <a:r>
              <a:rPr lang="en-US" b="1" dirty="0" err="1" smtClean="0"/>
              <a:t>sécheresse</a:t>
            </a:r>
            <a:endParaRPr lang="fr-FR" dirty="0"/>
          </a:p>
        </p:txBody>
      </p:sp>
      <p:pic>
        <p:nvPicPr>
          <p:cNvPr id="31" name="Picture 4" descr="C:\Users\meriem ALAOURI\Downloads\Les logos\Les logos\Logo_Meteo_Maroc.jpg"/>
          <p:cNvPicPr>
            <a:picLocks noChangeAspect="1" noChangeArrowheads="1"/>
          </p:cNvPicPr>
          <p:nvPr/>
        </p:nvPicPr>
        <p:blipFill>
          <a:blip r:embed="rId2" cstate="print"/>
          <a:srcRect/>
          <a:stretch>
            <a:fillRect/>
          </a:stretch>
        </p:blipFill>
        <p:spPr bwMode="auto">
          <a:xfrm>
            <a:off x="285720" y="1"/>
            <a:ext cx="802794" cy="714362"/>
          </a:xfrm>
          <a:prstGeom prst="rect">
            <a:avLst/>
          </a:prstGeom>
          <a:noFill/>
        </p:spPr>
      </p:pic>
      <p:pic>
        <p:nvPicPr>
          <p:cNvPr id="14" name="Picture 4"/>
          <p:cNvPicPr>
            <a:picLocks noChangeAspect="1" noChangeArrowheads="1"/>
          </p:cNvPicPr>
          <p:nvPr/>
        </p:nvPicPr>
        <p:blipFill>
          <a:blip r:embed="rId3"/>
          <a:srcRect/>
          <a:stretch>
            <a:fillRect/>
          </a:stretch>
        </p:blipFill>
        <p:spPr bwMode="auto">
          <a:xfrm>
            <a:off x="4638174" y="2214560"/>
            <a:ext cx="4505825" cy="23850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rmAutofit fontScale="90000"/>
          </a:bodyPr>
          <a:lstStyle/>
          <a:p>
            <a:r>
              <a:rPr lang="en-US" b="1" dirty="0" err="1" smtClean="0">
                <a:solidFill>
                  <a:schemeClr val="accent3">
                    <a:lumMod val="50000"/>
                  </a:schemeClr>
                </a:solidFill>
              </a:rPr>
              <a:t>Produits</a:t>
            </a:r>
            <a:r>
              <a:rPr lang="en-US" b="1" dirty="0" smtClean="0">
                <a:solidFill>
                  <a:schemeClr val="accent3">
                    <a:lumMod val="50000"/>
                  </a:schemeClr>
                </a:solidFill>
              </a:rPr>
              <a:t> et services </a:t>
            </a:r>
            <a:r>
              <a:rPr lang="en-US" b="1" dirty="0" err="1" smtClean="0">
                <a:solidFill>
                  <a:schemeClr val="accent3">
                    <a:lumMod val="50000"/>
                  </a:schemeClr>
                </a:solidFill>
              </a:rPr>
              <a:t>climatiques</a:t>
            </a:r>
            <a:endParaRPr lang="fr-FR"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4" name="Rectangle à coins arrondis 33"/>
          <p:cNvSpPr/>
          <p:nvPr/>
        </p:nvSpPr>
        <p:spPr>
          <a:xfrm>
            <a:off x="2357422" y="535767"/>
            <a:ext cx="407196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Etudes de la </a:t>
            </a:r>
            <a:r>
              <a:rPr lang="en-US" b="1" dirty="0" err="1" smtClean="0"/>
              <a:t>sécheresse</a:t>
            </a:r>
            <a:endParaRPr lang="fr-FR" dirty="0"/>
          </a:p>
        </p:txBody>
      </p:sp>
      <p:pic>
        <p:nvPicPr>
          <p:cNvPr id="31" name="Picture 4" descr="C:\Users\meriem ALAOURI\Downloads\Les logos\Les logos\Logo_Meteo_Maroc.jpg"/>
          <p:cNvPicPr>
            <a:picLocks noChangeAspect="1" noChangeArrowheads="1"/>
          </p:cNvPicPr>
          <p:nvPr/>
        </p:nvPicPr>
        <p:blipFill>
          <a:blip r:embed="rId2" cstate="print"/>
          <a:srcRect/>
          <a:stretch>
            <a:fillRect/>
          </a:stretch>
        </p:blipFill>
        <p:spPr bwMode="auto">
          <a:xfrm>
            <a:off x="285720" y="1"/>
            <a:ext cx="802794" cy="714362"/>
          </a:xfrm>
          <a:prstGeom prst="rect">
            <a:avLst/>
          </a:prstGeom>
          <a:noFill/>
        </p:spPr>
      </p:pic>
      <p:sp>
        <p:nvSpPr>
          <p:cNvPr id="12" name="Espace réservé du contenu 2"/>
          <p:cNvSpPr>
            <a:spLocks noGrp="1"/>
          </p:cNvSpPr>
          <p:nvPr>
            <p:ph idx="1"/>
          </p:nvPr>
        </p:nvSpPr>
        <p:spPr>
          <a:xfrm>
            <a:off x="539552" y="980729"/>
            <a:ext cx="7776864" cy="4392488"/>
          </a:xfrm>
        </p:spPr>
        <p:txBody>
          <a:bodyPr>
            <a:normAutofit/>
          </a:bodyPr>
          <a:lstStyle/>
          <a:p>
            <a:pPr algn="l" rtl="0"/>
            <a:r>
              <a:rPr lang="fr-MA" sz="2400" b="1" dirty="0" smtClean="0">
                <a:latin typeface="Garamond" pitchFamily="18" charset="0"/>
              </a:rPr>
              <a:t>Tendance saisonnière et annuelle de SPI</a:t>
            </a:r>
            <a:endParaRPr lang="fr-FR" sz="2400" b="1" dirty="0">
              <a:latin typeface="Garamond" pitchFamily="18" charset="0"/>
            </a:endParaRPr>
          </a:p>
        </p:txBody>
      </p:sp>
      <p:grpSp>
        <p:nvGrpSpPr>
          <p:cNvPr id="13" name="Groupe 12"/>
          <p:cNvGrpSpPr/>
          <p:nvPr/>
        </p:nvGrpSpPr>
        <p:grpSpPr>
          <a:xfrm>
            <a:off x="428596" y="1569363"/>
            <a:ext cx="6017892" cy="3574137"/>
            <a:chOff x="2071670" y="1484784"/>
            <a:chExt cx="4660570" cy="3574137"/>
          </a:xfrm>
        </p:grpSpPr>
        <p:grpSp>
          <p:nvGrpSpPr>
            <p:cNvPr id="15" name="Groupe 4"/>
            <p:cNvGrpSpPr/>
            <p:nvPr/>
          </p:nvGrpSpPr>
          <p:grpSpPr>
            <a:xfrm>
              <a:off x="2071670" y="1484784"/>
              <a:ext cx="4660569" cy="3574136"/>
              <a:chOff x="858583" y="1556792"/>
              <a:chExt cx="7241809" cy="4860826"/>
            </a:xfrm>
          </p:grpSpPr>
          <p:pic>
            <p:nvPicPr>
              <p:cNvPr id="17" name="Image 1" descr="image_poster1.bmp"/>
              <p:cNvPicPr>
                <a:picLocks noChangeAspect="1" noChangeArrowheads="1"/>
              </p:cNvPicPr>
              <p:nvPr/>
            </p:nvPicPr>
            <p:blipFill>
              <a:blip r:embed="rId3" cstate="print"/>
              <a:srcRect/>
              <a:stretch>
                <a:fillRect/>
              </a:stretch>
            </p:blipFill>
            <p:spPr bwMode="auto">
              <a:xfrm>
                <a:off x="899592" y="1556792"/>
                <a:ext cx="3456384" cy="2260600"/>
              </a:xfrm>
              <a:prstGeom prst="rect">
                <a:avLst/>
              </a:prstGeom>
              <a:noFill/>
              <a:ln w="9525">
                <a:noFill/>
                <a:miter lim="800000"/>
                <a:headEnd/>
                <a:tailEnd/>
              </a:ln>
            </p:spPr>
          </p:pic>
          <p:pic>
            <p:nvPicPr>
              <p:cNvPr id="18" name="Graphique 4"/>
              <p:cNvPicPr>
                <a:picLocks noChangeArrowheads="1"/>
              </p:cNvPicPr>
              <p:nvPr/>
            </p:nvPicPr>
            <p:blipFill>
              <a:blip r:embed="rId4" cstate="print"/>
              <a:srcRect b="-18"/>
              <a:stretch>
                <a:fillRect/>
              </a:stretch>
            </p:blipFill>
            <p:spPr bwMode="auto">
              <a:xfrm>
                <a:off x="4499992" y="1556792"/>
                <a:ext cx="3600400" cy="2291780"/>
              </a:xfrm>
              <a:prstGeom prst="rect">
                <a:avLst/>
              </a:prstGeom>
              <a:noFill/>
              <a:ln w="9525">
                <a:noFill/>
                <a:miter lim="800000"/>
                <a:headEnd/>
                <a:tailEnd/>
              </a:ln>
            </p:spPr>
          </p:pic>
          <p:pic>
            <p:nvPicPr>
              <p:cNvPr id="19" name="Objet 11"/>
              <p:cNvPicPr>
                <a:picLocks noChangeArrowheads="1"/>
              </p:cNvPicPr>
              <p:nvPr/>
            </p:nvPicPr>
            <p:blipFill>
              <a:blip r:embed="rId5" cstate="print"/>
              <a:srcRect t="-204" b="-267"/>
              <a:stretch>
                <a:fillRect/>
              </a:stretch>
            </p:blipFill>
            <p:spPr bwMode="auto">
              <a:xfrm>
                <a:off x="858583" y="4006614"/>
                <a:ext cx="3456385" cy="2376264"/>
              </a:xfrm>
              <a:prstGeom prst="rect">
                <a:avLst/>
              </a:prstGeom>
              <a:noFill/>
              <a:ln w="9525">
                <a:noFill/>
                <a:miter lim="800000"/>
                <a:headEnd/>
                <a:tailEnd/>
              </a:ln>
            </p:spPr>
          </p:pic>
          <p:pic>
            <p:nvPicPr>
              <p:cNvPr id="21" name="Graphique 12"/>
              <p:cNvPicPr>
                <a:picLocks noChangeArrowheads="1"/>
              </p:cNvPicPr>
              <p:nvPr/>
            </p:nvPicPr>
            <p:blipFill>
              <a:blip r:embed="rId6" cstate="print"/>
              <a:srcRect/>
              <a:stretch>
                <a:fillRect/>
              </a:stretch>
            </p:blipFill>
            <p:spPr bwMode="auto">
              <a:xfrm>
                <a:off x="4644008" y="4005064"/>
                <a:ext cx="3456384" cy="2412554"/>
              </a:xfrm>
              <a:prstGeom prst="rect">
                <a:avLst/>
              </a:prstGeom>
              <a:noFill/>
              <a:ln w="9525">
                <a:noFill/>
                <a:miter lim="800000"/>
                <a:headEnd/>
                <a:tailEnd/>
              </a:ln>
            </p:spPr>
          </p:pic>
        </p:grpSp>
        <p:sp>
          <p:nvSpPr>
            <p:cNvPr id="16" name="ZoneTexte 15"/>
            <p:cNvSpPr txBox="1"/>
            <p:nvPr/>
          </p:nvSpPr>
          <p:spPr>
            <a:xfrm>
              <a:off x="2786050" y="1500174"/>
              <a:ext cx="714380" cy="276999"/>
            </a:xfrm>
            <a:prstGeom prst="rect">
              <a:avLst/>
            </a:prstGeom>
            <a:noFill/>
          </p:spPr>
          <p:txBody>
            <a:bodyPr wrap="square" rtlCol="0">
              <a:spAutoFit/>
            </a:bodyPr>
            <a:lstStyle/>
            <a:p>
              <a:r>
                <a:rPr lang="fr-FR" sz="1200" b="1" dirty="0" err="1" smtClean="0"/>
                <a:t>Annual</a:t>
              </a:r>
              <a:endParaRPr lang="fr-FR" sz="1200" b="1" dirty="0"/>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rmAutofit fontScale="90000"/>
          </a:bodyPr>
          <a:lstStyle/>
          <a:p>
            <a:r>
              <a:rPr lang="en-US" b="1" dirty="0" err="1" smtClean="0">
                <a:solidFill>
                  <a:schemeClr val="accent3">
                    <a:lumMod val="50000"/>
                  </a:schemeClr>
                </a:solidFill>
              </a:rPr>
              <a:t>Produits</a:t>
            </a:r>
            <a:r>
              <a:rPr lang="en-US" b="1" dirty="0" smtClean="0">
                <a:solidFill>
                  <a:schemeClr val="accent3">
                    <a:lumMod val="50000"/>
                  </a:schemeClr>
                </a:solidFill>
              </a:rPr>
              <a:t> et services </a:t>
            </a:r>
            <a:r>
              <a:rPr lang="en-US" b="1" dirty="0" err="1" smtClean="0">
                <a:solidFill>
                  <a:schemeClr val="accent3">
                    <a:lumMod val="50000"/>
                  </a:schemeClr>
                </a:solidFill>
              </a:rPr>
              <a:t>climatiques</a:t>
            </a:r>
            <a:endParaRPr lang="fr-FR"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4" name="Rectangle à coins arrondis 33"/>
          <p:cNvSpPr/>
          <p:nvPr/>
        </p:nvSpPr>
        <p:spPr>
          <a:xfrm>
            <a:off x="2357422" y="535767"/>
            <a:ext cx="407196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Etudes de la </a:t>
            </a:r>
            <a:r>
              <a:rPr lang="en-US" b="1" dirty="0" err="1" smtClean="0"/>
              <a:t>sécheresse</a:t>
            </a:r>
            <a:endParaRPr lang="fr-FR" dirty="0"/>
          </a:p>
        </p:txBody>
      </p:sp>
      <p:pic>
        <p:nvPicPr>
          <p:cNvPr id="31" name="Picture 4" descr="C:\Users\meriem ALAOURI\Downloads\Les logos\Les logos\Logo_Meteo_Maroc.jpg"/>
          <p:cNvPicPr>
            <a:picLocks noChangeAspect="1" noChangeArrowheads="1"/>
          </p:cNvPicPr>
          <p:nvPr/>
        </p:nvPicPr>
        <p:blipFill>
          <a:blip r:embed="rId2" cstate="print"/>
          <a:srcRect/>
          <a:stretch>
            <a:fillRect/>
          </a:stretch>
        </p:blipFill>
        <p:spPr bwMode="auto">
          <a:xfrm>
            <a:off x="285720" y="1"/>
            <a:ext cx="802794" cy="714362"/>
          </a:xfrm>
          <a:prstGeom prst="rect">
            <a:avLst/>
          </a:prstGeom>
          <a:noFill/>
        </p:spPr>
      </p:pic>
      <p:sp>
        <p:nvSpPr>
          <p:cNvPr id="12" name="Espace réservé du contenu 2"/>
          <p:cNvSpPr>
            <a:spLocks noGrp="1"/>
          </p:cNvSpPr>
          <p:nvPr>
            <p:ph idx="1"/>
          </p:nvPr>
        </p:nvSpPr>
        <p:spPr>
          <a:xfrm>
            <a:off x="0" y="928676"/>
            <a:ext cx="3286116" cy="4392488"/>
          </a:xfrm>
        </p:spPr>
        <p:txBody>
          <a:bodyPr>
            <a:normAutofit/>
          </a:bodyPr>
          <a:lstStyle/>
          <a:p>
            <a:r>
              <a:rPr lang="fr-MA" sz="2400" b="1" dirty="0" smtClean="0">
                <a:latin typeface="Garamond" pitchFamily="18" charset="0"/>
              </a:rPr>
              <a:t>Les épisodes secs et leur ampleur</a:t>
            </a:r>
          </a:p>
          <a:p>
            <a:pPr>
              <a:buNone/>
            </a:pPr>
            <a:r>
              <a:rPr lang="fr-MA" sz="2000" dirty="0" smtClean="0">
                <a:latin typeface="Garamond" pitchFamily="18" charset="0"/>
              </a:rPr>
              <a:t>En </a:t>
            </a:r>
            <a:r>
              <a:rPr lang="fr-MA" sz="2000" dirty="0">
                <a:latin typeface="Garamond" pitchFamily="18" charset="0"/>
              </a:rPr>
              <a:t>utilisant la définition de </a:t>
            </a:r>
            <a:r>
              <a:rPr lang="fr-MA" sz="2000" dirty="0" err="1">
                <a:latin typeface="Garamond" pitchFamily="18" charset="0"/>
              </a:rPr>
              <a:t>Mckee</a:t>
            </a:r>
            <a:r>
              <a:rPr lang="fr-MA" sz="2000" dirty="0">
                <a:latin typeface="Garamond" pitchFamily="18" charset="0"/>
              </a:rPr>
              <a:t> et al 1993, recommandée par </a:t>
            </a:r>
            <a:r>
              <a:rPr lang="fr-MA" sz="2000" dirty="0" smtClean="0">
                <a:latin typeface="Garamond" pitchFamily="18" charset="0"/>
              </a:rPr>
              <a:t>l'OMM</a:t>
            </a:r>
            <a:endParaRPr lang="fr-FR" sz="2000" dirty="0" smtClean="0">
              <a:latin typeface="Garamond" pitchFamily="18" charset="0"/>
            </a:endParaRPr>
          </a:p>
          <a:p>
            <a:pPr>
              <a:buNone/>
            </a:pPr>
            <a:r>
              <a:rPr lang="fr-MA" sz="2000" b="1" dirty="0" smtClean="0">
                <a:solidFill>
                  <a:srgbClr val="FF0000"/>
                </a:solidFill>
                <a:latin typeface="Garamond" pitchFamily="18" charset="0"/>
              </a:rPr>
              <a:t>La </a:t>
            </a:r>
            <a:r>
              <a:rPr lang="fr-MA" sz="2000" b="1" dirty="0">
                <a:solidFill>
                  <a:srgbClr val="FF0000"/>
                </a:solidFill>
                <a:latin typeface="Garamond" pitchFamily="18" charset="0"/>
              </a:rPr>
              <a:t>sécheresse commence lorsque le SPI est inférieur à 0 et se termine par la valeur positive de SPI en suivant une valeur de -1 </a:t>
            </a:r>
            <a:r>
              <a:rPr lang="fr-MA" sz="2000" b="1" dirty="0">
                <a:solidFill>
                  <a:srgbClr val="FF0000"/>
                </a:solidFill>
                <a:latin typeface="Garamond" pitchFamily="18" charset="0"/>
              </a:rPr>
              <a:t>ou moins.</a:t>
            </a:r>
            <a:r>
              <a:rPr lang="en-US" sz="2000" b="1" dirty="0">
                <a:solidFill>
                  <a:srgbClr val="FF0000"/>
                </a:solidFill>
                <a:latin typeface="Garamond" pitchFamily="18" charset="0"/>
              </a:rPr>
              <a:t>     </a:t>
            </a:r>
            <a:endParaRPr lang="fr-FR" sz="2000" b="1" dirty="0">
              <a:solidFill>
                <a:srgbClr val="FF0000"/>
              </a:solidFill>
              <a:latin typeface="Garamond" pitchFamily="18" charset="0"/>
            </a:endParaRPr>
          </a:p>
          <a:p>
            <a:pPr>
              <a:buNone/>
            </a:pPr>
            <a:endParaRPr lang="fr-FR" sz="2400" b="1" dirty="0">
              <a:latin typeface="Garamond" pitchFamily="18" charset="0"/>
            </a:endParaRPr>
          </a:p>
        </p:txBody>
      </p:sp>
      <p:sp>
        <p:nvSpPr>
          <p:cNvPr id="23" name="Rectangle 2"/>
          <p:cNvSpPr>
            <a:spLocks noChangeArrowheads="1"/>
          </p:cNvSpPr>
          <p:nvPr/>
        </p:nvSpPr>
        <p:spPr bwMode="auto">
          <a:xfrm>
            <a:off x="3357554" y="4000510"/>
            <a:ext cx="5457009"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fr-MA" sz="1200" b="1" dirty="0" smtClean="0"/>
              <a:t>Evolution de la SPI-12 pour la région du Nord-Ouest pour la période 1961-2012</a:t>
            </a:r>
            <a:endParaRPr kumimoji="0" lang="fr-FR" sz="1800" b="1" i="0" u="none" strike="noStrike" cap="none" normalizeH="0" baseline="0" dirty="0" smtClean="0">
              <a:ln>
                <a:noFill/>
              </a:ln>
              <a:solidFill>
                <a:schemeClr val="tx1"/>
              </a:solidFill>
              <a:effectLst/>
              <a:latin typeface="Arial" pitchFamily="34" charset="0"/>
              <a:cs typeface="Arial" pitchFamily="34" charset="0"/>
            </a:endParaRPr>
          </a:p>
        </p:txBody>
      </p:sp>
      <p:grpSp>
        <p:nvGrpSpPr>
          <p:cNvPr id="24" name="Group 9"/>
          <p:cNvGrpSpPr/>
          <p:nvPr/>
        </p:nvGrpSpPr>
        <p:grpSpPr>
          <a:xfrm>
            <a:off x="3643306" y="1142990"/>
            <a:ext cx="4722073" cy="2735431"/>
            <a:chOff x="1100735" y="3191048"/>
            <a:chExt cx="5400600" cy="2924175"/>
          </a:xfrm>
        </p:grpSpPr>
        <p:grpSp>
          <p:nvGrpSpPr>
            <p:cNvPr id="25" name="Groupe 5"/>
            <p:cNvGrpSpPr/>
            <p:nvPr/>
          </p:nvGrpSpPr>
          <p:grpSpPr>
            <a:xfrm>
              <a:off x="1100735" y="3191048"/>
              <a:ext cx="5400600" cy="2924175"/>
              <a:chOff x="611560" y="2348880"/>
              <a:chExt cx="5616624" cy="2924175"/>
            </a:xfrm>
          </p:grpSpPr>
          <p:pic>
            <p:nvPicPr>
              <p:cNvPr id="33" name="Graphique 7"/>
              <p:cNvPicPr>
                <a:picLocks noChangeArrowheads="1"/>
              </p:cNvPicPr>
              <p:nvPr/>
            </p:nvPicPr>
            <p:blipFill>
              <a:blip r:embed="rId3" cstate="print"/>
              <a:srcRect b="-43"/>
              <a:stretch>
                <a:fillRect/>
              </a:stretch>
            </p:blipFill>
            <p:spPr bwMode="auto">
              <a:xfrm>
                <a:off x="611560" y="2348880"/>
                <a:ext cx="5616624" cy="2924175"/>
              </a:xfrm>
              <a:prstGeom prst="rect">
                <a:avLst/>
              </a:prstGeom>
              <a:noFill/>
              <a:ln w="9525">
                <a:noFill/>
                <a:miter lim="800000"/>
                <a:headEnd/>
                <a:tailEnd/>
              </a:ln>
            </p:spPr>
          </p:pic>
          <p:cxnSp>
            <p:nvCxnSpPr>
              <p:cNvPr id="35" name="Connecteur droit avec flèche 34"/>
              <p:cNvCxnSpPr/>
              <p:nvPr/>
            </p:nvCxnSpPr>
            <p:spPr>
              <a:xfrm>
                <a:off x="2699792" y="2924944"/>
                <a:ext cx="0" cy="8640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2411760" y="2708920"/>
                <a:ext cx="648072" cy="307777"/>
              </a:xfrm>
              <a:prstGeom prst="rect">
                <a:avLst/>
              </a:prstGeom>
              <a:noFill/>
            </p:spPr>
            <p:txBody>
              <a:bodyPr wrap="square" rtlCol="0">
                <a:spAutoFit/>
              </a:bodyPr>
              <a:lstStyle/>
              <a:p>
                <a:r>
                  <a:rPr lang="fr-FR" sz="1400" b="1" dirty="0" smtClean="0">
                    <a:solidFill>
                      <a:srgbClr val="FF0000"/>
                    </a:solidFill>
                  </a:rPr>
                  <a:t>1980</a:t>
                </a:r>
                <a:endParaRPr lang="fr-FR" sz="1400" b="1" dirty="0">
                  <a:solidFill>
                    <a:srgbClr val="FF0000"/>
                  </a:solidFill>
                </a:endParaRPr>
              </a:p>
            </p:txBody>
          </p:sp>
        </p:grpSp>
        <p:sp>
          <p:nvSpPr>
            <p:cNvPr id="26" name="Oval 1"/>
            <p:cNvSpPr/>
            <p:nvPr/>
          </p:nvSpPr>
          <p:spPr>
            <a:xfrm>
              <a:off x="1835696" y="4365104"/>
              <a:ext cx="144016" cy="100811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val 10"/>
            <p:cNvSpPr/>
            <p:nvPr/>
          </p:nvSpPr>
          <p:spPr>
            <a:xfrm>
              <a:off x="3108649" y="4365104"/>
              <a:ext cx="346193" cy="116051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Oval 11"/>
            <p:cNvSpPr/>
            <p:nvPr/>
          </p:nvSpPr>
          <p:spPr>
            <a:xfrm>
              <a:off x="3801035" y="4365104"/>
              <a:ext cx="122893" cy="116051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Oval 12"/>
            <p:cNvSpPr/>
            <p:nvPr/>
          </p:nvSpPr>
          <p:spPr>
            <a:xfrm>
              <a:off x="4153799" y="4365104"/>
              <a:ext cx="418201" cy="131291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Oval 14"/>
            <p:cNvSpPr/>
            <p:nvPr/>
          </p:nvSpPr>
          <p:spPr>
            <a:xfrm>
              <a:off x="4759569" y="4365104"/>
              <a:ext cx="418201" cy="131291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Oval 15"/>
            <p:cNvSpPr/>
            <p:nvPr/>
          </p:nvSpPr>
          <p:spPr>
            <a:xfrm>
              <a:off x="5377935" y="4229100"/>
              <a:ext cx="346193" cy="1601316"/>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85720" y="119746"/>
            <a:ext cx="8572560" cy="49166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560"/>
            <a:ext cx="8229600" cy="544103"/>
          </a:xfrm>
        </p:spPr>
        <p:txBody>
          <a:bodyPr>
            <a:normAutofit fontScale="90000"/>
          </a:bodyPr>
          <a:lstStyle/>
          <a:p>
            <a:r>
              <a:rPr lang="en-US" b="1" dirty="0" err="1" smtClean="0">
                <a:solidFill>
                  <a:schemeClr val="accent3">
                    <a:lumMod val="50000"/>
                  </a:schemeClr>
                </a:solidFill>
              </a:rPr>
              <a:t>Produits</a:t>
            </a:r>
            <a:r>
              <a:rPr lang="en-US" b="1" dirty="0" smtClean="0">
                <a:solidFill>
                  <a:schemeClr val="accent3">
                    <a:lumMod val="50000"/>
                  </a:schemeClr>
                </a:solidFill>
              </a:rPr>
              <a:t> et services </a:t>
            </a:r>
            <a:r>
              <a:rPr lang="en-US" b="1" dirty="0" err="1" smtClean="0">
                <a:solidFill>
                  <a:schemeClr val="accent3">
                    <a:lumMod val="50000"/>
                  </a:schemeClr>
                </a:solidFill>
              </a:rPr>
              <a:t>climatiques</a:t>
            </a:r>
            <a:endParaRPr lang="fr-FR"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4" name="Rectangle à coins arrondis 33"/>
          <p:cNvSpPr/>
          <p:nvPr/>
        </p:nvSpPr>
        <p:spPr>
          <a:xfrm>
            <a:off x="2357422" y="535767"/>
            <a:ext cx="4071966" cy="4286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Etudes de la </a:t>
            </a:r>
            <a:r>
              <a:rPr lang="en-US" b="1" dirty="0" err="1" smtClean="0"/>
              <a:t>sécheresse</a:t>
            </a:r>
            <a:endParaRPr lang="fr-FR" dirty="0"/>
          </a:p>
        </p:txBody>
      </p:sp>
      <p:pic>
        <p:nvPicPr>
          <p:cNvPr id="31" name="Picture 4" descr="C:\Users\meriem ALAOURI\Downloads\Les logos\Les logos\Logo_Meteo_Maroc.jpg"/>
          <p:cNvPicPr>
            <a:picLocks noChangeAspect="1" noChangeArrowheads="1"/>
          </p:cNvPicPr>
          <p:nvPr/>
        </p:nvPicPr>
        <p:blipFill>
          <a:blip r:embed="rId2" cstate="print"/>
          <a:srcRect/>
          <a:stretch>
            <a:fillRect/>
          </a:stretch>
        </p:blipFill>
        <p:spPr bwMode="auto">
          <a:xfrm>
            <a:off x="285720" y="1"/>
            <a:ext cx="802794" cy="714362"/>
          </a:xfrm>
          <a:prstGeom prst="rect">
            <a:avLst/>
          </a:prstGeom>
          <a:noFill/>
        </p:spPr>
      </p:pic>
      <p:sp>
        <p:nvSpPr>
          <p:cNvPr id="22" name="Rectangle 21"/>
          <p:cNvSpPr/>
          <p:nvPr/>
        </p:nvSpPr>
        <p:spPr>
          <a:xfrm>
            <a:off x="214282" y="1142990"/>
            <a:ext cx="4214842" cy="923330"/>
          </a:xfrm>
          <a:prstGeom prst="rect">
            <a:avLst/>
          </a:prstGeom>
        </p:spPr>
        <p:txBody>
          <a:bodyPr wrap="square">
            <a:spAutoFit/>
          </a:bodyPr>
          <a:lstStyle/>
          <a:p>
            <a:pPr>
              <a:spcBef>
                <a:spcPct val="0"/>
              </a:spcBef>
              <a:buNone/>
              <a:defRPr/>
            </a:pPr>
            <a:r>
              <a:rPr lang="fr-MA" b="1" dirty="0">
                <a:solidFill>
                  <a:schemeClr val="accent1"/>
                </a:solidFill>
              </a:rPr>
              <a:t>Prévision saisonnière de l'indice </a:t>
            </a:r>
            <a:r>
              <a:rPr lang="fr-MA" b="1" dirty="0" smtClean="0">
                <a:solidFill>
                  <a:schemeClr val="accent1"/>
                </a:solidFill>
              </a:rPr>
              <a:t>SPI</a:t>
            </a:r>
          </a:p>
          <a:p>
            <a:pPr>
              <a:spcBef>
                <a:spcPct val="0"/>
              </a:spcBef>
              <a:buNone/>
              <a:defRPr/>
            </a:pPr>
            <a:endParaRPr lang="fr-MA" b="1" dirty="0">
              <a:solidFill>
                <a:schemeClr val="accent1"/>
              </a:solidFill>
            </a:endParaRPr>
          </a:p>
          <a:p>
            <a:pPr>
              <a:spcBef>
                <a:spcPct val="0"/>
              </a:spcBef>
              <a:buNone/>
              <a:defRPr/>
            </a:pPr>
            <a:endParaRPr lang="fr-MA" b="1" dirty="0">
              <a:solidFill>
                <a:schemeClr val="accent1"/>
              </a:solidFill>
            </a:endParaRPr>
          </a:p>
        </p:txBody>
      </p:sp>
      <p:grpSp>
        <p:nvGrpSpPr>
          <p:cNvPr id="23" name="Groupe 14"/>
          <p:cNvGrpSpPr/>
          <p:nvPr/>
        </p:nvGrpSpPr>
        <p:grpSpPr>
          <a:xfrm>
            <a:off x="571472" y="1428742"/>
            <a:ext cx="4929222" cy="2643206"/>
            <a:chOff x="3357554" y="1928802"/>
            <a:chExt cx="5786446" cy="2643206"/>
          </a:xfrm>
        </p:grpSpPr>
        <p:grpSp>
          <p:nvGrpSpPr>
            <p:cNvPr id="24" name="Groupe 5"/>
            <p:cNvGrpSpPr/>
            <p:nvPr/>
          </p:nvGrpSpPr>
          <p:grpSpPr>
            <a:xfrm>
              <a:off x="3357555" y="3071825"/>
              <a:ext cx="1837812" cy="1222546"/>
              <a:chOff x="-687380" y="4641708"/>
              <a:chExt cx="2426941" cy="913199"/>
            </a:xfrm>
          </p:grpSpPr>
          <p:sp>
            <p:nvSpPr>
              <p:cNvPr id="26" name="Rectangle 25"/>
              <p:cNvSpPr/>
              <p:nvPr/>
            </p:nvSpPr>
            <p:spPr>
              <a:xfrm>
                <a:off x="-215690" y="4913721"/>
                <a:ext cx="598665" cy="160930"/>
              </a:xfrm>
              <a:prstGeom prst="rect">
                <a:avLst/>
              </a:prstGeom>
            </p:spPr>
            <p:txBody>
              <a:bodyPr wrap="none">
                <a:spAutoFit/>
              </a:bodyPr>
              <a:lstStyle/>
              <a:p>
                <a:r>
                  <a:rPr lang="fr-FR" sz="800" b="1" dirty="0" smtClean="0">
                    <a:solidFill>
                      <a:schemeClr val="tx2">
                        <a:lumMod val="50000"/>
                      </a:schemeClr>
                    </a:solidFill>
                  </a:rPr>
                  <a:t>Normal</a:t>
                </a:r>
                <a:endParaRPr lang="fr-FR" sz="800" b="1" dirty="0">
                  <a:solidFill>
                    <a:schemeClr val="tx2">
                      <a:lumMod val="50000"/>
                    </a:schemeClr>
                  </a:solidFill>
                </a:endParaRPr>
              </a:p>
            </p:txBody>
          </p:sp>
          <p:sp>
            <p:nvSpPr>
              <p:cNvPr id="27" name="Rectangle 26"/>
              <p:cNvSpPr/>
              <p:nvPr/>
            </p:nvSpPr>
            <p:spPr>
              <a:xfrm>
                <a:off x="-215690" y="5073806"/>
                <a:ext cx="1153123" cy="160930"/>
              </a:xfrm>
              <a:prstGeom prst="rect">
                <a:avLst/>
              </a:prstGeom>
            </p:spPr>
            <p:txBody>
              <a:bodyPr wrap="none">
                <a:spAutoFit/>
              </a:bodyPr>
              <a:lstStyle/>
              <a:p>
                <a:r>
                  <a:rPr lang="fr-FR" sz="800" b="1" dirty="0" err="1" smtClean="0">
                    <a:solidFill>
                      <a:schemeClr val="tx2">
                        <a:lumMod val="50000"/>
                      </a:schemeClr>
                    </a:solidFill>
                  </a:rPr>
                  <a:t>Moderate</a:t>
                </a:r>
                <a:r>
                  <a:rPr lang="fr-FR" sz="800" b="1" dirty="0" smtClean="0">
                    <a:solidFill>
                      <a:schemeClr val="tx2">
                        <a:lumMod val="50000"/>
                      </a:schemeClr>
                    </a:solidFill>
                  </a:rPr>
                  <a:t> </a:t>
                </a:r>
                <a:r>
                  <a:rPr lang="fr-FR" sz="800" b="1" dirty="0" err="1" smtClean="0">
                    <a:solidFill>
                      <a:schemeClr val="tx2">
                        <a:lumMod val="50000"/>
                      </a:schemeClr>
                    </a:solidFill>
                  </a:rPr>
                  <a:t>drought</a:t>
                </a:r>
                <a:endParaRPr lang="fr-FR" sz="800" b="1" dirty="0">
                  <a:solidFill>
                    <a:schemeClr val="tx2">
                      <a:lumMod val="50000"/>
                    </a:schemeClr>
                  </a:solidFill>
                </a:endParaRPr>
              </a:p>
            </p:txBody>
          </p:sp>
          <p:sp>
            <p:nvSpPr>
              <p:cNvPr id="28" name="Rectangle 27"/>
              <p:cNvSpPr/>
              <p:nvPr/>
            </p:nvSpPr>
            <p:spPr>
              <a:xfrm>
                <a:off x="-215690" y="5233892"/>
                <a:ext cx="1653718" cy="160930"/>
              </a:xfrm>
              <a:prstGeom prst="rect">
                <a:avLst/>
              </a:prstGeom>
            </p:spPr>
            <p:txBody>
              <a:bodyPr wrap="square">
                <a:spAutoFit/>
              </a:bodyPr>
              <a:lstStyle/>
              <a:p>
                <a:r>
                  <a:rPr lang="fr-FR" sz="800" b="1" dirty="0" err="1" smtClean="0">
                    <a:solidFill>
                      <a:schemeClr val="tx2">
                        <a:lumMod val="50000"/>
                      </a:schemeClr>
                    </a:solidFill>
                  </a:rPr>
                  <a:t>Severe</a:t>
                </a:r>
                <a:r>
                  <a:rPr lang="fr-FR" sz="800" b="1" dirty="0" smtClean="0">
                    <a:solidFill>
                      <a:schemeClr val="tx2">
                        <a:lumMod val="50000"/>
                      </a:schemeClr>
                    </a:solidFill>
                  </a:rPr>
                  <a:t> </a:t>
                </a:r>
                <a:r>
                  <a:rPr lang="fr-FR" sz="800" b="1" dirty="0" err="1" smtClean="0">
                    <a:solidFill>
                      <a:schemeClr val="tx2">
                        <a:lumMod val="50000"/>
                      </a:schemeClr>
                    </a:solidFill>
                  </a:rPr>
                  <a:t>drought</a:t>
                </a:r>
                <a:endParaRPr lang="fr-FR" sz="800" b="1" dirty="0">
                  <a:solidFill>
                    <a:schemeClr val="tx2">
                      <a:lumMod val="50000"/>
                    </a:schemeClr>
                  </a:solidFill>
                </a:endParaRPr>
              </a:p>
            </p:txBody>
          </p:sp>
          <p:sp>
            <p:nvSpPr>
              <p:cNvPr id="29" name="Rectangle 28"/>
              <p:cNvSpPr/>
              <p:nvPr/>
            </p:nvSpPr>
            <p:spPr>
              <a:xfrm>
                <a:off x="-215690" y="5393977"/>
                <a:ext cx="1955251" cy="160930"/>
              </a:xfrm>
              <a:prstGeom prst="rect">
                <a:avLst/>
              </a:prstGeom>
            </p:spPr>
            <p:txBody>
              <a:bodyPr wrap="square">
                <a:spAutoFit/>
              </a:bodyPr>
              <a:lstStyle/>
              <a:p>
                <a:r>
                  <a:rPr lang="fr-FR" sz="800" b="1" dirty="0" err="1" smtClean="0">
                    <a:solidFill>
                      <a:schemeClr val="tx2">
                        <a:lumMod val="50000"/>
                      </a:schemeClr>
                    </a:solidFill>
                  </a:rPr>
                  <a:t>Extreme</a:t>
                </a:r>
                <a:r>
                  <a:rPr lang="fr-FR" sz="800" b="1" dirty="0" smtClean="0">
                    <a:solidFill>
                      <a:schemeClr val="tx2">
                        <a:lumMod val="50000"/>
                      </a:schemeClr>
                    </a:solidFill>
                  </a:rPr>
                  <a:t> </a:t>
                </a:r>
                <a:r>
                  <a:rPr lang="fr-FR" sz="800" b="1" dirty="0" err="1" smtClean="0">
                    <a:solidFill>
                      <a:schemeClr val="tx2">
                        <a:lumMod val="50000"/>
                      </a:schemeClr>
                    </a:solidFill>
                  </a:rPr>
                  <a:t>drought</a:t>
                </a:r>
                <a:endParaRPr lang="fr-FR" sz="800" b="1" dirty="0">
                  <a:solidFill>
                    <a:schemeClr val="tx2">
                      <a:lumMod val="50000"/>
                    </a:schemeClr>
                  </a:solidFill>
                </a:endParaRPr>
              </a:p>
            </p:txBody>
          </p:sp>
          <p:sp>
            <p:nvSpPr>
              <p:cNvPr id="30" name="TextBox 3"/>
              <p:cNvSpPr txBox="1"/>
              <p:nvPr/>
            </p:nvSpPr>
            <p:spPr>
              <a:xfrm>
                <a:off x="-687380" y="4641708"/>
                <a:ext cx="2361437" cy="275879"/>
              </a:xfrm>
              <a:prstGeom prst="rect">
                <a:avLst/>
              </a:prstGeom>
              <a:noFill/>
            </p:spPr>
            <p:txBody>
              <a:bodyPr wrap="square" rtlCol="0">
                <a:spAutoFit/>
              </a:bodyPr>
              <a:lstStyle/>
              <a:p>
                <a:pPr algn="ctr"/>
                <a:r>
                  <a:rPr lang="fr-FR" sz="900" b="1" dirty="0" smtClean="0"/>
                  <a:t>McKee Classification,</a:t>
                </a:r>
              </a:p>
              <a:p>
                <a:pPr algn="ctr"/>
                <a:r>
                  <a:rPr lang="fr-FR" sz="900" b="1" dirty="0" smtClean="0"/>
                  <a:t>1993</a:t>
                </a:r>
                <a:endParaRPr lang="fr-FR" sz="900" b="1" dirty="0"/>
              </a:p>
            </p:txBody>
          </p:sp>
        </p:grpSp>
        <p:pic>
          <p:nvPicPr>
            <p:cNvPr id="25" name="Image 24" descr="C:\Documents and Settings\KASMI\Bureau\Calcul_SPI\Graph.SPI.122014.JFM.NAFRI.gif"/>
            <p:cNvPicPr/>
            <p:nvPr/>
          </p:nvPicPr>
          <p:blipFill>
            <a:blip r:embed="rId3">
              <a:extLst>
                <a:ext uri="{28A0092B-C50C-407E-A947-70E740481C1C}">
                  <a14:useLocalDpi xmlns:a14="http://schemas.microsoft.com/office/drawing/2010/main" xmlns="" val="0"/>
                </a:ext>
              </a:extLst>
            </a:blip>
            <a:srcRect/>
            <a:stretch>
              <a:fillRect/>
            </a:stretch>
          </p:blipFill>
          <p:spPr bwMode="auto">
            <a:xfrm>
              <a:off x="4643438" y="1928802"/>
              <a:ext cx="4500562" cy="2643206"/>
            </a:xfrm>
            <a:prstGeom prst="rect">
              <a:avLst/>
            </a:prstGeom>
            <a:noFill/>
            <a:ln>
              <a:noFill/>
            </a:ln>
          </p:spPr>
        </p:pic>
      </p:grpSp>
      <p:pic>
        <p:nvPicPr>
          <p:cNvPr id="32" name="Picture 2" descr="C:\Documents and Settings\KASMI\Mes documents\Psais_PCnew\JFM2015\ARPEGE\Graph.PREPT.122014.JFM.NAFRI.P.gif"/>
          <p:cNvPicPr>
            <a:picLocks noChangeAspect="1" noChangeArrowheads="1"/>
          </p:cNvPicPr>
          <p:nvPr/>
        </p:nvPicPr>
        <p:blipFill>
          <a:blip r:embed="rId4"/>
          <a:srcRect t="4204"/>
          <a:stretch>
            <a:fillRect/>
          </a:stretch>
        </p:blipFill>
        <p:spPr bwMode="auto">
          <a:xfrm>
            <a:off x="5715008" y="1142990"/>
            <a:ext cx="2286016" cy="3810007"/>
          </a:xfrm>
          <a:prstGeom prst="rect">
            <a:avLst/>
          </a:prstGeom>
          <a:noFill/>
        </p:spPr>
      </p:pic>
      <p:sp>
        <p:nvSpPr>
          <p:cNvPr id="33" name="ZoneTexte 32"/>
          <p:cNvSpPr txBox="1"/>
          <p:nvPr/>
        </p:nvSpPr>
        <p:spPr>
          <a:xfrm>
            <a:off x="4714876" y="895639"/>
            <a:ext cx="4429124" cy="461665"/>
          </a:xfrm>
          <a:prstGeom prst="rect">
            <a:avLst/>
          </a:prstGeom>
          <a:noFill/>
        </p:spPr>
        <p:txBody>
          <a:bodyPr wrap="square" rtlCol="0">
            <a:spAutoFit/>
          </a:bodyPr>
          <a:lstStyle/>
          <a:p>
            <a:pPr algn="ctr"/>
            <a:r>
              <a:rPr lang="fr-FR" sz="1200" b="1" dirty="0" smtClean="0"/>
              <a:t>Exemple </a:t>
            </a:r>
            <a:r>
              <a:rPr lang="fr-FR" sz="1200" dirty="0" smtClean="0"/>
              <a:t>: </a:t>
            </a:r>
            <a:r>
              <a:rPr lang="fr-MA" sz="1200" dirty="0" smtClean="0"/>
              <a:t>Prévisions pour la pluie saisonnière pour JFM2015</a:t>
            </a:r>
          </a:p>
          <a:p>
            <a:pPr algn="ctr"/>
            <a:r>
              <a:rPr lang="fr-MA" sz="1200" dirty="0" smtClean="0"/>
              <a:t>Emission 12/2014, modèle ARPEGE-Climat (probabilités)</a:t>
            </a:r>
            <a:endParaRPr lang="fr-FR" sz="1200" dirty="0"/>
          </a:p>
        </p:txBody>
      </p:sp>
      <p:sp>
        <p:nvSpPr>
          <p:cNvPr id="35" name="ZoneTexte 34"/>
          <p:cNvSpPr txBox="1"/>
          <p:nvPr/>
        </p:nvSpPr>
        <p:spPr>
          <a:xfrm>
            <a:off x="142844" y="4046535"/>
            <a:ext cx="5715008" cy="954107"/>
          </a:xfrm>
          <a:prstGeom prst="rect">
            <a:avLst/>
          </a:prstGeom>
          <a:noFill/>
        </p:spPr>
        <p:txBody>
          <a:bodyPr wrap="square" rtlCol="0">
            <a:spAutoFit/>
          </a:bodyPr>
          <a:lstStyle/>
          <a:p>
            <a:r>
              <a:rPr lang="en-US" sz="2400" b="1" dirty="0" smtClean="0">
                <a:latin typeface="Garamond" pitchFamily="18" charset="0"/>
                <a:sym typeface="Wingdings" pitchFamily="2" charset="2"/>
              </a:rPr>
              <a:t></a:t>
            </a:r>
            <a:r>
              <a:rPr lang="fr-MA" sz="1600" b="1" dirty="0" smtClean="0">
                <a:latin typeface="Garamond" pitchFamily="18" charset="0"/>
              </a:rPr>
              <a:t>La bonne qualité des prévisions saisonnières de SPI dépend fortement de la bonne qualité des prévisions de précipitations saisonnières</a:t>
            </a:r>
            <a:endParaRPr lang="fr-FR" sz="1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p:cNvSpPr>
            <a:spLocks noGrp="1"/>
          </p:cNvSpPr>
          <p:nvPr>
            <p:ph type="title"/>
          </p:nvPr>
        </p:nvSpPr>
        <p:spPr>
          <a:xfrm>
            <a:off x="500034" y="1643056"/>
            <a:ext cx="8229600" cy="857250"/>
          </a:xfrm>
        </p:spPr>
        <p:txBody>
          <a:bodyPr>
            <a:normAutofit fontScale="90000"/>
          </a:bodyPr>
          <a:lstStyle/>
          <a:p>
            <a:r>
              <a:rPr lang="fr-MA" dirty="0" smtClean="0">
                <a:solidFill>
                  <a:schemeClr val="tx2">
                    <a:lumMod val="60000"/>
                    <a:lumOff val="40000"/>
                  </a:schemeClr>
                </a:solidFill>
                <a:latin typeface="Arial" pitchFamily="34" charset="0"/>
                <a:cs typeface="Arial" pitchFamily="34" charset="0"/>
              </a:rPr>
              <a:t>Exemples d’études et projets dans le cadre de CC</a:t>
            </a:r>
            <a:endParaRPr lang="fr-FR" dirty="0">
              <a:solidFill>
                <a:schemeClr val="tx2">
                  <a:lumMod val="60000"/>
                  <a:lumOff val="4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
            <a:ext cx="8229600" cy="544103"/>
          </a:xfrm>
        </p:spPr>
        <p:txBody>
          <a:bodyPr>
            <a:normAutofit fontScale="90000"/>
          </a:bodyPr>
          <a:lstStyle/>
          <a:p>
            <a:r>
              <a:rPr lang="fr-MA" sz="3100" b="1" dirty="0" smtClean="0">
                <a:solidFill>
                  <a:schemeClr val="accent3">
                    <a:lumMod val="50000"/>
                  </a:schemeClr>
                </a:solidFill>
              </a:rPr>
              <a:t>Assistance météorologique</a:t>
            </a:r>
            <a:r>
              <a:rPr lang="fr-MA" sz="3600" b="1" dirty="0" smtClean="0">
                <a:solidFill>
                  <a:schemeClr val="accent3">
                    <a:lumMod val="50000"/>
                  </a:schemeClr>
                </a:solidFill>
              </a:rPr>
              <a:t/>
            </a:r>
            <a:br>
              <a:rPr lang="fr-MA" sz="3600" b="1" dirty="0" smtClean="0">
                <a:solidFill>
                  <a:schemeClr val="accent3">
                    <a:lumMod val="50000"/>
                  </a:schemeClr>
                </a:solidFill>
              </a:rPr>
            </a:br>
            <a:r>
              <a:rPr lang="fr-MA" sz="2200" b="1" dirty="0">
                <a:solidFill>
                  <a:schemeClr val="accent3">
                    <a:lumMod val="50000"/>
                  </a:schemeClr>
                </a:solidFill>
              </a:rPr>
              <a:t>Étude d’impact du changement climatiques</a:t>
            </a:r>
            <a:endParaRPr lang="fr-FR" sz="2200"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142844" y="803660"/>
            <a:ext cx="8786874" cy="369332"/>
          </a:xfrm>
          <a:prstGeom prst="rect">
            <a:avLst/>
          </a:prstGeom>
          <a:noFill/>
        </p:spPr>
        <p:txBody>
          <a:bodyPr wrap="square" rtlCol="0">
            <a:spAutoFit/>
          </a:bodyPr>
          <a:lstStyle/>
          <a:p>
            <a:pPr algn="ctr"/>
            <a:r>
              <a:rPr lang="fr-FR" dirty="0" smtClean="0">
                <a:effectLst>
                  <a:outerShdw blurRad="38100" dist="38100" dir="2700000" algn="tl">
                    <a:srgbClr val="000000"/>
                  </a:outerShdw>
                </a:effectLst>
              </a:rPr>
              <a:t>Evaluation de l’impact des CC sur les rendements agricoles au Maroc</a:t>
            </a:r>
            <a:endParaRPr lang="fr-MA" dirty="0" smtClean="0"/>
          </a:p>
        </p:txBody>
      </p:sp>
      <p:pic>
        <p:nvPicPr>
          <p:cNvPr id="24" name="Image 23" descr="Sans titre.png"/>
          <p:cNvPicPr/>
          <p:nvPr/>
        </p:nvPicPr>
        <p:blipFill>
          <a:blip r:embed="rId2" cstate="print"/>
          <a:stretch>
            <a:fillRect/>
          </a:stretch>
        </p:blipFill>
        <p:spPr>
          <a:xfrm>
            <a:off x="2214547" y="1285866"/>
            <a:ext cx="4086225" cy="3481306"/>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4" descr="C:\Users\meriem ALAOURI\Downloads\Les logos\Les logos\Logo_Meteo_Maroc.jpg"/>
          <p:cNvPicPr>
            <a:picLocks noChangeAspect="1" noChangeArrowheads="1"/>
          </p:cNvPicPr>
          <p:nvPr/>
        </p:nvPicPr>
        <p:blipFill>
          <a:blip r:embed="rId3"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
            <a:ext cx="8229600" cy="544103"/>
          </a:xfrm>
        </p:spPr>
        <p:txBody>
          <a:bodyPr>
            <a:normAutofit fontScale="90000"/>
          </a:bodyPr>
          <a:lstStyle/>
          <a:p>
            <a:r>
              <a:rPr lang="fr-MA" sz="3100" b="1" dirty="0" smtClean="0">
                <a:solidFill>
                  <a:schemeClr val="accent3">
                    <a:lumMod val="50000"/>
                  </a:schemeClr>
                </a:solidFill>
              </a:rPr>
              <a:t>Assistance météorologique</a:t>
            </a:r>
            <a:r>
              <a:rPr lang="fr-MA" sz="3600" b="1" dirty="0" smtClean="0">
                <a:solidFill>
                  <a:schemeClr val="accent3">
                    <a:lumMod val="50000"/>
                  </a:schemeClr>
                </a:solidFill>
              </a:rPr>
              <a:t/>
            </a:r>
            <a:br>
              <a:rPr lang="fr-MA" sz="3600" b="1" dirty="0" smtClean="0">
                <a:solidFill>
                  <a:schemeClr val="accent3">
                    <a:lumMod val="50000"/>
                  </a:schemeClr>
                </a:solidFill>
              </a:rPr>
            </a:br>
            <a:r>
              <a:rPr lang="fr-MA" sz="2200" b="1" dirty="0">
                <a:solidFill>
                  <a:schemeClr val="accent3">
                    <a:lumMod val="50000"/>
                  </a:schemeClr>
                </a:solidFill>
              </a:rPr>
              <a:t>Étude d’impact du changement climatiques</a:t>
            </a:r>
            <a:endParaRPr lang="fr-FR" sz="2200"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142844" y="803660"/>
            <a:ext cx="8786874" cy="369332"/>
          </a:xfrm>
          <a:prstGeom prst="rect">
            <a:avLst/>
          </a:prstGeom>
          <a:noFill/>
        </p:spPr>
        <p:txBody>
          <a:bodyPr wrap="square" rtlCol="0">
            <a:spAutoFit/>
          </a:bodyPr>
          <a:lstStyle/>
          <a:p>
            <a:pPr algn="ctr"/>
            <a:r>
              <a:rPr lang="fr-FR" dirty="0" smtClean="0">
                <a:effectLst>
                  <a:outerShdw blurRad="38100" dist="38100" dir="2700000" algn="tl">
                    <a:srgbClr val="000000"/>
                  </a:outerShdw>
                </a:effectLst>
              </a:rPr>
              <a:t>Evaluation de l’impact des CC sur les rendements agricoles au Maroc</a:t>
            </a:r>
            <a:endParaRPr lang="fr-MA" dirty="0" smtClean="0"/>
          </a:p>
        </p:txBody>
      </p:sp>
      <p:pic>
        <p:nvPicPr>
          <p:cNvPr id="11" name="Image 10"/>
          <p:cNvPicPr/>
          <p:nvPr/>
        </p:nvPicPr>
        <p:blipFill>
          <a:blip r:embed="rId2" cstate="print"/>
          <a:srcRect/>
          <a:stretch>
            <a:fillRect/>
          </a:stretch>
        </p:blipFill>
        <p:spPr bwMode="auto">
          <a:xfrm>
            <a:off x="923926" y="1232308"/>
            <a:ext cx="7534275" cy="2893219"/>
          </a:xfrm>
          <a:prstGeom prst="rect">
            <a:avLst/>
          </a:prstGeom>
          <a:ln w="88900" cap="sq" cmpd="thickThin">
            <a:solidFill>
              <a:srgbClr val="000000"/>
            </a:solidFill>
            <a:prstDash val="solid"/>
            <a:miter lim="800000"/>
          </a:ln>
          <a:effectLst>
            <a:innerShdw blurRad="76200">
              <a:srgbClr val="000000"/>
            </a:innerShdw>
          </a:effectLst>
        </p:spPr>
      </p:pic>
      <p:sp>
        <p:nvSpPr>
          <p:cNvPr id="12" name="Rectangle 11"/>
          <p:cNvSpPr/>
          <p:nvPr/>
        </p:nvSpPr>
        <p:spPr>
          <a:xfrm>
            <a:off x="857224" y="4243253"/>
            <a:ext cx="7572428" cy="923330"/>
          </a:xfrm>
          <a:prstGeom prst="rect">
            <a:avLst/>
          </a:prstGeom>
        </p:spPr>
        <p:txBody>
          <a:bodyPr wrap="square">
            <a:spAutoFit/>
          </a:bodyPr>
          <a:lstStyle/>
          <a:p>
            <a:pPr algn="just"/>
            <a:r>
              <a:rPr lang="fr-FR" dirty="0"/>
              <a:t>Pourcentage des changements en rendement futur avec et sans tendance technologique pour les deux scénarios A2 et B2 pour la culture du blé dur pluvial au Maroc</a:t>
            </a:r>
          </a:p>
        </p:txBody>
      </p:sp>
      <p:pic>
        <p:nvPicPr>
          <p:cNvPr id="13" name="Picture 4" descr="C:\Users\meriem ALAOURI\Downloads\Les logos\Les logos\Logo_Meteo_Maroc.jpg"/>
          <p:cNvPicPr>
            <a:picLocks noChangeAspect="1" noChangeArrowheads="1"/>
          </p:cNvPicPr>
          <p:nvPr/>
        </p:nvPicPr>
        <p:blipFill>
          <a:blip r:embed="rId3"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3"/>
            <a:ext cx="8229600" cy="544103"/>
          </a:xfrm>
        </p:spPr>
        <p:txBody>
          <a:bodyPr>
            <a:normAutofit fontScale="90000"/>
          </a:bodyPr>
          <a:lstStyle/>
          <a:p>
            <a:r>
              <a:rPr lang="fr-MA" sz="3100" b="1" dirty="0" smtClean="0">
                <a:solidFill>
                  <a:schemeClr val="accent3">
                    <a:lumMod val="50000"/>
                  </a:schemeClr>
                </a:solidFill>
              </a:rPr>
              <a:t>Assistance météorologique</a:t>
            </a:r>
            <a:r>
              <a:rPr lang="fr-MA" sz="3600" b="1" dirty="0" smtClean="0">
                <a:solidFill>
                  <a:schemeClr val="accent3">
                    <a:lumMod val="50000"/>
                  </a:schemeClr>
                </a:solidFill>
              </a:rPr>
              <a:t/>
            </a:r>
            <a:br>
              <a:rPr lang="fr-MA" sz="3600" b="1" dirty="0" smtClean="0">
                <a:solidFill>
                  <a:schemeClr val="accent3">
                    <a:lumMod val="50000"/>
                  </a:schemeClr>
                </a:solidFill>
              </a:rPr>
            </a:br>
            <a:r>
              <a:rPr lang="fr-MA" sz="2200" b="1" dirty="0">
                <a:solidFill>
                  <a:schemeClr val="accent3">
                    <a:lumMod val="50000"/>
                  </a:schemeClr>
                </a:solidFill>
              </a:rPr>
              <a:t> Contribution au projet d’adaptation </a:t>
            </a:r>
            <a:endParaRPr lang="fr-FR" sz="2200"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142844" y="803660"/>
            <a:ext cx="8786874" cy="369332"/>
          </a:xfrm>
          <a:prstGeom prst="rect">
            <a:avLst/>
          </a:prstGeom>
          <a:noFill/>
        </p:spPr>
        <p:txBody>
          <a:bodyPr wrap="square" rtlCol="0">
            <a:spAutoFit/>
          </a:bodyPr>
          <a:lstStyle/>
          <a:p>
            <a:pPr algn="ctr"/>
            <a:r>
              <a:rPr lang="fr-MA" b="1" dirty="0" smtClean="0"/>
              <a:t>Adaptation au Changement Climatique de l’Agriculture du Maghreb (ACCARIMAG)</a:t>
            </a:r>
            <a:endParaRPr lang="fr-MA" dirty="0" smtClean="0"/>
          </a:p>
        </p:txBody>
      </p:sp>
      <p:pic>
        <p:nvPicPr>
          <p:cNvPr id="1027" name="Picture 3"/>
          <p:cNvPicPr>
            <a:picLocks noChangeAspect="1" noChangeArrowheads="1"/>
          </p:cNvPicPr>
          <p:nvPr/>
        </p:nvPicPr>
        <p:blipFill>
          <a:blip r:embed="rId2"/>
          <a:srcRect/>
          <a:stretch>
            <a:fillRect/>
          </a:stretch>
        </p:blipFill>
        <p:spPr bwMode="auto">
          <a:xfrm>
            <a:off x="4162811" y="2860740"/>
            <a:ext cx="4981189" cy="2282779"/>
          </a:xfrm>
          <a:prstGeom prst="rect">
            <a:avLst/>
          </a:prstGeom>
          <a:noFill/>
          <a:ln w="9525">
            <a:noFill/>
            <a:miter lim="800000"/>
            <a:headEnd/>
            <a:tailEnd/>
          </a:ln>
          <a:effectLst/>
        </p:spPr>
      </p:pic>
      <p:sp>
        <p:nvSpPr>
          <p:cNvPr id="15" name="Rectangle 14"/>
          <p:cNvSpPr/>
          <p:nvPr/>
        </p:nvSpPr>
        <p:spPr>
          <a:xfrm>
            <a:off x="142844" y="1125131"/>
            <a:ext cx="8715436" cy="2585323"/>
          </a:xfrm>
          <a:prstGeom prst="rect">
            <a:avLst/>
          </a:prstGeom>
        </p:spPr>
        <p:txBody>
          <a:bodyPr wrap="square">
            <a:spAutoFit/>
          </a:bodyPr>
          <a:lstStyle/>
          <a:p>
            <a:pPr>
              <a:buFont typeface="Arial" pitchFamily="34" charset="0"/>
              <a:buChar char="•"/>
            </a:pPr>
            <a:r>
              <a:rPr lang="fr-MA" dirty="0" smtClean="0"/>
              <a:t> </a:t>
            </a:r>
            <a:r>
              <a:rPr lang="fr-MA" b="1" dirty="0" smtClean="0"/>
              <a:t>Projet de mise en œuvre d’une assurance agricole paramétrique au Maroc</a:t>
            </a:r>
          </a:p>
          <a:p>
            <a:pPr>
              <a:buFont typeface="Arial" pitchFamily="34" charset="0"/>
              <a:buChar char="•"/>
            </a:pPr>
            <a:r>
              <a:rPr lang="fr-MA" dirty="0" smtClean="0"/>
              <a:t>  </a:t>
            </a:r>
            <a:r>
              <a:rPr lang="fr-MA" b="1" dirty="0" smtClean="0"/>
              <a:t>Vise à réduire le risque climatique en agriculture</a:t>
            </a:r>
            <a:r>
              <a:rPr lang="fr-MA" dirty="0" smtClean="0"/>
              <a:t>, à travers des outils de sécurisation du revenu des agriculteurs et d’incitation à l’adaptation des pratiques culturales pour faire face au changement climatique</a:t>
            </a:r>
          </a:p>
          <a:p>
            <a:pPr>
              <a:buFont typeface="Arial" pitchFamily="34" charset="0"/>
              <a:buChar char="•"/>
            </a:pPr>
            <a:r>
              <a:rPr lang="fr-MA" dirty="0"/>
              <a:t> </a:t>
            </a:r>
            <a:r>
              <a:rPr lang="fr-MA" b="1" dirty="0" smtClean="0"/>
              <a:t>Cible l’agriculture pluviale à forte dominante céréalière</a:t>
            </a:r>
            <a:r>
              <a:rPr lang="fr-MA" dirty="0" smtClean="0"/>
              <a:t>, modèle agricole le plus répandu et le plus vulnérable à la variabilité et au changement climatique</a:t>
            </a:r>
          </a:p>
          <a:p>
            <a:pPr>
              <a:buFont typeface="Arial" pitchFamily="34" charset="0"/>
              <a:buChar char="•"/>
            </a:pPr>
            <a:r>
              <a:rPr lang="fr-MA" dirty="0" smtClean="0"/>
              <a:t> </a:t>
            </a:r>
            <a:r>
              <a:rPr lang="fr-MA" b="1" dirty="0" smtClean="0"/>
              <a:t>S’intéresse en priorité aux communautés paysannes </a:t>
            </a:r>
            <a:r>
              <a:rPr lang="fr-MA" dirty="0" smtClean="0"/>
              <a:t>particulièrement sensibles aux aléas et disposant des capacités d’adaptation les moins développées et s’attache ainsi à soutenir la petite et moyenne exploitation agricole</a:t>
            </a:r>
          </a:p>
        </p:txBody>
      </p:sp>
      <p:sp>
        <p:nvSpPr>
          <p:cNvPr id="16" name="Rectangle 15"/>
          <p:cNvSpPr/>
          <p:nvPr/>
        </p:nvSpPr>
        <p:spPr>
          <a:xfrm>
            <a:off x="285720" y="3666190"/>
            <a:ext cx="3714776" cy="1477328"/>
          </a:xfrm>
          <a:prstGeom prst="rect">
            <a:avLst/>
          </a:prstGeom>
        </p:spPr>
        <p:txBody>
          <a:bodyPr wrap="square">
            <a:spAutoFit/>
          </a:bodyPr>
          <a:lstStyle/>
          <a:p>
            <a:r>
              <a:rPr lang="fr-MA" b="1" dirty="0" smtClean="0"/>
              <a:t>Le projet se base sur le Système National de Suivi de la Campagne Agricole et de Prévision des Rendements Céréaliers CGMS-MAROC</a:t>
            </a:r>
            <a:endParaRPr lang="fr-FR" b="1" dirty="0"/>
          </a:p>
        </p:txBody>
      </p:sp>
      <p:pic>
        <p:nvPicPr>
          <p:cNvPr id="13" name="Picture 4" descr="C:\Users\meriem ALAOURI\Downloads\Les logos\Les logos\Logo_Meteo_Maroc.jpg"/>
          <p:cNvPicPr>
            <a:picLocks noChangeAspect="1" noChangeArrowheads="1"/>
          </p:cNvPicPr>
          <p:nvPr/>
        </p:nvPicPr>
        <p:blipFill>
          <a:blip r:embed="rId3"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3"/>
            <a:ext cx="8229600" cy="544103"/>
          </a:xfrm>
        </p:spPr>
        <p:txBody>
          <a:bodyPr>
            <a:normAutofit fontScale="90000"/>
          </a:bodyPr>
          <a:lstStyle/>
          <a:p>
            <a:r>
              <a:rPr lang="fr-MA" sz="3100" b="1" dirty="0" smtClean="0">
                <a:solidFill>
                  <a:schemeClr val="accent3">
                    <a:lumMod val="50000"/>
                  </a:schemeClr>
                </a:solidFill>
              </a:rPr>
              <a:t>Assistance météorologique</a:t>
            </a:r>
            <a:r>
              <a:rPr lang="fr-MA" sz="3600" b="1" dirty="0" smtClean="0">
                <a:solidFill>
                  <a:schemeClr val="accent3">
                    <a:lumMod val="50000"/>
                  </a:schemeClr>
                </a:solidFill>
              </a:rPr>
              <a:t/>
            </a:r>
            <a:br>
              <a:rPr lang="fr-MA" sz="3600" b="1" dirty="0" smtClean="0">
                <a:solidFill>
                  <a:schemeClr val="accent3">
                    <a:lumMod val="50000"/>
                  </a:schemeClr>
                </a:solidFill>
              </a:rPr>
            </a:br>
            <a:r>
              <a:rPr lang="fr-MA" sz="2200" b="1" dirty="0">
                <a:solidFill>
                  <a:schemeClr val="accent3">
                    <a:lumMod val="50000"/>
                  </a:schemeClr>
                </a:solidFill>
              </a:rPr>
              <a:t> Contribution au projet d’adaptation </a:t>
            </a:r>
            <a:endParaRPr lang="fr-FR" sz="2200"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142844" y="803661"/>
            <a:ext cx="8786874" cy="646331"/>
          </a:xfrm>
          <a:prstGeom prst="rect">
            <a:avLst/>
          </a:prstGeom>
          <a:noFill/>
        </p:spPr>
        <p:txBody>
          <a:bodyPr wrap="square" rtlCol="0">
            <a:spAutoFit/>
          </a:bodyPr>
          <a:lstStyle/>
          <a:p>
            <a:pPr algn="ctr"/>
            <a:r>
              <a:rPr lang="fr-MA" b="1" dirty="0" smtClean="0"/>
              <a:t>Système National de Suivi de la Campagne Agricole et de Prévision des Rendements Céréaliers CGMS-MAROC</a:t>
            </a:r>
            <a:endParaRPr lang="fr-MA" dirty="0" smtClean="0"/>
          </a:p>
        </p:txBody>
      </p:sp>
      <p:sp>
        <p:nvSpPr>
          <p:cNvPr id="15" name="Rectangle 14"/>
          <p:cNvSpPr/>
          <p:nvPr/>
        </p:nvSpPr>
        <p:spPr>
          <a:xfrm>
            <a:off x="214282" y="1285866"/>
            <a:ext cx="8715436" cy="1754326"/>
          </a:xfrm>
          <a:prstGeom prst="rect">
            <a:avLst/>
          </a:prstGeom>
        </p:spPr>
        <p:txBody>
          <a:bodyPr wrap="square">
            <a:spAutoFit/>
          </a:bodyPr>
          <a:lstStyle/>
          <a:p>
            <a:pPr>
              <a:buFont typeface="Arial" pitchFamily="34" charset="0"/>
              <a:buChar char="•"/>
            </a:pPr>
            <a:r>
              <a:rPr lang="fr-MA" dirty="0" smtClean="0"/>
              <a:t> Le </a:t>
            </a:r>
            <a:r>
              <a:rPr lang="fr-MA" dirty="0"/>
              <a:t>premier système opérationnel de suivi de la campagne agricole et de prédiction </a:t>
            </a:r>
            <a:r>
              <a:rPr lang="fr-MA" dirty="0" err="1"/>
              <a:t>agrométéorologique</a:t>
            </a:r>
            <a:r>
              <a:rPr lang="fr-MA" dirty="0"/>
              <a:t> des récoltes céréalières au Maroc, institutionnalisé par un partenariat stratégique qui permet son développement et sa </a:t>
            </a:r>
            <a:r>
              <a:rPr lang="fr-MA" dirty="0" smtClean="0"/>
              <a:t>pérennisation</a:t>
            </a:r>
          </a:p>
          <a:p>
            <a:pPr>
              <a:buFont typeface="Arial" pitchFamily="34" charset="0"/>
              <a:buChar char="•"/>
            </a:pPr>
            <a:r>
              <a:rPr lang="fr-MA" dirty="0" smtClean="0"/>
              <a:t> Surveille le développement des cultures, à partir des conditions météorologiques, des caractéristiques des sols et des paramètres des cultures </a:t>
            </a:r>
            <a:r>
              <a:rPr lang="fr-MA" dirty="0"/>
              <a:t/>
            </a:r>
            <a:br>
              <a:rPr lang="fr-MA" dirty="0"/>
            </a:br>
            <a:endParaRPr lang="fr-FR" dirty="0"/>
          </a:p>
        </p:txBody>
      </p:sp>
      <p:pic>
        <p:nvPicPr>
          <p:cNvPr id="13" name="Picture 2" descr="http://www.cgms-maroc.ma/images/cgmsaccagrim.jpg"/>
          <p:cNvPicPr>
            <a:picLocks noGrp="1" noChangeAspect="1" noChangeArrowheads="1"/>
          </p:cNvPicPr>
          <p:nvPr>
            <p:ph idx="1"/>
          </p:nvPr>
        </p:nvPicPr>
        <p:blipFill>
          <a:blip r:embed="rId3"/>
          <a:srcRect/>
          <a:stretch>
            <a:fillRect/>
          </a:stretch>
        </p:blipFill>
        <p:spPr bwMode="auto">
          <a:xfrm>
            <a:off x="1571604" y="2456724"/>
            <a:ext cx="5929354" cy="2525755"/>
          </a:xfrm>
          <a:prstGeom prst="rect">
            <a:avLst/>
          </a:prstGeom>
          <a:noFill/>
        </p:spPr>
      </p:pic>
      <p:pic>
        <p:nvPicPr>
          <p:cNvPr id="12" name="Picture 4" descr="C:\Users\meriem ALAOURI\Downloads\Les logos\Les logos\Logo_Meteo_Maroc.jpg"/>
          <p:cNvPicPr>
            <a:picLocks noChangeAspect="1" noChangeArrowheads="1"/>
          </p:cNvPicPr>
          <p:nvPr/>
        </p:nvPicPr>
        <p:blipFill>
          <a:blip r:embed="rId4"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821"/>
            <a:ext cx="8229600" cy="544103"/>
          </a:xfrm>
        </p:spPr>
        <p:txBody>
          <a:bodyPr>
            <a:normAutofit fontScale="90000"/>
          </a:bodyPr>
          <a:lstStyle/>
          <a:p>
            <a:r>
              <a:rPr lang="fr-MA" sz="3100" b="1" dirty="0" smtClean="0">
                <a:solidFill>
                  <a:schemeClr val="accent3">
                    <a:lumMod val="50000"/>
                  </a:schemeClr>
                </a:solidFill>
              </a:rPr>
              <a:t>Assistance météorologique</a:t>
            </a:r>
            <a:r>
              <a:rPr lang="fr-MA" sz="3600" b="1" dirty="0" smtClean="0">
                <a:solidFill>
                  <a:schemeClr val="accent3">
                    <a:lumMod val="50000"/>
                  </a:schemeClr>
                </a:solidFill>
              </a:rPr>
              <a:t/>
            </a:r>
            <a:br>
              <a:rPr lang="fr-MA" sz="3600" b="1" dirty="0" smtClean="0">
                <a:solidFill>
                  <a:schemeClr val="accent3">
                    <a:lumMod val="50000"/>
                  </a:schemeClr>
                </a:solidFill>
              </a:rPr>
            </a:br>
            <a:r>
              <a:rPr lang="fr-MA" sz="2200" b="1" dirty="0">
                <a:solidFill>
                  <a:schemeClr val="accent3">
                    <a:lumMod val="50000"/>
                  </a:schemeClr>
                </a:solidFill>
              </a:rPr>
              <a:t> Contribution au projet d’adaptation </a:t>
            </a:r>
            <a:endParaRPr lang="fr-FR" sz="2200" b="1" dirty="0">
              <a:solidFill>
                <a:schemeClr val="accent3">
                  <a:lumMod val="50000"/>
                </a:schemeClr>
              </a:solidFill>
            </a:endParaRPr>
          </a:p>
        </p:txBody>
      </p:sp>
      <p:pic>
        <p:nvPicPr>
          <p:cNvPr id="19" name="Picture 6" descr="F:\meriem\C\D\remarques_GDCLIM\usb\logo.bmp"/>
          <p:cNvPicPr>
            <a:picLocks noChangeAspect="1" noChangeArrowheads="1"/>
          </p:cNvPicPr>
          <p:nvPr/>
        </p:nvPicPr>
        <p:blipFill>
          <a:blip r:embed="rId2" cstate="print"/>
          <a:srcRect/>
          <a:stretch>
            <a:fillRect/>
          </a:stretch>
        </p:blipFill>
        <p:spPr bwMode="auto">
          <a:xfrm>
            <a:off x="142844" y="107139"/>
            <a:ext cx="571472" cy="482189"/>
          </a:xfrm>
          <a:prstGeom prst="rect">
            <a:avLst/>
          </a:prstGeom>
          <a:noFill/>
        </p:spPr>
      </p:pic>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142844" y="803660"/>
            <a:ext cx="8786874" cy="369332"/>
          </a:xfrm>
          <a:prstGeom prst="rect">
            <a:avLst/>
          </a:prstGeom>
          <a:noFill/>
        </p:spPr>
        <p:txBody>
          <a:bodyPr wrap="square" rtlCol="0">
            <a:spAutoFit/>
          </a:bodyPr>
          <a:lstStyle/>
          <a:p>
            <a:pPr algn="ctr"/>
            <a:r>
              <a:rPr lang="fr-FR" b="1" dirty="0"/>
              <a:t>Un  système intégré pour l’évaluation des CC sur l’agriculture: MOSAICC</a:t>
            </a:r>
            <a:endParaRPr lang="fr-MA" b="1" dirty="0"/>
          </a:p>
        </p:txBody>
      </p:sp>
      <p:sp>
        <p:nvSpPr>
          <p:cNvPr id="15" name="Rectangle 14"/>
          <p:cNvSpPr/>
          <p:nvPr/>
        </p:nvSpPr>
        <p:spPr>
          <a:xfrm>
            <a:off x="142844" y="1125131"/>
            <a:ext cx="4429156" cy="1588127"/>
          </a:xfrm>
          <a:prstGeom prst="rect">
            <a:avLst/>
          </a:prstGeom>
        </p:spPr>
        <p:txBody>
          <a:bodyPr wrap="square">
            <a:spAutoFit/>
          </a:bodyPr>
          <a:lstStyle/>
          <a:p>
            <a:pPr lvl="0">
              <a:spcBef>
                <a:spcPct val="20000"/>
              </a:spcBef>
              <a:buFont typeface="Arial" pitchFamily="34" charset="0"/>
              <a:buChar char="•"/>
              <a:defRPr/>
            </a:pPr>
            <a:r>
              <a:rPr lang="fr-FR" dirty="0" smtClean="0"/>
              <a:t> Système </a:t>
            </a:r>
            <a:r>
              <a:rPr lang="fr-FR" dirty="0"/>
              <a:t>de modèles et d'utilitaires conçu pour effectuer une évaluation de l'impact du changement climatique  sur l'agriculture</a:t>
            </a:r>
            <a:r>
              <a:rPr lang="fr-FR" dirty="0" smtClean="0"/>
              <a:t>.</a:t>
            </a:r>
          </a:p>
          <a:p>
            <a:pPr lvl="0">
              <a:spcBef>
                <a:spcPct val="20000"/>
              </a:spcBef>
              <a:defRPr/>
            </a:pPr>
            <a:endParaRPr lang="fr-FR" dirty="0"/>
          </a:p>
          <a:p>
            <a:pPr>
              <a:spcBef>
                <a:spcPct val="20000"/>
              </a:spcBef>
              <a:buFont typeface="Arial" pitchFamily="34" charset="0"/>
              <a:buChar char="•"/>
              <a:defRPr/>
            </a:pPr>
            <a:r>
              <a:rPr lang="fr-MA" dirty="0" smtClean="0"/>
              <a:t> MOSAICC </a:t>
            </a:r>
            <a:r>
              <a:rPr lang="fr-MA" dirty="0"/>
              <a:t>intègre cinq composantes.</a:t>
            </a:r>
            <a:endParaRPr lang="fr-FR" dirty="0"/>
          </a:p>
        </p:txBody>
      </p:sp>
      <p:pic>
        <p:nvPicPr>
          <p:cNvPr id="13" name="Picture 3" descr="http://www.changementclimatique.ma/images/mosaicc.png"/>
          <p:cNvPicPr>
            <a:picLocks noChangeAspect="1" noChangeArrowheads="1"/>
          </p:cNvPicPr>
          <p:nvPr/>
        </p:nvPicPr>
        <p:blipFill>
          <a:blip r:embed="rId3"/>
          <a:srcRect/>
          <a:stretch>
            <a:fillRect/>
          </a:stretch>
        </p:blipFill>
        <p:spPr bwMode="auto">
          <a:xfrm>
            <a:off x="5000629" y="1071552"/>
            <a:ext cx="3986291" cy="3911231"/>
          </a:xfrm>
          <a:prstGeom prst="rect">
            <a:avLst/>
          </a:prstGeom>
          <a:noFill/>
        </p:spPr>
      </p:pic>
      <p:pic>
        <p:nvPicPr>
          <p:cNvPr id="14" name="Picture 2" descr="C:\Users\meriem ALAOURI\Downloads\MOSAICC-interface.png"/>
          <p:cNvPicPr>
            <a:picLocks noChangeAspect="1" noChangeArrowheads="1"/>
          </p:cNvPicPr>
          <p:nvPr/>
        </p:nvPicPr>
        <p:blipFill>
          <a:blip r:embed="rId4"/>
          <a:srcRect/>
          <a:stretch>
            <a:fillRect/>
          </a:stretch>
        </p:blipFill>
        <p:spPr bwMode="auto">
          <a:xfrm>
            <a:off x="-32" y="2464594"/>
            <a:ext cx="4857784" cy="2582474"/>
          </a:xfrm>
          <a:prstGeom prst="rect">
            <a:avLst/>
          </a:prstGeom>
          <a:noFill/>
        </p:spPr>
      </p:pic>
      <p:sp>
        <p:nvSpPr>
          <p:cNvPr id="17" name="Rectangle 16"/>
          <p:cNvSpPr/>
          <p:nvPr/>
        </p:nvSpPr>
        <p:spPr>
          <a:xfrm>
            <a:off x="2143108" y="4768469"/>
            <a:ext cx="4572000" cy="646331"/>
          </a:xfrm>
          <a:prstGeom prst="rect">
            <a:avLst/>
          </a:prstGeom>
        </p:spPr>
        <p:txBody>
          <a:bodyPr>
            <a:spAutoFit/>
          </a:bodyPr>
          <a:lstStyle/>
          <a:p>
            <a:r>
              <a:rPr lang="fr-MA" b="1" dirty="0" smtClean="0">
                <a:solidFill>
                  <a:srgbClr val="FF0000"/>
                </a:solidFill>
              </a:rPr>
              <a:t>Interface Web pour les experts</a:t>
            </a:r>
            <a:r>
              <a:rPr lang="fr-MA" b="1" dirty="0" smtClean="0"/>
              <a:t> </a:t>
            </a:r>
            <a:r>
              <a:rPr lang="fr-FR" b="1" dirty="0" smtClean="0">
                <a:solidFill>
                  <a:schemeClr val="tx2">
                    <a:lumMod val="60000"/>
                    <a:lumOff val="40000"/>
                  </a:schemeClr>
                </a:solidFill>
              </a:rPr>
              <a:t/>
            </a:r>
            <a:br>
              <a:rPr lang="fr-FR" b="1" dirty="0" smtClean="0">
                <a:solidFill>
                  <a:schemeClr val="tx2">
                    <a:lumMod val="60000"/>
                    <a:lumOff val="40000"/>
                  </a:schemeClr>
                </a:solidFill>
              </a:rPr>
            </a:br>
            <a:endParaRPr lang="fr-F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821"/>
            <a:ext cx="8229600" cy="544103"/>
          </a:xfrm>
        </p:spPr>
        <p:txBody>
          <a:bodyPr>
            <a:normAutofit fontScale="90000"/>
          </a:bodyPr>
          <a:lstStyle/>
          <a:p>
            <a:r>
              <a:rPr lang="fr-MA" sz="3100" b="1" dirty="0" smtClean="0">
                <a:solidFill>
                  <a:schemeClr val="accent3">
                    <a:lumMod val="50000"/>
                  </a:schemeClr>
                </a:solidFill>
              </a:rPr>
              <a:t>Assistance météorologique</a:t>
            </a:r>
            <a:r>
              <a:rPr lang="fr-MA" sz="3600" b="1" dirty="0" smtClean="0">
                <a:solidFill>
                  <a:schemeClr val="accent3">
                    <a:lumMod val="50000"/>
                  </a:schemeClr>
                </a:solidFill>
              </a:rPr>
              <a:t/>
            </a:r>
            <a:br>
              <a:rPr lang="fr-MA" sz="3600" b="1" dirty="0" smtClean="0">
                <a:solidFill>
                  <a:schemeClr val="accent3">
                    <a:lumMod val="50000"/>
                  </a:schemeClr>
                </a:solidFill>
              </a:rPr>
            </a:br>
            <a:r>
              <a:rPr lang="fr-MA" sz="2200" b="1" dirty="0">
                <a:solidFill>
                  <a:schemeClr val="accent3">
                    <a:lumMod val="50000"/>
                  </a:schemeClr>
                </a:solidFill>
              </a:rPr>
              <a:t> Contribution au projet d’adaptation </a:t>
            </a:r>
            <a:endParaRPr lang="fr-FR" sz="2200" b="1" dirty="0">
              <a:solidFill>
                <a:schemeClr val="accent3">
                  <a:lumMod val="50000"/>
                </a:schemeClr>
              </a:solidFill>
            </a:endParaRPr>
          </a:p>
        </p:txBody>
      </p:sp>
      <p:pic>
        <p:nvPicPr>
          <p:cNvPr id="19" name="Picture 6" descr="F:\meriem\C\D\remarques_GDCLIM\usb\logo.bmp"/>
          <p:cNvPicPr>
            <a:picLocks noChangeAspect="1" noChangeArrowheads="1"/>
          </p:cNvPicPr>
          <p:nvPr/>
        </p:nvPicPr>
        <p:blipFill>
          <a:blip r:embed="rId2" cstate="print"/>
          <a:srcRect/>
          <a:stretch>
            <a:fillRect/>
          </a:stretch>
        </p:blipFill>
        <p:spPr bwMode="auto">
          <a:xfrm>
            <a:off x="142844" y="107139"/>
            <a:ext cx="571472" cy="482189"/>
          </a:xfrm>
          <a:prstGeom prst="rect">
            <a:avLst/>
          </a:prstGeom>
          <a:noFill/>
        </p:spPr>
      </p:pic>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142844" y="803660"/>
            <a:ext cx="8786874" cy="369332"/>
          </a:xfrm>
          <a:prstGeom prst="rect">
            <a:avLst/>
          </a:prstGeom>
          <a:noFill/>
        </p:spPr>
        <p:txBody>
          <a:bodyPr wrap="square" rtlCol="0">
            <a:spAutoFit/>
          </a:bodyPr>
          <a:lstStyle/>
          <a:p>
            <a:pPr algn="ctr"/>
            <a:r>
              <a:rPr lang="fr-FR" b="1" dirty="0"/>
              <a:t>Un  système intégré pour l’évaluation des CC sur l’agriculture: MOSAICC</a:t>
            </a:r>
            <a:endParaRPr lang="fr-MA" b="1" dirty="0"/>
          </a:p>
        </p:txBody>
      </p:sp>
      <p:pic>
        <p:nvPicPr>
          <p:cNvPr id="16" name="Picture 2"/>
          <p:cNvPicPr>
            <a:picLocks noChangeAspect="1" noChangeArrowheads="1"/>
          </p:cNvPicPr>
          <p:nvPr/>
        </p:nvPicPr>
        <p:blipFill>
          <a:blip r:embed="rId3"/>
          <a:srcRect/>
          <a:stretch>
            <a:fillRect/>
          </a:stretch>
        </p:blipFill>
        <p:spPr bwMode="auto">
          <a:xfrm>
            <a:off x="0" y="1481145"/>
            <a:ext cx="9144032" cy="3180167"/>
          </a:xfrm>
          <a:prstGeom prst="rect">
            <a:avLst/>
          </a:prstGeom>
          <a:noFill/>
          <a:ln w="9525">
            <a:noFill/>
            <a:miter lim="800000"/>
            <a:headEnd/>
            <a:tailEnd/>
          </a:ln>
          <a:effectLst/>
        </p:spPr>
      </p:pic>
      <p:pic>
        <p:nvPicPr>
          <p:cNvPr id="17" name="Picture 3"/>
          <p:cNvPicPr>
            <a:picLocks noChangeAspect="1" noChangeArrowheads="1"/>
          </p:cNvPicPr>
          <p:nvPr/>
        </p:nvPicPr>
        <p:blipFill>
          <a:blip r:embed="rId4"/>
          <a:srcRect/>
          <a:stretch>
            <a:fillRect/>
          </a:stretch>
        </p:blipFill>
        <p:spPr bwMode="auto">
          <a:xfrm>
            <a:off x="1357290" y="2678908"/>
            <a:ext cx="6305550" cy="2250281"/>
          </a:xfrm>
          <a:prstGeom prst="rect">
            <a:avLst/>
          </a:prstGeom>
          <a:noFill/>
          <a:ln w="9525">
            <a:noFill/>
            <a:miter lim="800000"/>
            <a:headEnd/>
            <a:tailEnd/>
          </a:ln>
          <a:effectLst/>
        </p:spPr>
      </p:pic>
      <p:sp>
        <p:nvSpPr>
          <p:cNvPr id="18" name="ZoneTexte 17"/>
          <p:cNvSpPr txBox="1"/>
          <p:nvPr/>
        </p:nvSpPr>
        <p:spPr>
          <a:xfrm>
            <a:off x="0" y="1071552"/>
            <a:ext cx="9144000" cy="646331"/>
          </a:xfrm>
          <a:prstGeom prst="rect">
            <a:avLst/>
          </a:prstGeom>
          <a:noFill/>
        </p:spPr>
        <p:txBody>
          <a:bodyPr wrap="square" rtlCol="0">
            <a:spAutoFit/>
          </a:bodyPr>
          <a:lstStyle/>
          <a:p>
            <a:pPr algn="ctr"/>
            <a:r>
              <a:rPr lang="fr-MA" dirty="0" smtClean="0">
                <a:hlinkClick r:id="rId5"/>
              </a:rPr>
              <a:t>www.changementclimatique.ma</a:t>
            </a:r>
            <a:endParaRPr lang="fr-MA" dirty="0" smtClean="0"/>
          </a:p>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3"/>
            <a:ext cx="8229600" cy="544103"/>
          </a:xfrm>
        </p:spPr>
        <p:txBody>
          <a:bodyPr>
            <a:normAutofit fontScale="90000"/>
          </a:bodyPr>
          <a:lstStyle/>
          <a:p>
            <a:r>
              <a:rPr lang="fr-MA" sz="3100" b="1" dirty="0" smtClean="0">
                <a:solidFill>
                  <a:schemeClr val="accent3">
                    <a:lumMod val="50000"/>
                  </a:schemeClr>
                </a:solidFill>
              </a:rPr>
              <a:t>Assistance météorologique</a:t>
            </a:r>
            <a:r>
              <a:rPr lang="fr-MA" sz="3600" b="1" dirty="0" smtClean="0">
                <a:solidFill>
                  <a:schemeClr val="accent3">
                    <a:lumMod val="50000"/>
                  </a:schemeClr>
                </a:solidFill>
              </a:rPr>
              <a:t/>
            </a:r>
            <a:br>
              <a:rPr lang="fr-MA" sz="3600" b="1" dirty="0" smtClean="0">
                <a:solidFill>
                  <a:schemeClr val="accent3">
                    <a:lumMod val="50000"/>
                  </a:schemeClr>
                </a:solidFill>
              </a:rPr>
            </a:br>
            <a:r>
              <a:rPr lang="fr-MA" sz="2200" b="1" dirty="0">
                <a:solidFill>
                  <a:schemeClr val="accent3">
                    <a:lumMod val="50000"/>
                  </a:schemeClr>
                </a:solidFill>
              </a:rPr>
              <a:t> Contribution au projet d’adaptation </a:t>
            </a:r>
            <a:endParaRPr lang="fr-FR" sz="2200" b="1" dirty="0">
              <a:solidFill>
                <a:schemeClr val="accent3">
                  <a:lumMod val="50000"/>
                </a:schemeClr>
              </a:solidFill>
            </a:endParaRPr>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1" name="ZoneTexte 30"/>
          <p:cNvSpPr txBox="1"/>
          <p:nvPr/>
        </p:nvSpPr>
        <p:spPr>
          <a:xfrm>
            <a:off x="142844" y="785800"/>
            <a:ext cx="8786874" cy="369332"/>
          </a:xfrm>
          <a:prstGeom prst="rect">
            <a:avLst/>
          </a:prstGeom>
          <a:noFill/>
        </p:spPr>
        <p:txBody>
          <a:bodyPr wrap="square" rtlCol="0">
            <a:spAutoFit/>
          </a:bodyPr>
          <a:lstStyle/>
          <a:p>
            <a:pPr algn="ctr"/>
            <a:r>
              <a:rPr lang="fr-FR" b="1" dirty="0"/>
              <a:t>Un  système intégré pour l’évaluation des CC sur l’agriculture: MOSAICC</a:t>
            </a:r>
            <a:endParaRPr lang="fr-MA" b="1" dirty="0"/>
          </a:p>
        </p:txBody>
      </p:sp>
      <p:sp>
        <p:nvSpPr>
          <p:cNvPr id="13" name="ZoneTexte 12"/>
          <p:cNvSpPr txBox="1"/>
          <p:nvPr/>
        </p:nvSpPr>
        <p:spPr>
          <a:xfrm>
            <a:off x="0" y="4504599"/>
            <a:ext cx="9001156" cy="584775"/>
          </a:xfrm>
          <a:prstGeom prst="rect">
            <a:avLst/>
          </a:prstGeom>
          <a:noFill/>
        </p:spPr>
        <p:txBody>
          <a:bodyPr wrap="square" rtlCol="0">
            <a:spAutoFit/>
          </a:bodyPr>
          <a:lstStyle/>
          <a:p>
            <a:pPr algn="just"/>
            <a:r>
              <a:rPr lang="fr-FR" sz="1600" dirty="0" smtClean="0">
                <a:latin typeface="Arial" pitchFamily="34" charset="0"/>
                <a:cs typeface="Arial" pitchFamily="34" charset="0"/>
              </a:rPr>
              <a:t>Changement des précipitations (%) par rapport à la période de référence (1971-2000), au niveau de la province, selon les scénarios RCP4.5 et RCP8.5 et pour le modèle climatique moyen.</a:t>
            </a:r>
            <a:endParaRPr lang="fr-FR" sz="1600" dirty="0">
              <a:latin typeface="Arial" pitchFamily="34" charset="0"/>
              <a:cs typeface="Arial" pitchFamily="34" charset="0"/>
            </a:endParaRPr>
          </a:p>
        </p:txBody>
      </p:sp>
      <p:pic>
        <p:nvPicPr>
          <p:cNvPr id="14" name="Picture 2"/>
          <p:cNvPicPr>
            <a:picLocks noChangeAspect="1" noChangeArrowheads="1"/>
          </p:cNvPicPr>
          <p:nvPr/>
        </p:nvPicPr>
        <p:blipFill>
          <a:blip r:embed="rId2"/>
          <a:srcRect/>
          <a:stretch>
            <a:fillRect/>
          </a:stretch>
        </p:blipFill>
        <p:spPr bwMode="auto">
          <a:xfrm>
            <a:off x="40072" y="1373245"/>
            <a:ext cx="9103961" cy="3184932"/>
          </a:xfrm>
          <a:prstGeom prst="rect">
            <a:avLst/>
          </a:prstGeom>
          <a:noFill/>
          <a:ln w="9525">
            <a:noFill/>
            <a:miter lim="800000"/>
            <a:headEnd/>
            <a:tailEnd/>
          </a:ln>
          <a:effectLst/>
        </p:spPr>
      </p:pic>
      <p:sp>
        <p:nvSpPr>
          <p:cNvPr id="15" name="ZoneTexte 14"/>
          <p:cNvSpPr txBox="1"/>
          <p:nvPr/>
        </p:nvSpPr>
        <p:spPr>
          <a:xfrm>
            <a:off x="142844" y="1075576"/>
            <a:ext cx="3643338" cy="369332"/>
          </a:xfrm>
          <a:prstGeom prst="rect">
            <a:avLst/>
          </a:prstGeom>
          <a:solidFill>
            <a:schemeClr val="bg1"/>
          </a:solidFill>
        </p:spPr>
        <p:txBody>
          <a:bodyPr wrap="square" rtlCol="0">
            <a:spAutoFit/>
          </a:bodyPr>
          <a:lstStyle/>
          <a:p>
            <a:r>
              <a:rPr lang="fr-MA" b="1" dirty="0" smtClean="0">
                <a:solidFill>
                  <a:schemeClr val="accent1"/>
                </a:solidFill>
              </a:rPr>
              <a:t>Précipitations</a:t>
            </a:r>
            <a:endParaRPr lang="fr-FR" b="1" dirty="0">
              <a:solidFill>
                <a:schemeClr val="accent1"/>
              </a:solidFill>
            </a:endParaRPr>
          </a:p>
        </p:txBody>
      </p:sp>
      <p:pic>
        <p:nvPicPr>
          <p:cNvPr id="16" name="Picture 4" descr="C:\Users\meriem ALAOURI\Downloads\Les logos\Les logos\Logo_Meteo_Maroc.jpg"/>
          <p:cNvPicPr>
            <a:picLocks noChangeAspect="1" noChangeArrowheads="1"/>
          </p:cNvPicPr>
          <p:nvPr/>
        </p:nvPicPr>
        <p:blipFill>
          <a:blip r:embed="rId3" cstate="print"/>
          <a:srcRect/>
          <a:stretch>
            <a:fillRect/>
          </a:stretch>
        </p:blipFill>
        <p:spPr bwMode="auto">
          <a:xfrm>
            <a:off x="285720" y="1"/>
            <a:ext cx="802794" cy="71436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p:cNvSpPr>
            <a:spLocks noGrp="1"/>
          </p:cNvSpPr>
          <p:nvPr>
            <p:ph type="title"/>
          </p:nvPr>
        </p:nvSpPr>
        <p:spPr>
          <a:xfrm>
            <a:off x="500034" y="1643056"/>
            <a:ext cx="8229600" cy="857250"/>
          </a:xfrm>
        </p:spPr>
        <p:txBody>
          <a:bodyPr>
            <a:normAutofit/>
          </a:bodyPr>
          <a:lstStyle/>
          <a:p>
            <a:r>
              <a:rPr lang="fr-MA" dirty="0" smtClean="0">
                <a:solidFill>
                  <a:schemeClr val="tx2">
                    <a:lumMod val="60000"/>
                    <a:lumOff val="40000"/>
                  </a:schemeClr>
                </a:solidFill>
                <a:latin typeface="Arial" pitchFamily="34" charset="0"/>
                <a:cs typeface="Arial" pitchFamily="34" charset="0"/>
              </a:rPr>
              <a:t>Conclusion</a:t>
            </a:r>
            <a:endParaRPr lang="fr-FR" dirty="0">
              <a:solidFill>
                <a:schemeClr val="tx2">
                  <a:lumMod val="60000"/>
                  <a:lumOff val="4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8822" y="160736"/>
            <a:ext cx="9085210" cy="48220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908" y="357172"/>
            <a:ext cx="9144000" cy="4770537"/>
          </a:xfrm>
          <a:prstGeom prst="rect">
            <a:avLst/>
          </a:prstGeom>
        </p:spPr>
        <p:txBody>
          <a:bodyPr wrap="square">
            <a:spAutoFit/>
          </a:bodyPr>
          <a:lstStyle/>
          <a:p>
            <a:pPr>
              <a:buFont typeface="Arial" pitchFamily="34" charset="0"/>
              <a:buChar char="•"/>
            </a:pPr>
            <a:r>
              <a:rPr lang="fr-MA" sz="1600" dirty="0" smtClean="0">
                <a:latin typeface="Arial" pitchFamily="34" charset="0"/>
                <a:cs typeface="Arial" pitchFamily="34" charset="0"/>
              </a:rPr>
              <a:t>Produits et information climatique </a:t>
            </a:r>
            <a:r>
              <a:rPr lang="fr-MA" sz="1600" dirty="0" smtClean="0">
                <a:solidFill>
                  <a:schemeClr val="accent2">
                    <a:lumMod val="75000"/>
                  </a:schemeClr>
                </a:solidFill>
                <a:latin typeface="Arial" pitchFamily="34" charset="0"/>
                <a:cs typeface="Arial" pitchFamily="34" charset="0"/>
              </a:rPr>
              <a:t>taillés</a:t>
            </a:r>
            <a:r>
              <a:rPr lang="fr-MA" sz="1600" dirty="0" smtClean="0">
                <a:latin typeface="Arial" pitchFamily="34" charset="0"/>
                <a:cs typeface="Arial" pitchFamily="34" charset="0"/>
              </a:rPr>
              <a:t> (prévisions détaillées et habiles + projections du changement climatique + meilleure prévision des extrêmes);</a:t>
            </a:r>
          </a:p>
          <a:p>
            <a:pPr>
              <a:buFont typeface="Arial" pitchFamily="34" charset="0"/>
              <a:buChar char="•"/>
            </a:pPr>
            <a:endParaRPr lang="fr-MA" sz="1600" dirty="0" smtClean="0">
              <a:latin typeface="Arial" pitchFamily="34" charset="0"/>
              <a:cs typeface="Arial" pitchFamily="34" charset="0"/>
            </a:endParaRPr>
          </a:p>
          <a:p>
            <a:pPr>
              <a:buFont typeface="Arial" pitchFamily="34" charset="0"/>
              <a:buChar char="•"/>
            </a:pPr>
            <a:r>
              <a:rPr lang="fr-MA" sz="1600" dirty="0" smtClean="0">
                <a:solidFill>
                  <a:schemeClr val="accent2">
                    <a:lumMod val="75000"/>
                  </a:schemeClr>
                </a:solidFill>
                <a:latin typeface="Arial" pitchFamily="34" charset="0"/>
                <a:cs typeface="Arial" pitchFamily="34" charset="0"/>
              </a:rPr>
              <a:t>Renforcement des capacités</a:t>
            </a:r>
            <a:r>
              <a:rPr lang="fr-MA" sz="1600" dirty="0" smtClean="0">
                <a:latin typeface="Arial" pitchFamily="34" charset="0"/>
                <a:cs typeface="Arial" pitchFamily="34" charset="0"/>
              </a:rPr>
              <a:t> des professionnels et des communautés sur la production et l'application efficace des services climatiques;</a:t>
            </a:r>
          </a:p>
          <a:p>
            <a:pPr>
              <a:buFont typeface="Arial" pitchFamily="34" charset="0"/>
              <a:buChar char="•"/>
            </a:pPr>
            <a:endParaRPr lang="fr-MA" sz="1600" dirty="0" smtClean="0">
              <a:latin typeface="Arial" pitchFamily="34" charset="0"/>
              <a:cs typeface="Arial" pitchFamily="34" charset="0"/>
            </a:endParaRPr>
          </a:p>
          <a:p>
            <a:pPr>
              <a:buFont typeface="Arial" pitchFamily="34" charset="0"/>
              <a:buChar char="•"/>
            </a:pPr>
            <a:r>
              <a:rPr lang="fr-MA" sz="1600" dirty="0" smtClean="0">
                <a:latin typeface="Arial" pitchFamily="34" charset="0"/>
                <a:cs typeface="Arial" pitchFamily="34" charset="0"/>
              </a:rPr>
              <a:t>Suivi et évaluation de l'utilisation </a:t>
            </a:r>
            <a:r>
              <a:rPr lang="fr-MA" sz="1600" dirty="0" smtClean="0">
                <a:solidFill>
                  <a:schemeClr val="accent2">
                    <a:lumMod val="75000"/>
                  </a:schemeClr>
                </a:solidFill>
                <a:latin typeface="Arial" pitchFamily="34" charset="0"/>
                <a:cs typeface="Arial" pitchFamily="34" charset="0"/>
              </a:rPr>
              <a:t>appropriée, efficace et rentable </a:t>
            </a:r>
            <a:r>
              <a:rPr lang="fr-MA" sz="1600" dirty="0" smtClean="0">
                <a:latin typeface="Arial" pitchFamily="34" charset="0"/>
                <a:cs typeface="Arial" pitchFamily="34" charset="0"/>
              </a:rPr>
              <a:t>de l'information climatique pour les décisions sectorielles;</a:t>
            </a:r>
          </a:p>
          <a:p>
            <a:pPr>
              <a:buFont typeface="Arial" pitchFamily="34" charset="0"/>
              <a:buChar char="•"/>
            </a:pPr>
            <a:endParaRPr lang="fr-MA" sz="1600" dirty="0" smtClean="0">
              <a:latin typeface="Arial" pitchFamily="34" charset="0"/>
              <a:cs typeface="Arial" pitchFamily="34" charset="0"/>
            </a:endParaRPr>
          </a:p>
          <a:p>
            <a:pPr>
              <a:buFont typeface="Arial" pitchFamily="34" charset="0"/>
              <a:buChar char="•"/>
            </a:pPr>
            <a:r>
              <a:rPr lang="fr-MA" sz="1600" dirty="0" smtClean="0">
                <a:solidFill>
                  <a:schemeClr val="accent2">
                    <a:lumMod val="75000"/>
                  </a:schemeClr>
                </a:solidFill>
                <a:latin typeface="Arial" pitchFamily="34" charset="0"/>
                <a:cs typeface="Arial" pitchFamily="34" charset="0"/>
              </a:rPr>
              <a:t>Recherche et prédiction des impacts sectoriels</a:t>
            </a:r>
            <a:r>
              <a:rPr lang="fr-MA" sz="1600" dirty="0" smtClean="0">
                <a:latin typeface="Arial" pitchFamily="34" charset="0"/>
                <a:cs typeface="Arial" pitchFamily="34" charset="0"/>
              </a:rPr>
              <a:t> associés à la variabilité climatique et au changement climatique;</a:t>
            </a:r>
          </a:p>
          <a:p>
            <a:pPr>
              <a:buFont typeface="Arial" pitchFamily="34" charset="0"/>
              <a:buChar char="•"/>
            </a:pPr>
            <a:endParaRPr lang="fr-MA" sz="1600" dirty="0" smtClean="0">
              <a:latin typeface="Arial" pitchFamily="34" charset="0"/>
              <a:cs typeface="Arial" pitchFamily="34" charset="0"/>
            </a:endParaRPr>
          </a:p>
          <a:p>
            <a:pPr>
              <a:buFont typeface="Arial" pitchFamily="34" charset="0"/>
              <a:buChar char="•"/>
            </a:pPr>
            <a:r>
              <a:rPr lang="fr-MA" sz="1600" dirty="0" smtClean="0">
                <a:solidFill>
                  <a:schemeClr val="accent2">
                    <a:lumMod val="75000"/>
                  </a:schemeClr>
                </a:solidFill>
                <a:latin typeface="Arial" pitchFamily="34" charset="0"/>
                <a:cs typeface="Arial" pitchFamily="34" charset="0"/>
              </a:rPr>
              <a:t>Développement et déploiement de systèmes d'alerte précoce </a:t>
            </a:r>
            <a:r>
              <a:rPr lang="fr-MA" sz="1600" dirty="0" smtClean="0">
                <a:latin typeface="Arial" pitchFamily="34" charset="0"/>
                <a:cs typeface="Arial" pitchFamily="34" charset="0"/>
              </a:rPr>
              <a:t>adaptés au secteur et aux communautés d'utilisateurs;</a:t>
            </a:r>
          </a:p>
          <a:p>
            <a:pPr>
              <a:buFont typeface="Arial" pitchFamily="34" charset="0"/>
              <a:buChar char="•"/>
            </a:pPr>
            <a:endParaRPr lang="fr-MA" sz="1600" dirty="0" smtClean="0">
              <a:latin typeface="Arial" pitchFamily="34" charset="0"/>
              <a:cs typeface="Arial" pitchFamily="34" charset="0"/>
            </a:endParaRPr>
          </a:p>
          <a:p>
            <a:pPr>
              <a:buFont typeface="Arial" pitchFamily="34" charset="0"/>
              <a:buChar char="•"/>
            </a:pPr>
            <a:r>
              <a:rPr lang="fr-MA" sz="1600" dirty="0" smtClean="0">
                <a:latin typeface="Arial" pitchFamily="34" charset="0"/>
                <a:cs typeface="Arial" pitchFamily="34" charset="0"/>
              </a:rPr>
              <a:t>Soutien financier et technique durable;</a:t>
            </a:r>
          </a:p>
          <a:p>
            <a:pPr>
              <a:buFont typeface="Arial" pitchFamily="34" charset="0"/>
              <a:buChar char="•"/>
            </a:pPr>
            <a:endParaRPr lang="fr-MA" sz="1600" dirty="0" smtClean="0">
              <a:latin typeface="Arial" pitchFamily="34" charset="0"/>
              <a:cs typeface="Arial" pitchFamily="34" charset="0"/>
            </a:endParaRPr>
          </a:p>
          <a:p>
            <a:pPr>
              <a:buFont typeface="Arial" pitchFamily="34" charset="0"/>
              <a:buChar char="•"/>
            </a:pPr>
            <a:r>
              <a:rPr lang="fr-MA" sz="1600" dirty="0" smtClean="0">
                <a:solidFill>
                  <a:schemeClr val="accent2">
                    <a:lumMod val="75000"/>
                  </a:schemeClr>
                </a:solidFill>
                <a:latin typeface="Arial" pitchFamily="34" charset="0"/>
                <a:cs typeface="Arial" pitchFamily="34" charset="0"/>
              </a:rPr>
              <a:t>Une meilleure collaboration </a:t>
            </a:r>
            <a:r>
              <a:rPr lang="fr-MA" sz="1600" dirty="0" smtClean="0">
                <a:latin typeface="Arial" pitchFamily="34" charset="0"/>
                <a:cs typeface="Arial" pitchFamily="34" charset="0"/>
              </a:rPr>
              <a:t>avec la communauté climatique pour la politique, la pratique et la recherche interdisciplinaires.</a:t>
            </a:r>
            <a:endParaRPr lang="fr-FR" sz="1600" dirty="0">
              <a:latin typeface="Arial" pitchFamily="34" charset="0"/>
              <a:cs typeface="Arial" pitchFamily="34" charset="0"/>
            </a:endParaRPr>
          </a:p>
        </p:txBody>
      </p:sp>
      <p:sp>
        <p:nvSpPr>
          <p:cNvPr id="3" name="Rectangle 2"/>
          <p:cNvSpPr/>
          <p:nvPr/>
        </p:nvSpPr>
        <p:spPr>
          <a:xfrm>
            <a:off x="0" y="0"/>
            <a:ext cx="9144000" cy="461665"/>
          </a:xfrm>
          <a:prstGeom prst="rect">
            <a:avLst/>
          </a:prstGeom>
        </p:spPr>
        <p:txBody>
          <a:bodyPr wrap="square">
            <a:spAutoFit/>
          </a:bodyPr>
          <a:lstStyle/>
          <a:p>
            <a:pPr algn="ctr"/>
            <a:r>
              <a:rPr lang="en-US" altLang="en-US" sz="2400" dirty="0" err="1" smtClean="0">
                <a:solidFill>
                  <a:schemeClr val="accent2"/>
                </a:solidFill>
                <a:latin typeface="Arial" pitchFamily="34" charset="0"/>
              </a:rPr>
              <a:t>Besoins</a:t>
            </a:r>
            <a:r>
              <a:rPr lang="en-US" altLang="en-US" sz="2400" dirty="0" smtClean="0">
                <a:solidFill>
                  <a:schemeClr val="accent2"/>
                </a:solidFill>
                <a:latin typeface="Arial" pitchFamily="34" charset="0"/>
              </a:rPr>
              <a:t> </a:t>
            </a:r>
            <a:r>
              <a:rPr lang="en-US" altLang="en-US" sz="2400" dirty="0" err="1" smtClean="0">
                <a:solidFill>
                  <a:schemeClr val="accent2"/>
                </a:solidFill>
                <a:latin typeface="Arial" pitchFamily="34" charset="0"/>
              </a:rPr>
              <a:t>majeurs</a:t>
            </a:r>
            <a:endParaRPr lang="fr-FR"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ésultat de recherche d'images pour &quot;logo OMM&quot;"/>
          <p:cNvPicPr>
            <a:picLocks noChangeAspect="1" noChangeArrowheads="1"/>
          </p:cNvPicPr>
          <p:nvPr/>
        </p:nvPicPr>
        <p:blipFill>
          <a:blip r:embed="rId2"/>
          <a:srcRect/>
          <a:stretch>
            <a:fillRect/>
          </a:stretch>
        </p:blipFill>
        <p:spPr bwMode="auto">
          <a:xfrm>
            <a:off x="6072198" y="107140"/>
            <a:ext cx="1571636" cy="1260206"/>
          </a:xfrm>
          <a:prstGeom prst="rect">
            <a:avLst/>
          </a:prstGeom>
          <a:noFill/>
        </p:spPr>
      </p:pic>
      <p:pic>
        <p:nvPicPr>
          <p:cNvPr id="16388" name="Picture 4" descr="C:\Users\meriem ALAOURI\Downloads\Les logos\Les logos\Logo_Meteo_Maroc.jpg"/>
          <p:cNvPicPr>
            <a:picLocks noChangeAspect="1" noChangeArrowheads="1"/>
          </p:cNvPicPr>
          <p:nvPr/>
        </p:nvPicPr>
        <p:blipFill>
          <a:blip r:embed="rId3" cstate="print"/>
          <a:srcRect/>
          <a:stretch>
            <a:fillRect/>
          </a:stretch>
        </p:blipFill>
        <p:spPr bwMode="auto">
          <a:xfrm>
            <a:off x="1643042" y="107139"/>
            <a:ext cx="1357322" cy="1207806"/>
          </a:xfrm>
          <a:prstGeom prst="rect">
            <a:avLst/>
          </a:prstGeom>
          <a:noFill/>
        </p:spPr>
      </p:pic>
      <p:sp>
        <p:nvSpPr>
          <p:cNvPr id="9" name="Titre 8"/>
          <p:cNvSpPr>
            <a:spLocks noGrp="1"/>
          </p:cNvSpPr>
          <p:nvPr>
            <p:ph type="ctrTitle"/>
          </p:nvPr>
        </p:nvSpPr>
        <p:spPr>
          <a:xfrm>
            <a:off x="642910" y="1928808"/>
            <a:ext cx="7772400" cy="1102519"/>
          </a:xfrm>
        </p:spPr>
        <p:txBody>
          <a:bodyPr/>
          <a:lstStyle/>
          <a:p>
            <a:r>
              <a:rPr lang="fr-MA" dirty="0" smtClean="0"/>
              <a:t>Merci de votre attention</a:t>
            </a:r>
            <a:endParaRPr lang="fr-FR" dirty="0"/>
          </a:p>
        </p:txBody>
      </p:sp>
      <p:grpSp>
        <p:nvGrpSpPr>
          <p:cNvPr id="12" name="Groupe 20"/>
          <p:cNvGrpSpPr/>
          <p:nvPr/>
        </p:nvGrpSpPr>
        <p:grpSpPr>
          <a:xfrm>
            <a:off x="857224" y="3429006"/>
            <a:ext cx="7500990" cy="1214446"/>
            <a:chOff x="1142976" y="4643446"/>
            <a:chExt cx="6858024" cy="871463"/>
          </a:xfrm>
        </p:grpSpPr>
        <p:sp>
          <p:nvSpPr>
            <p:cNvPr id="13" name="Rectangle 12" descr="fire"/>
            <p:cNvSpPr>
              <a:spLocks noChangeAspect="1" noChangeArrowheads="1"/>
            </p:cNvSpPr>
            <p:nvPr/>
          </p:nvSpPr>
          <p:spPr bwMode="auto">
            <a:xfrm>
              <a:off x="2079343" y="4643446"/>
              <a:ext cx="992435" cy="864000"/>
            </a:xfrm>
            <a:prstGeom prst="rect">
              <a:avLst/>
            </a:prstGeom>
            <a:blipFill dpi="0" rotWithShape="1">
              <a:blip r:embed="rId4"/>
              <a:srcRect/>
              <a:stretch>
                <a:fillRect/>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6" descr="flood2"/>
            <p:cNvSpPr>
              <a:spLocks noChangeAspect="1" noChangeArrowheads="1"/>
            </p:cNvSpPr>
            <p:nvPr/>
          </p:nvSpPr>
          <p:spPr bwMode="auto">
            <a:xfrm>
              <a:off x="3059808" y="4643446"/>
              <a:ext cx="992436" cy="864000"/>
            </a:xfrm>
            <a:prstGeom prst="rect">
              <a:avLst/>
            </a:prstGeom>
            <a:blipFill dpi="0" rotWithShape="1">
              <a:blip r:embed="rId5" cstate="print"/>
              <a:srcRect/>
              <a:stretch>
                <a:fillRect/>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8" descr="barage"/>
            <p:cNvSpPr>
              <a:spLocks noChangeAspect="1" noChangeArrowheads="1"/>
            </p:cNvSpPr>
            <p:nvPr/>
          </p:nvSpPr>
          <p:spPr bwMode="auto">
            <a:xfrm>
              <a:off x="1142976" y="4643446"/>
              <a:ext cx="992436" cy="864000"/>
            </a:xfrm>
            <a:prstGeom prst="rect">
              <a:avLst/>
            </a:prstGeom>
            <a:blipFill dpi="0" rotWithShape="1">
              <a:blip r:embed="rId6"/>
              <a:srcRect/>
              <a:stretch>
                <a:fillRect/>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3" descr="neige"/>
            <p:cNvSpPr>
              <a:spLocks noChangeAspect="1" noChangeArrowheads="1"/>
            </p:cNvSpPr>
            <p:nvPr/>
          </p:nvSpPr>
          <p:spPr bwMode="auto">
            <a:xfrm>
              <a:off x="4011612" y="4650909"/>
              <a:ext cx="1060478" cy="864000"/>
            </a:xfrm>
            <a:prstGeom prst="rect">
              <a:avLst/>
            </a:prstGeom>
            <a:blipFill dpi="0" rotWithShape="1">
              <a:blip r:embed="rId7" cstate="print"/>
              <a:srcRect/>
              <a:stretch>
                <a:fillRect/>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5" descr="tourisme2"/>
            <p:cNvSpPr>
              <a:spLocks noChangeAspect="1" noChangeArrowheads="1"/>
            </p:cNvSpPr>
            <p:nvPr/>
          </p:nvSpPr>
          <p:spPr bwMode="auto">
            <a:xfrm>
              <a:off x="5929346" y="4658372"/>
              <a:ext cx="1000132" cy="849414"/>
            </a:xfrm>
            <a:prstGeom prst="rect">
              <a:avLst/>
            </a:prstGeom>
            <a:blipFill dpi="0" rotWithShape="1">
              <a:blip r:embed="rId8"/>
              <a:srcRect/>
              <a:stretch>
                <a:fillRect/>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8" name="Groupe 25"/>
            <p:cNvGrpSpPr/>
            <p:nvPr/>
          </p:nvGrpSpPr>
          <p:grpSpPr>
            <a:xfrm>
              <a:off x="6921000" y="4643787"/>
              <a:ext cx="1080000" cy="864000"/>
              <a:chOff x="5608650" y="6940153"/>
              <a:chExt cx="1240544" cy="1080000"/>
            </a:xfrm>
          </p:grpSpPr>
          <p:sp>
            <p:nvSpPr>
              <p:cNvPr id="20" name="Rectangle 5" descr="energie3"/>
              <p:cNvSpPr>
                <a:spLocks noChangeAspect="1" noChangeArrowheads="1"/>
              </p:cNvSpPr>
              <p:nvPr/>
            </p:nvSpPr>
            <p:spPr bwMode="auto">
              <a:xfrm>
                <a:off x="5608650" y="6940153"/>
                <a:ext cx="1240544" cy="1080000"/>
              </a:xfrm>
              <a:prstGeom prst="rect">
                <a:avLst/>
              </a:prstGeom>
              <a:blipFill dpi="0" rotWithShape="1">
                <a:blip r:embed="rId9"/>
                <a:srcRect/>
                <a:stretch>
                  <a:fillRect/>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9" descr="energie1"/>
              <p:cNvSpPr>
                <a:spLocks noChangeAspect="1" noChangeArrowheads="1"/>
              </p:cNvSpPr>
              <p:nvPr/>
            </p:nvSpPr>
            <p:spPr bwMode="auto">
              <a:xfrm>
                <a:off x="6228922" y="7454678"/>
                <a:ext cx="620272" cy="540000"/>
              </a:xfrm>
              <a:prstGeom prst="rect">
                <a:avLst/>
              </a:prstGeom>
              <a:blipFill dpi="0" rotWithShape="1">
                <a:blip r:embed="rId10" cstate="print"/>
                <a:srcRect/>
                <a:stretch>
                  <a:fillRect/>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Rectangle 10" descr="agri"/>
            <p:cNvSpPr>
              <a:spLocks noChangeAspect="1" noChangeArrowheads="1"/>
            </p:cNvSpPr>
            <p:nvPr/>
          </p:nvSpPr>
          <p:spPr bwMode="auto">
            <a:xfrm>
              <a:off x="5000652" y="4650909"/>
              <a:ext cx="992436" cy="864000"/>
            </a:xfrm>
            <a:prstGeom prst="rect">
              <a:avLst/>
            </a:prstGeom>
            <a:blipFill dpi="0" rotWithShape="1">
              <a:blip r:embed="rId11" cstate="print"/>
              <a:srcRect/>
              <a:stretch>
                <a:fillRect/>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32930" y="214296"/>
            <a:ext cx="8939664" cy="4714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67936" y="143018"/>
            <a:ext cx="9076097" cy="49469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71406" y="82179"/>
            <a:ext cx="8858280" cy="48470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85950" y="482206"/>
            <a:ext cx="8429455" cy="45541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l="-31000" r="-3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53560"/>
            <a:ext cx="9144000" cy="544103"/>
          </a:xfrm>
        </p:spPr>
        <p:txBody>
          <a:bodyPr>
            <a:normAutofit fontScale="90000"/>
          </a:bodyPr>
          <a:lstStyle/>
          <a:p>
            <a:r>
              <a:rPr lang="fr-MA" dirty="0" smtClean="0"/>
              <a:t>Défi</a:t>
            </a:r>
            <a:endParaRPr lang="fr-FR" dirty="0"/>
          </a:p>
        </p:txBody>
      </p:sp>
      <p:sp>
        <p:nvSpPr>
          <p:cNvPr id="20" name="Rectangle 19"/>
          <p:cNvSpPr/>
          <p:nvPr/>
        </p:nvSpPr>
        <p:spPr>
          <a:xfrm>
            <a:off x="0" y="642924"/>
            <a:ext cx="9144000" cy="53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8" name="AutoShape 6"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0" name="AutoShape 8"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2" name="AutoShape 10" descr="Résultat de recherche d'images pour &quot;inondation guelmim 2014&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88" name="AutoShape 16" descr="Résultat de recherche d'images pour &quot;dégat secheresse maroc&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9" name="Flèche droite 38"/>
          <p:cNvSpPr/>
          <p:nvPr/>
        </p:nvSpPr>
        <p:spPr>
          <a:xfrm>
            <a:off x="4714876" y="3321849"/>
            <a:ext cx="1285884" cy="375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53"/>
          <p:cNvGrpSpPr/>
          <p:nvPr/>
        </p:nvGrpSpPr>
        <p:grpSpPr>
          <a:xfrm>
            <a:off x="5786414" y="1071552"/>
            <a:ext cx="3357586" cy="3182734"/>
            <a:chOff x="71406" y="1071546"/>
            <a:chExt cx="3357586" cy="4243644"/>
          </a:xfrm>
        </p:grpSpPr>
        <p:grpSp>
          <p:nvGrpSpPr>
            <p:cNvPr id="4" name="Groupe 36"/>
            <p:cNvGrpSpPr/>
            <p:nvPr/>
          </p:nvGrpSpPr>
          <p:grpSpPr>
            <a:xfrm>
              <a:off x="71406" y="1071546"/>
              <a:ext cx="3357586" cy="2705106"/>
              <a:chOff x="285720" y="1500174"/>
              <a:chExt cx="3357586" cy="2705106"/>
            </a:xfrm>
          </p:grpSpPr>
          <p:pic>
            <p:nvPicPr>
              <p:cNvPr id="57" name="Picture 2" descr="C:\Users\meriem ALAOURI\Desktop\Climate services\images3.jpg"/>
              <p:cNvPicPr>
                <a:picLocks noChangeAspect="1" noChangeArrowheads="1"/>
              </p:cNvPicPr>
              <p:nvPr/>
            </p:nvPicPr>
            <p:blipFill>
              <a:blip r:embed="rId3"/>
              <a:srcRect/>
              <a:stretch>
                <a:fillRect/>
              </a:stretch>
            </p:blipFill>
            <p:spPr bwMode="auto">
              <a:xfrm>
                <a:off x="857224" y="2357430"/>
                <a:ext cx="2466975" cy="1847850"/>
              </a:xfrm>
              <a:prstGeom prst="rect">
                <a:avLst/>
              </a:prstGeom>
              <a:noFill/>
            </p:spPr>
          </p:pic>
          <p:sp>
            <p:nvSpPr>
              <p:cNvPr id="58" name="Ellipse 57"/>
              <p:cNvSpPr/>
              <p:nvPr/>
            </p:nvSpPr>
            <p:spPr>
              <a:xfrm>
                <a:off x="2428860" y="1643050"/>
                <a:ext cx="928694" cy="1000132"/>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2643174" y="2357430"/>
                <a:ext cx="928694" cy="1000132"/>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785786" y="1571612"/>
                <a:ext cx="928694" cy="1000132"/>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285720" y="3071810"/>
                <a:ext cx="928694" cy="1000132"/>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2714612" y="3071810"/>
                <a:ext cx="928694" cy="1000132"/>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p:cNvSpPr/>
              <p:nvPr/>
            </p:nvSpPr>
            <p:spPr>
              <a:xfrm>
                <a:off x="357158" y="2214554"/>
                <a:ext cx="928694" cy="1000132"/>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p:cNvSpPr/>
              <p:nvPr/>
            </p:nvSpPr>
            <p:spPr>
              <a:xfrm>
                <a:off x="1643042" y="1500174"/>
                <a:ext cx="928694" cy="1000132"/>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6" name="ZoneTexte 55"/>
            <p:cNvSpPr txBox="1"/>
            <p:nvPr/>
          </p:nvSpPr>
          <p:spPr>
            <a:xfrm>
              <a:off x="642910" y="3714752"/>
              <a:ext cx="2500330" cy="1600438"/>
            </a:xfrm>
            <a:prstGeom prst="rect">
              <a:avLst/>
            </a:prstGeom>
            <a:solidFill>
              <a:schemeClr val="bg1"/>
            </a:solidFill>
          </p:spPr>
          <p:txBody>
            <a:bodyPr wrap="square" rtlCol="0">
              <a:spAutoFit/>
            </a:bodyPr>
            <a:lstStyle/>
            <a:p>
              <a:pPr algn="ctr"/>
              <a:r>
                <a:rPr lang="fr-MA" b="1" dirty="0" smtClean="0"/>
                <a:t>La prise de décision</a:t>
              </a:r>
            </a:p>
            <a:p>
              <a:pPr algn="ctr"/>
              <a:r>
                <a:rPr lang="fr-MA" b="1" dirty="0" smtClean="0"/>
                <a:t>Gestion des risques</a:t>
              </a:r>
            </a:p>
            <a:p>
              <a:pPr algn="ctr"/>
              <a:r>
                <a:rPr lang="fr-MA" b="1" dirty="0" smtClean="0"/>
                <a:t>Planification</a:t>
              </a:r>
            </a:p>
            <a:p>
              <a:pPr algn="ctr"/>
              <a:r>
                <a:rPr lang="fr-MA" b="1" dirty="0" smtClean="0"/>
                <a:t>Politique</a:t>
              </a:r>
              <a:endParaRPr lang="fr-FR" dirty="0"/>
            </a:p>
          </p:txBody>
        </p:sp>
      </p:grpSp>
      <p:sp>
        <p:nvSpPr>
          <p:cNvPr id="66" name="ZoneTexte 65"/>
          <p:cNvSpPr txBox="1"/>
          <p:nvPr/>
        </p:nvSpPr>
        <p:spPr>
          <a:xfrm>
            <a:off x="6572264" y="571486"/>
            <a:ext cx="2071702" cy="646331"/>
          </a:xfrm>
          <a:prstGeom prst="rect">
            <a:avLst/>
          </a:prstGeom>
          <a:noFill/>
        </p:spPr>
        <p:txBody>
          <a:bodyPr wrap="square" rtlCol="0">
            <a:spAutoFit/>
          </a:bodyPr>
          <a:lstStyle/>
          <a:p>
            <a:pPr algn="ctr"/>
            <a:r>
              <a:rPr lang="fr-MA" b="1" dirty="0" smtClean="0"/>
              <a:t>Secteurs sensibles au climat</a:t>
            </a:r>
            <a:endParaRPr lang="fr-FR" b="1" dirty="0"/>
          </a:p>
        </p:txBody>
      </p:sp>
      <p:sp>
        <p:nvSpPr>
          <p:cNvPr id="25" name="Rectangle 24"/>
          <p:cNvSpPr/>
          <p:nvPr/>
        </p:nvSpPr>
        <p:spPr>
          <a:xfrm>
            <a:off x="0" y="1785932"/>
            <a:ext cx="4572000" cy="1938992"/>
          </a:xfrm>
          <a:prstGeom prst="rect">
            <a:avLst/>
          </a:prstGeom>
        </p:spPr>
        <p:txBody>
          <a:bodyPr>
            <a:spAutoFit/>
          </a:bodyPr>
          <a:lstStyle/>
          <a:p>
            <a:r>
              <a:rPr lang="fr-FR" sz="2000" dirty="0">
                <a:latin typeface="Arial" pitchFamily="34" charset="0"/>
                <a:cs typeface="Arial" pitchFamily="34" charset="0"/>
              </a:rPr>
              <a:t>L</a:t>
            </a:r>
            <a:r>
              <a:rPr lang="fr-FR" sz="2000" dirty="0" smtClean="0">
                <a:latin typeface="Arial" pitchFamily="34" charset="0"/>
                <a:cs typeface="Arial" pitchFamily="34" charset="0"/>
              </a:rPr>
              <a:t>’amélioration des capacités de résilience des communautés face aux vulnérabilités, risques et catastrophes climatiques</a:t>
            </a:r>
          </a:p>
          <a:p>
            <a:endParaRPr lang="fr-FR" sz="2000" dirty="0">
              <a:latin typeface="Arial" pitchFamily="34" charset="0"/>
              <a:cs typeface="Arial" pitchFamily="34" charset="0"/>
            </a:endParaRPr>
          </a:p>
          <a:p>
            <a:endParaRPr lang="fr-FR"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1648</TotalTime>
  <Words>2342</Words>
  <Application>Microsoft Office PowerPoint</Application>
  <PresentationFormat>Affichage à l'écran (16:9)</PresentationFormat>
  <Paragraphs>275</Paragraphs>
  <Slides>41</Slides>
  <Notes>4</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41</vt:i4>
      </vt:variant>
    </vt:vector>
  </HeadingPairs>
  <TitlesOfParts>
    <vt:vector size="44" baseType="lpstr">
      <vt:lpstr>Thème Office</vt:lpstr>
      <vt:lpstr>Acrobat Document</vt:lpstr>
      <vt:lpstr>Diapositive Microsoft Office PowerPoint</vt:lpstr>
      <vt:lpstr>Atelier régional de formation sur les PNA pour les pays Africains francophones en voie de développement</vt:lpstr>
      <vt:lpstr>Diapositive 2</vt:lpstr>
      <vt:lpstr>Diapositive 3</vt:lpstr>
      <vt:lpstr>Diapositive 4</vt:lpstr>
      <vt:lpstr>Diapositive 5</vt:lpstr>
      <vt:lpstr>Diapositive 6</vt:lpstr>
      <vt:lpstr>Diapositive 7</vt:lpstr>
      <vt:lpstr>Diapositive 8</vt:lpstr>
      <vt:lpstr>Défi</vt:lpstr>
      <vt:lpstr>Dans ce sens,</vt:lpstr>
      <vt:lpstr>Diapositive 11</vt:lpstr>
      <vt:lpstr>Pourquoi un cadre pour les services climatologiques?</vt:lpstr>
      <vt:lpstr>Les composantes du CMSC</vt:lpstr>
      <vt:lpstr>Diapositive 14</vt:lpstr>
      <vt:lpstr>Services climatiques</vt:lpstr>
      <vt:lpstr>Maroc météo au service de ces usagers</vt:lpstr>
      <vt:lpstr>Réseau d'observation de la DMN</vt:lpstr>
      <vt:lpstr>Diapositive 18</vt:lpstr>
      <vt:lpstr>Patrimoine climatologique</vt:lpstr>
      <vt:lpstr>Modèles et outils de prévision</vt:lpstr>
      <vt:lpstr>Produits et services climatiques</vt:lpstr>
      <vt:lpstr>Diapositive 22</vt:lpstr>
      <vt:lpstr>Produits et services climatiques</vt:lpstr>
      <vt:lpstr>Produits et services climatiques</vt:lpstr>
      <vt:lpstr>Produits et services climatiques</vt:lpstr>
      <vt:lpstr>Produits et services climatiques</vt:lpstr>
      <vt:lpstr>Produits et services climatiques</vt:lpstr>
      <vt:lpstr>Produits et services climatiques</vt:lpstr>
      <vt:lpstr>Produits et services climatiques</vt:lpstr>
      <vt:lpstr>Produits et services climatiques</vt:lpstr>
      <vt:lpstr>Exemples d’études et projets dans le cadre de CC</vt:lpstr>
      <vt:lpstr>Assistance météorologique Étude d’impact du changement climatiques</vt:lpstr>
      <vt:lpstr>Assistance météorologique Étude d’impact du changement climatiques</vt:lpstr>
      <vt:lpstr>Assistance météorologique  Contribution au projet d’adaptation </vt:lpstr>
      <vt:lpstr>Assistance météorologique  Contribution au projet d’adaptation </vt:lpstr>
      <vt:lpstr>Assistance météorologique  Contribution au projet d’adaptation </vt:lpstr>
      <vt:lpstr>Assistance météorologique  Contribution au projet d’adaptation </vt:lpstr>
      <vt:lpstr>Assistance météorologique  Contribution au projet d’adaptation </vt:lpstr>
      <vt:lpstr>Conclusion</vt:lpstr>
      <vt:lpstr>Diapositive 40</vt:lpstr>
      <vt:lpstr>Merci de votre attention</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meriem ALAOURI</dc:creator>
  <cp:lastModifiedBy>meriem ALAOURI</cp:lastModifiedBy>
  <cp:revision>47</cp:revision>
  <dcterms:created xsi:type="dcterms:W3CDTF">2017-09-25T08:45:52Z</dcterms:created>
  <dcterms:modified xsi:type="dcterms:W3CDTF">2017-09-26T12:14:27Z</dcterms:modified>
</cp:coreProperties>
</file>