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03D8F-D00F-47F3-BAD4-93B987C9A17F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B40E2-28ED-4FE0-8FF2-4C3B52EB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71108" indent="-296580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86320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60848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35375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609903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84431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58959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4033487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8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1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4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2950"/>
            <a:ext cx="4956175" cy="3716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7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5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6" y="777876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6" y="6078541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6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6"/>
            <a:ext cx="7881939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7" y="6505575"/>
            <a:ext cx="5230813" cy="1793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0000"/>
                </a:solidFill>
                <a:latin typeface="Arial" charset="0"/>
                <a:ea typeface="ＭＳ Ｐゴシック" pitchFamily="-108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7" y="6261100"/>
            <a:ext cx="5230813" cy="1793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2" name="TextBox 1"/>
          <p:cNvSpPr txBox="1"/>
          <p:nvPr userDrawn="1"/>
        </p:nvSpPr>
        <p:spPr>
          <a:xfrm>
            <a:off x="619126" y="275423"/>
            <a:ext cx="714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Convention-cadre sur</a:t>
            </a:r>
            <a:r>
              <a:rPr lang="en-US" sz="1800" baseline="0" dirty="0"/>
              <a:t> les </a:t>
            </a:r>
            <a:r>
              <a:rPr lang="en-US" sz="1800" baseline="0" dirty="0" err="1"/>
              <a:t>changements</a:t>
            </a:r>
            <a:r>
              <a:rPr lang="en-US" sz="1800" baseline="0" dirty="0"/>
              <a:t> </a:t>
            </a:r>
            <a:r>
              <a:rPr lang="en-US" sz="1800" baseline="0" dirty="0" err="1"/>
              <a:t>climatiques</a:t>
            </a:r>
            <a:endParaRPr lang="en-US" sz="1800" baseline="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140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5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42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2" y="1263653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7" y="1263653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75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7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30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1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5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9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7" y="309564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309564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5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4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3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7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A743-8529-400D-BB25-C33228AB4B4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6055-23D8-493B-88B2-855E43C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" y="1263651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007477" y="1263651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2" y="309565"/>
            <a:ext cx="7869239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1" y="1263653"/>
            <a:ext cx="7867651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631826" y="777876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631826" y="6078541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176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Arial" pitchFamily="-108" charset="0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060848"/>
            <a:ext cx="7881938" cy="187220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dirty="0"/>
              <a:t>14. suite. Identifier les </a:t>
            </a:r>
            <a:r>
              <a:rPr lang="en-US" sz="2800" dirty="0" err="1"/>
              <a:t>systèmes</a:t>
            </a:r>
            <a:r>
              <a:rPr lang="en-US" sz="2800" dirty="0"/>
              <a:t> à </a:t>
            </a:r>
            <a:r>
              <a:rPr lang="en-US" sz="2800" dirty="0" err="1"/>
              <a:t>évaluer</a:t>
            </a:r>
            <a:r>
              <a:rPr lang="en-US" sz="2800" dirty="0"/>
              <a:t>: </a:t>
            </a: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démonstration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utilisant</a:t>
            </a:r>
            <a:r>
              <a:rPr lang="en-US" sz="2800" dirty="0"/>
              <a:t> la </a:t>
            </a:r>
            <a:r>
              <a:rPr lang="en-US" sz="2800" dirty="0" err="1"/>
              <a:t>sécurité</a:t>
            </a:r>
            <a:r>
              <a:rPr lang="en-US" sz="2800" dirty="0"/>
              <a:t> </a:t>
            </a:r>
            <a:r>
              <a:rPr lang="en-US" sz="2800" dirty="0" err="1"/>
              <a:t>alimentaire</a:t>
            </a:r>
            <a:r>
              <a:rPr lang="en-US" sz="2800" dirty="0"/>
              <a:t> et les </a:t>
            </a:r>
            <a:r>
              <a:rPr lang="en-US" sz="2800" dirty="0" err="1"/>
              <a:t>ressources</a:t>
            </a:r>
            <a:r>
              <a:rPr lang="en-US" sz="2800" dirty="0"/>
              <a:t> </a:t>
            </a:r>
            <a:r>
              <a:rPr lang="en-US" sz="2800" dirty="0" err="1"/>
              <a:t>hydriques</a:t>
            </a:r>
            <a:endParaRPr lang="en-GB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3960" y="4445496"/>
            <a:ext cx="7992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bg1"/>
                </a:solidFill>
                <a:latin typeface="+mj-lt"/>
                <a:ea typeface="Arial" pitchFamily="-108" charset="0"/>
                <a:cs typeface="+mj-cs"/>
              </a:defRPr>
            </a:lvl1pPr>
            <a:lvl2pPr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Arial" pitchFamily="-108" charset="0"/>
                <a:cs typeface="Arial" charset="0"/>
              </a:defRPr>
            </a:lvl2pPr>
            <a:lvl3pPr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Arial" pitchFamily="-108" charset="0"/>
                <a:cs typeface="Arial" charset="0"/>
              </a:defRPr>
            </a:lvl3pPr>
            <a:lvl4pPr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Arial" pitchFamily="-108" charset="0"/>
                <a:cs typeface="Arial" charset="0"/>
              </a:defRPr>
            </a:lvl4pPr>
            <a:lvl5pPr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Arial" pitchFamily="-108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Atelier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régional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de formation sur les </a:t>
            </a:r>
            <a:r>
              <a:rPr lang="fr-FR" sz="1400" dirty="0">
                <a:solidFill>
                  <a:srgbClr val="FFFFFF"/>
                </a:solidFill>
                <a:latin typeface="Arial"/>
                <a:cs typeface="Arial"/>
              </a:rPr>
              <a:t>Plans Nationaux d’Adaptation (PNA) pour les pays francophones en voie de développement</a:t>
            </a:r>
            <a:br>
              <a:rPr lang="en-IE" sz="1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IE" sz="1400" dirty="0">
                <a:solidFill>
                  <a:srgbClr val="FFFFFF"/>
                </a:solidFill>
                <a:latin typeface="Arial"/>
                <a:cs typeface="Arial"/>
              </a:rPr>
              <a:t>du 25 au 27 </a:t>
            </a:r>
            <a:r>
              <a:rPr lang="en-IE" sz="1400" dirty="0" err="1">
                <a:solidFill>
                  <a:srgbClr val="FFFFFF"/>
                </a:solidFill>
                <a:latin typeface="Arial"/>
                <a:cs typeface="Arial"/>
              </a:rPr>
              <a:t>Septembre</a:t>
            </a:r>
            <a:r>
              <a:rPr lang="en-IE" sz="1400" dirty="0">
                <a:solidFill>
                  <a:srgbClr val="FFFFFF"/>
                </a:solidFill>
                <a:latin typeface="Arial"/>
                <a:cs typeface="Arial"/>
              </a:rPr>
              <a:t> 2017 </a:t>
            </a:r>
            <a:br>
              <a:rPr lang="en-IE" sz="1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IE" sz="1400" dirty="0">
                <a:solidFill>
                  <a:srgbClr val="FFFFFF"/>
                </a:solidFill>
                <a:latin typeface="Arial"/>
                <a:cs typeface="Arial"/>
              </a:rPr>
              <a:t>Rabat, </a:t>
            </a:r>
            <a:r>
              <a:rPr lang="en-IE" sz="1400" dirty="0" err="1">
                <a:solidFill>
                  <a:srgbClr val="FFFFFF"/>
                </a:solidFill>
                <a:latin typeface="Arial"/>
                <a:cs typeface="Arial"/>
              </a:rPr>
              <a:t>Maroc</a:t>
            </a:r>
            <a:br>
              <a:rPr lang="en-IE" sz="1400" kern="0" dirty="0">
                <a:solidFill>
                  <a:srgbClr val="FFFFFF"/>
                </a:solidFill>
                <a:latin typeface="Arial"/>
                <a:cs typeface="Arial"/>
              </a:rPr>
            </a:br>
            <a:endParaRPr lang="en-IE" sz="1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810385" y="6280397"/>
            <a:ext cx="4039700" cy="267360"/>
          </a:xfrm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  <a:cs typeface="Arial"/>
              </a:rPr>
              <a:t>Groupe d‘experts des Pays les Moins Avancés (LEG)</a:t>
            </a:r>
          </a:p>
        </p:txBody>
      </p:sp>
    </p:spTree>
    <p:extLst>
      <p:ext uri="{BB962C8B-B14F-4D97-AF65-F5344CB8AC3E}">
        <p14:creationId xmlns:p14="http://schemas.microsoft.com/office/powerpoint/2010/main" val="3099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6" y="188640"/>
            <a:ext cx="943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Relier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le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réseau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hydrographique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à des sources plus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vastes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et au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système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climatique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" y="748146"/>
            <a:ext cx="8731115" cy="59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dirty="0"/>
              <a:t>PROCHAINES ETAPES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Cet</a:t>
            </a:r>
            <a:r>
              <a:rPr lang="en-US" sz="2000" dirty="0"/>
              <a:t> après-midi – capturer les options </a:t>
            </a:r>
            <a:r>
              <a:rPr lang="en-US" sz="2000" dirty="0" err="1"/>
              <a:t>envisagées</a:t>
            </a:r>
            <a:r>
              <a:rPr lang="en-US" sz="2000" dirty="0"/>
              <a:t> pour les actions, </a:t>
            </a:r>
            <a:r>
              <a:rPr lang="en-US" sz="2000" dirty="0" err="1"/>
              <a:t>réalisations</a:t>
            </a:r>
            <a:r>
              <a:rPr lang="en-US" sz="2000" dirty="0"/>
              <a:t>, </a:t>
            </a:r>
            <a:r>
              <a:rPr lang="en-US" sz="2000" dirty="0" err="1"/>
              <a:t>résultats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Analyse</a:t>
            </a:r>
            <a:r>
              <a:rPr lang="en-US" sz="2000" dirty="0"/>
              <a:t> des </a:t>
            </a:r>
            <a:r>
              <a:rPr lang="en-US" sz="2000" dirty="0" err="1"/>
              <a:t>compromis</a:t>
            </a:r>
            <a:r>
              <a:rPr lang="en-US" sz="2000" dirty="0"/>
              <a:t> et identification des synergies</a:t>
            </a:r>
          </a:p>
          <a:p>
            <a:endParaRPr lang="en-US" sz="2000" dirty="0"/>
          </a:p>
          <a:p>
            <a:r>
              <a:rPr lang="en-US" sz="2000" dirty="0" err="1"/>
              <a:t>Modèles</a:t>
            </a:r>
            <a:r>
              <a:rPr lang="en-US" sz="2000" dirty="0"/>
              <a:t> du CLICC …</a:t>
            </a:r>
          </a:p>
        </p:txBody>
      </p:sp>
    </p:spTree>
    <p:extLst>
      <p:ext uri="{BB962C8B-B14F-4D97-AF65-F5344CB8AC3E}">
        <p14:creationId xmlns:p14="http://schemas.microsoft.com/office/powerpoint/2010/main" val="4981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866" y="155703"/>
            <a:ext cx="10492319" cy="314325"/>
          </a:xfrm>
        </p:spPr>
        <p:txBody>
          <a:bodyPr/>
          <a:lstStyle/>
          <a:p>
            <a:r>
              <a:rPr lang="en-US" sz="1600" b="1" dirty="0" err="1"/>
              <a:t>Appliquer</a:t>
            </a:r>
            <a:r>
              <a:rPr lang="en-US" sz="1600" b="1" dirty="0"/>
              <a:t> le NAP – SDG </a:t>
            </a:r>
            <a:r>
              <a:rPr lang="en-US" sz="1600" b="1" dirty="0" err="1"/>
              <a:t>iFrame</a:t>
            </a:r>
            <a:r>
              <a:rPr lang="en-US" sz="1600" b="1" dirty="0"/>
              <a:t>: </a:t>
            </a:r>
            <a:r>
              <a:rPr lang="en-US" sz="1600" b="1" dirty="0" err="1"/>
              <a:t>définir</a:t>
            </a:r>
            <a:r>
              <a:rPr lang="en-US" sz="1600" b="1" dirty="0"/>
              <a:t> les </a:t>
            </a:r>
            <a:r>
              <a:rPr lang="en-US" sz="1600" b="1" dirty="0" err="1"/>
              <a:t>systèmes</a:t>
            </a:r>
            <a:r>
              <a:rPr lang="en-US" sz="1600" b="1" dirty="0"/>
              <a:t> sous les </a:t>
            </a:r>
            <a:r>
              <a:rPr lang="en-US" sz="1600" b="1" dirty="0" err="1"/>
              <a:t>différents</a:t>
            </a:r>
            <a:r>
              <a:rPr lang="en-US" sz="1600" b="1" dirty="0"/>
              <a:t> </a:t>
            </a:r>
            <a:r>
              <a:rPr lang="en-US" sz="1600" b="1" dirty="0" err="1"/>
              <a:t>thèmes</a:t>
            </a:r>
            <a:r>
              <a:rPr lang="en-US" sz="1600" b="1" dirty="0"/>
              <a:t> de </a:t>
            </a:r>
            <a:r>
              <a:rPr lang="en-US" sz="1600" b="1" dirty="0" err="1"/>
              <a:t>développement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036" y="470027"/>
            <a:ext cx="10008451" cy="62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3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90" y="370390"/>
            <a:ext cx="9196391" cy="63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499" y="2493194"/>
            <a:ext cx="7881937" cy="1439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Contact: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dirty="0"/>
              <a:t>La </a:t>
            </a:r>
            <a:r>
              <a:rPr lang="en-US" sz="1600" b="1" dirty="0" err="1"/>
              <a:t>Présidence</a:t>
            </a:r>
            <a:br>
              <a:rPr lang="en-US" sz="1600" dirty="0"/>
            </a:br>
            <a:r>
              <a:rPr lang="en-US" sz="1600" dirty="0" err="1"/>
              <a:t>Groupe</a:t>
            </a:r>
            <a:r>
              <a:rPr lang="en-US" sz="1600" dirty="0"/>
              <a:t> </a:t>
            </a:r>
            <a:r>
              <a:rPr lang="en-US" sz="1600" dirty="0" err="1"/>
              <a:t>d’experts</a:t>
            </a:r>
            <a:r>
              <a:rPr lang="en-US" sz="1600" dirty="0"/>
              <a:t> des </a:t>
            </a:r>
            <a:r>
              <a:rPr lang="en-US" sz="1600"/>
              <a:t>pays les </a:t>
            </a:r>
            <a:r>
              <a:rPr lang="en-US" sz="1600" dirty="0" err="1"/>
              <a:t>moins</a:t>
            </a:r>
            <a:r>
              <a:rPr lang="en-US" sz="1600" dirty="0"/>
              <a:t> </a:t>
            </a:r>
            <a:r>
              <a:rPr lang="en-US" sz="1600" dirty="0" err="1"/>
              <a:t>avancés</a:t>
            </a:r>
            <a:r>
              <a:rPr lang="en-US" sz="1600" dirty="0"/>
              <a:t>(LEG)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leghelp@unfccc.int</a:t>
            </a:r>
          </a:p>
        </p:txBody>
      </p:sp>
    </p:spTree>
    <p:extLst>
      <p:ext uri="{BB962C8B-B14F-4D97-AF65-F5344CB8AC3E}">
        <p14:creationId xmlns:p14="http://schemas.microsoft.com/office/powerpoint/2010/main" val="270294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8642"/>
            <a:ext cx="86201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0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608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0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err="1"/>
              <a:t>Cas</a:t>
            </a:r>
            <a:r>
              <a:rPr lang="en-US" sz="1600" b="1" dirty="0"/>
              <a:t> </a:t>
            </a:r>
            <a:r>
              <a:rPr lang="en-US" sz="1600" b="1" dirty="0" err="1"/>
              <a:t>d’étude</a:t>
            </a:r>
            <a:r>
              <a:rPr lang="en-US" sz="1600" b="1" dirty="0"/>
              <a:t>: Production </a:t>
            </a:r>
            <a:r>
              <a:rPr lang="en-US" sz="1600" b="1" dirty="0" err="1"/>
              <a:t>alimentaire</a:t>
            </a:r>
            <a:r>
              <a:rPr lang="en-US" sz="1600" b="1" dirty="0"/>
              <a:t> du Canada (1/4)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" y="809607"/>
            <a:ext cx="3910532" cy="5014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1" y="794742"/>
            <a:ext cx="4386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Un résumé des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effets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potentiels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du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changement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climatique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sur la production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alimentaire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au Canada</a:t>
            </a:r>
          </a:p>
          <a:p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6141204"/>
            <a:ext cx="59766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Campbell, I.D., Durant D.G., Hunter, K.L. and Hyatt, K.D. (2014): Food Production; in Canada in a Changing Climate: Sector Perspectives on Impacts and Adaptation, (ed.) F.J. Warren and D.S. </a:t>
            </a:r>
            <a:r>
              <a:rPr lang="en-US" sz="1100" dirty="0" err="1">
                <a:solidFill>
                  <a:srgbClr val="000000"/>
                </a:solidFill>
                <a:latin typeface="Arial"/>
                <a:cs typeface="Arial"/>
              </a:rPr>
              <a:t>Lemmen</a:t>
            </a: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; Government of Canada, Ottawa, ON, p. 99-134.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7984" y="1603197"/>
            <a:ext cx="42731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La production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agricole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dépend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fortement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directement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des conditions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météorologiques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saisonnières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pour la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chaleur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la lumière et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l’eau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. Les emplacements pour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certaines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cultures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changeront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aussi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Tx/>
              <a:buAutoNum type="arabicParenR"/>
            </a:pP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Les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pollinisateurs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feront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face à des hivers plus courts et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moins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rudes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mais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seront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affectés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par la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présence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croissante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nuisibles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et des maladies, par 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changements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les sources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nourriture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et 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périodes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floraison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Tx/>
              <a:buAutoNum type="arabicParenR"/>
            </a:pP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La production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animale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sera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affectée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par 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changements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la production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agricole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la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disponibilité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l’eau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et 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exigences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termes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chaleur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et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climatisation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45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617" y="752987"/>
            <a:ext cx="3937002" cy="5014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6141204"/>
            <a:ext cx="59766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Campbell, I.D., Durant D.G., Hunter, K.L. and Hyatt, K.D. (2014): Food Production; in Canada in a Changing Climate: Sector Perspectives on Impacts and Adaptation, (ed.) F.J. Warren and D.S. </a:t>
            </a:r>
            <a:r>
              <a:rPr lang="en-US" sz="1100" dirty="0" err="1">
                <a:solidFill>
                  <a:srgbClr val="000000"/>
                </a:solidFill>
                <a:latin typeface="Arial"/>
                <a:cs typeface="Arial"/>
              </a:rPr>
              <a:t>Lemmen</a:t>
            </a: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; Government of Canada, Ottawa, ON, p. 99-134.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0110" y="1497073"/>
            <a:ext cx="43228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changements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schémas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d’approvisionnement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eau et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régimes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précipitation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affecteront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les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activités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agricoles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(par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exemple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besoin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drainage et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d’irrigation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). La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qualité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l’eau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sera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aussi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affectée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(par ex. des flux croissants de contaminants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cours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d’eau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à cause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précipitations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plus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importantes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).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arenR" startAt="4"/>
            </a:pP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 transformation des aliments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sera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peut-être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aussi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affectée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par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une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disponibilité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l’eau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réduite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variable. Le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stockage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nourriture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d’aliments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devra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s’accomoder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d’une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chaleur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croissante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et, par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endroits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augmenter la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capacité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stockage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sera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peut-être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requise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pour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compenser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fréquence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et la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durée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croissantes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des interruptions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le transport.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0108" y="752985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Un résumé des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effets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potentiels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du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changement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climatique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sur la production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alimentaire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au Canada</a:t>
            </a:r>
          </a:p>
          <a:p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err="1"/>
              <a:t>Cas</a:t>
            </a:r>
            <a:r>
              <a:rPr lang="en-US" sz="1600" b="1" dirty="0"/>
              <a:t> </a:t>
            </a:r>
            <a:r>
              <a:rPr lang="en-US" sz="1600" b="1" dirty="0" err="1"/>
              <a:t>d’étude</a:t>
            </a:r>
            <a:r>
              <a:rPr lang="en-US" sz="1600" b="1" dirty="0"/>
              <a:t>: Production </a:t>
            </a:r>
            <a:r>
              <a:rPr lang="en-US" sz="1600" b="1" dirty="0" err="1"/>
              <a:t>alimentaire</a:t>
            </a:r>
            <a:r>
              <a:rPr lang="en-US" sz="1600" b="1" dirty="0"/>
              <a:t> au Canada (2/4)</a:t>
            </a:r>
          </a:p>
        </p:txBody>
      </p:sp>
    </p:spTree>
    <p:extLst>
      <p:ext uri="{BB962C8B-B14F-4D97-AF65-F5344CB8AC3E}">
        <p14:creationId xmlns:p14="http://schemas.microsoft.com/office/powerpoint/2010/main" val="129564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err="1"/>
              <a:t>Cas</a:t>
            </a:r>
            <a:r>
              <a:rPr lang="en-US" sz="1600" b="1" dirty="0"/>
              <a:t> </a:t>
            </a:r>
            <a:r>
              <a:rPr lang="en-US" sz="1600" b="1" dirty="0" err="1"/>
              <a:t>d’étude</a:t>
            </a:r>
            <a:r>
              <a:rPr lang="en-US" sz="1600" b="1" dirty="0"/>
              <a:t>: Production </a:t>
            </a:r>
            <a:r>
              <a:rPr lang="en-US" sz="1600" b="1" dirty="0" err="1"/>
              <a:t>alimentaire</a:t>
            </a:r>
            <a:r>
              <a:rPr lang="en-US" sz="1600" b="1" dirty="0"/>
              <a:t> du Canada (3/4)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99" y="836714"/>
            <a:ext cx="4147517" cy="5014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764706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Un résumé des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effets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potentiels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du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changement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climatique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sur la production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alimentaire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au Canada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6141204"/>
            <a:ext cx="59766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Campbell, I.D., Durant D.G., Hunter, K.L. and Hyatt, K.D. (2014): Food Production; in Canada in a Changing Climate: Sector Perspectives on Impacts and Adaptation, (ed.) F.J. Warren and D.S. </a:t>
            </a:r>
            <a:r>
              <a:rPr lang="en-US" sz="1100" dirty="0" err="1">
                <a:solidFill>
                  <a:srgbClr val="000000"/>
                </a:solidFill>
                <a:latin typeface="Arial"/>
                <a:cs typeface="Arial"/>
              </a:rPr>
              <a:t>Lemmen</a:t>
            </a: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; Government of Canada, Ottawa, ON, p. 99-134.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2926" y="1772816"/>
            <a:ext cx="40626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6"/>
            </a:pP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Les stocks de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poissons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seront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aussi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affectés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par les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changements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la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température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l’eau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sa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composition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chimique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leur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approvisionnement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nourriture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les booms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algaux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le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ruissellement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et les courants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océaniques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. Des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réorganisations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écosystèmes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des lacs et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océans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sont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probables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, avec des impacts sur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tous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les types de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pêches</a:t>
            </a:r>
            <a:endParaRPr lang="en-IE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arenR" startAt="6"/>
            </a:pP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Les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nuisibles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, les maladies et les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espèces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b="1" dirty="0" err="1">
                <a:solidFill>
                  <a:srgbClr val="000000"/>
                </a:solidFill>
                <a:latin typeface="Arial"/>
                <a:cs typeface="Arial"/>
              </a:rPr>
              <a:t>invasives</a:t>
            </a:r>
            <a:r>
              <a:rPr lang="en-IE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pourraient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devenir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plus </a:t>
            </a:r>
            <a:r>
              <a:rPr lang="en-IE" sz="1600" dirty="0" err="1">
                <a:solidFill>
                  <a:srgbClr val="000000"/>
                </a:solidFill>
                <a:latin typeface="Arial"/>
                <a:cs typeface="Arial"/>
              </a:rPr>
              <a:t>virulents</a:t>
            </a:r>
            <a:r>
              <a:rPr lang="en-IE" sz="1600" dirty="0">
                <a:solidFill>
                  <a:srgbClr val="000000"/>
                </a:solidFill>
                <a:latin typeface="Arial"/>
                <a:cs typeface="Arial"/>
              </a:rPr>
              <a:t> et divers. </a:t>
            </a:r>
          </a:p>
          <a:p>
            <a:pPr marL="342900" indent="-342900">
              <a:buFont typeface="+mj-lt"/>
              <a:buAutoNum type="arabicParenR" startAt="6"/>
            </a:pPr>
            <a:endParaRPr lang="en-IE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52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err="1"/>
              <a:t>Cas</a:t>
            </a:r>
            <a:r>
              <a:rPr lang="en-US" sz="1600" b="1" dirty="0"/>
              <a:t> </a:t>
            </a:r>
            <a:r>
              <a:rPr lang="en-US" sz="1600" b="1" dirty="0" err="1"/>
              <a:t>d’étude</a:t>
            </a:r>
            <a:r>
              <a:rPr lang="en-US" sz="1600" b="1" dirty="0"/>
              <a:t>: Production </a:t>
            </a:r>
            <a:r>
              <a:rPr lang="en-US" sz="1600" b="1" dirty="0" err="1"/>
              <a:t>alimentaire</a:t>
            </a:r>
            <a:r>
              <a:rPr lang="en-US" sz="1600" b="1" dirty="0"/>
              <a:t> au Canada (4/4)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" y="809607"/>
            <a:ext cx="3910532" cy="5014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1" y="794742"/>
            <a:ext cx="4386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Un résumé des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effets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potentiels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du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changement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climatique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sur la production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alimentaire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au Canada</a:t>
            </a:r>
          </a:p>
          <a:p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6141204"/>
            <a:ext cx="59766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Campbell, I.D., Durant D.G., Hunter, K.L. and Hyatt, K.D. (2014): Food Production; in Canada in a Changing Climate: Sector Perspectives on Impacts and Adaptation, (ed.) F.J. Warren and D.S. </a:t>
            </a:r>
            <a:r>
              <a:rPr lang="en-US" sz="1100" dirty="0" err="1">
                <a:solidFill>
                  <a:srgbClr val="000000"/>
                </a:solidFill>
                <a:latin typeface="Arial"/>
                <a:cs typeface="Arial"/>
              </a:rPr>
              <a:t>Lemmen</a:t>
            </a: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; Government of Canada, Ottawa, ON, p. 99-134.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0694" y="1631878"/>
            <a:ext cx="41249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Les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communautés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nordiques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reculées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pourraient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avoir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la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capacité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d’augmenter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la production locale de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nourriture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s’adaptant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(par ex.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serres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céréales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tolérants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au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froid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, et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fourrages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). </a:t>
            </a:r>
            <a:r>
              <a:rPr lang="en-IE" sz="1400" b="1" dirty="0" err="1">
                <a:solidFill>
                  <a:srgbClr val="000000"/>
                </a:solidFill>
                <a:latin typeface="Arial"/>
                <a:cs typeface="Arial"/>
              </a:rPr>
              <a:t>L’accès</a:t>
            </a:r>
            <a:r>
              <a:rPr lang="en-IE" sz="1400" b="1" dirty="0">
                <a:solidFill>
                  <a:srgbClr val="000000"/>
                </a:solidFill>
                <a:latin typeface="Arial"/>
                <a:cs typeface="Arial"/>
              </a:rPr>
              <a:t> aux </a:t>
            </a:r>
            <a:r>
              <a:rPr lang="en-IE" sz="1400" b="1" dirty="0" err="1">
                <a:solidFill>
                  <a:srgbClr val="000000"/>
                </a:solidFill>
                <a:latin typeface="Arial"/>
                <a:cs typeface="Arial"/>
              </a:rPr>
              <a:t>nourritures</a:t>
            </a:r>
            <a:r>
              <a:rPr lang="en-IE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b="1" dirty="0" err="1">
                <a:solidFill>
                  <a:srgbClr val="000000"/>
                </a:solidFill>
                <a:latin typeface="Arial"/>
                <a:cs typeface="Arial"/>
              </a:rPr>
              <a:t>traditionnelles</a:t>
            </a:r>
            <a:r>
              <a:rPr lang="en-IE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sera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affectée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comme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la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végétation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directement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impactée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par un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climat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changeant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, et la distribution des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espèces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changera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réponse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au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réchauffement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. La glace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océanique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déclinante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pourrait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allonger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la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période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de navigation,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permettant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à plus de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marchandises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d’être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acheminées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les ports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costaux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nordiques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+mj-lt"/>
              <a:buAutoNum type="arabicParenR" startAt="8"/>
            </a:pPr>
            <a:r>
              <a:rPr lang="en-IE" sz="1400" b="1" dirty="0">
                <a:solidFill>
                  <a:srgbClr val="000000"/>
                </a:solidFill>
                <a:latin typeface="Arial"/>
                <a:cs typeface="Arial"/>
              </a:rPr>
              <a:t>Le commerce international 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sera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affecté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par le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changement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dans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la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géographie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globale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de la production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alimentaire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, avec des pays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transportant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des nouveaux types de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produits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ainsi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qu’avec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l’ouverture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potentielle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du Passage Nord-</a:t>
            </a:r>
            <a:r>
              <a:rPr lang="en-IE" sz="1400" dirty="0" err="1">
                <a:solidFill>
                  <a:srgbClr val="000000"/>
                </a:solidFill>
                <a:latin typeface="Arial"/>
                <a:cs typeface="Arial"/>
              </a:rPr>
              <a:t>Ouest</a:t>
            </a:r>
            <a:r>
              <a:rPr lang="en-IE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86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9565"/>
            <a:ext cx="7869238" cy="314325"/>
          </a:xfrm>
        </p:spPr>
        <p:txBody>
          <a:bodyPr/>
          <a:lstStyle/>
          <a:p>
            <a:r>
              <a:rPr lang="en-US" sz="2000" b="1" dirty="0"/>
              <a:t>Un </a:t>
            </a:r>
            <a:r>
              <a:rPr lang="en-US" sz="2000" b="1" dirty="0" err="1"/>
              <a:t>autre</a:t>
            </a:r>
            <a:r>
              <a:rPr lang="en-US" sz="2000" b="1" dirty="0"/>
              <a:t> </a:t>
            </a:r>
            <a:r>
              <a:rPr lang="en-US" sz="2000" b="1" dirty="0" err="1"/>
              <a:t>exemple</a:t>
            </a:r>
            <a:r>
              <a:rPr lang="en-US" sz="2000" b="1" dirty="0"/>
              <a:t> simple pour un </a:t>
            </a:r>
            <a:r>
              <a:rPr lang="en-US" sz="2000" b="1" dirty="0" err="1"/>
              <a:t>système</a:t>
            </a:r>
            <a:r>
              <a:rPr lang="en-US" sz="2000" b="1" dirty="0"/>
              <a:t> </a:t>
            </a:r>
            <a:r>
              <a:rPr lang="en-US" sz="2000" b="1" dirty="0" err="1"/>
              <a:t>d’approvisionnement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 err="1"/>
              <a:t>en</a:t>
            </a:r>
            <a:r>
              <a:rPr lang="en-US" sz="2000" b="1" dirty="0"/>
              <a:t> 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3" y="1052736"/>
            <a:ext cx="7867651" cy="4824536"/>
          </a:xfrm>
        </p:spPr>
        <p:txBody>
          <a:bodyPr/>
          <a:lstStyle/>
          <a:p>
            <a:r>
              <a:rPr lang="en-US" sz="2000" dirty="0"/>
              <a:t>Un </a:t>
            </a:r>
            <a:r>
              <a:rPr lang="en-US" sz="2000" dirty="0" err="1"/>
              <a:t>système</a:t>
            </a:r>
            <a:r>
              <a:rPr lang="en-US" sz="2000" dirty="0"/>
              <a:t> </a:t>
            </a:r>
            <a:r>
              <a:rPr lang="en-US" sz="2000" dirty="0" err="1"/>
              <a:t>d’approvisionnement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eau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simple-</a:t>
            </a:r>
            <a:r>
              <a:rPr lang="en-US" sz="2000" dirty="0" err="1"/>
              <a:t>représentant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source </a:t>
            </a:r>
            <a:r>
              <a:rPr lang="en-US" sz="2000" dirty="0" err="1"/>
              <a:t>approvisionnant</a:t>
            </a:r>
            <a:r>
              <a:rPr lang="en-US" sz="2000" dirty="0"/>
              <a:t> des </a:t>
            </a:r>
            <a:r>
              <a:rPr lang="en-US" sz="2000" dirty="0" err="1"/>
              <a:t>usagers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petite </a:t>
            </a:r>
            <a:r>
              <a:rPr lang="en-US" sz="2000" dirty="0" err="1"/>
              <a:t>ville</a:t>
            </a:r>
            <a:r>
              <a:rPr lang="en-US" sz="2000" dirty="0"/>
              <a:t>. </a:t>
            </a:r>
            <a:r>
              <a:rPr lang="en-US" sz="2000" dirty="0" err="1"/>
              <a:t>Dans</a:t>
            </a:r>
            <a:r>
              <a:rPr lang="en-US" sz="2000" dirty="0"/>
              <a:t> beaucoup de </a:t>
            </a:r>
            <a:r>
              <a:rPr lang="en-US" sz="2000" dirty="0" err="1"/>
              <a:t>cas</a:t>
            </a:r>
            <a:r>
              <a:rPr lang="en-US" sz="2000" dirty="0"/>
              <a:t>,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un </a:t>
            </a:r>
            <a:r>
              <a:rPr lang="en-US" sz="2000" dirty="0" err="1"/>
              <a:t>réseau</a:t>
            </a:r>
            <a:r>
              <a:rPr lang="en-US" sz="2000" dirty="0"/>
              <a:t> de sources, </a:t>
            </a:r>
            <a:r>
              <a:rPr lang="en-US" sz="2000" dirty="0" err="1"/>
              <a:t>souvent</a:t>
            </a:r>
            <a:r>
              <a:rPr lang="en-US" sz="2000" dirty="0"/>
              <a:t> sur des </a:t>
            </a:r>
            <a:r>
              <a:rPr lang="en-US" sz="2000" dirty="0" err="1"/>
              <a:t>grandes</a:t>
            </a:r>
            <a:r>
              <a:rPr lang="en-US" sz="2000" dirty="0"/>
              <a:t> distances, avec des </a:t>
            </a:r>
            <a:r>
              <a:rPr lang="en-US" sz="2000" dirty="0" err="1"/>
              <a:t>canalisations</a:t>
            </a:r>
            <a:r>
              <a:rPr lang="en-US" sz="2000" dirty="0"/>
              <a:t> </a:t>
            </a:r>
            <a:r>
              <a:rPr lang="en-US" sz="2000" dirty="0" err="1"/>
              <a:t>transportant</a:t>
            </a:r>
            <a:r>
              <a:rPr lang="en-US" sz="2000" dirty="0"/>
              <a:t> de </a:t>
            </a:r>
            <a:r>
              <a:rPr lang="en-US" sz="2000" dirty="0" err="1"/>
              <a:t>l’eau</a:t>
            </a:r>
            <a:r>
              <a:rPr lang="en-US" sz="2000" dirty="0"/>
              <a:t> </a:t>
            </a:r>
            <a:r>
              <a:rPr lang="en-US" sz="2000" dirty="0" err="1"/>
              <a:t>depuis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rivière</a:t>
            </a:r>
            <a:r>
              <a:rPr lang="en-US" sz="2000" dirty="0"/>
              <a:t>, un barrage </a:t>
            </a:r>
            <a:r>
              <a:rPr lang="en-US" sz="2000" dirty="0" err="1"/>
              <a:t>ou</a:t>
            </a:r>
            <a:r>
              <a:rPr lang="en-US" sz="2000" dirty="0"/>
              <a:t> un lac </a:t>
            </a:r>
            <a:r>
              <a:rPr lang="en-US" sz="2000" dirty="0" err="1"/>
              <a:t>jusqu’à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plusieurs</a:t>
            </a:r>
            <a:r>
              <a:rPr lang="en-US" sz="2000" dirty="0"/>
              <a:t> </a:t>
            </a:r>
            <a:r>
              <a:rPr lang="en-US" sz="2000" dirty="0" err="1"/>
              <a:t>centrales</a:t>
            </a:r>
            <a:r>
              <a:rPr lang="en-US" sz="2000" dirty="0"/>
              <a:t> de </a:t>
            </a:r>
            <a:r>
              <a:rPr lang="en-US" sz="2000" dirty="0" err="1"/>
              <a:t>traitement</a:t>
            </a:r>
            <a:r>
              <a:rPr lang="en-US" sz="2000" dirty="0"/>
              <a:t>, </a:t>
            </a:r>
            <a:r>
              <a:rPr lang="en-US" sz="2000" dirty="0" err="1"/>
              <a:t>puis</a:t>
            </a:r>
            <a:r>
              <a:rPr lang="en-US" sz="2000" dirty="0"/>
              <a:t> à </a:t>
            </a:r>
            <a:r>
              <a:rPr lang="en-US" sz="2000" dirty="0" err="1"/>
              <a:t>différents</a:t>
            </a:r>
            <a:r>
              <a:rPr lang="en-US" sz="2000" dirty="0"/>
              <a:t> </a:t>
            </a:r>
            <a:r>
              <a:rPr lang="en-US" sz="2000" dirty="0" err="1"/>
              <a:t>réservoirs</a:t>
            </a:r>
            <a:r>
              <a:rPr lang="en-US" sz="2000" dirty="0"/>
              <a:t> pour </a:t>
            </a:r>
            <a:r>
              <a:rPr lang="en-US" sz="2000" dirty="0" err="1"/>
              <a:t>une</a:t>
            </a:r>
            <a:r>
              <a:rPr lang="en-US" sz="2000" dirty="0"/>
              <a:t> distribution à </a:t>
            </a:r>
            <a:r>
              <a:rPr lang="en-US" sz="2000" dirty="0" err="1"/>
              <a:t>différente</a:t>
            </a:r>
            <a:r>
              <a:rPr lang="en-US" sz="2000" dirty="0"/>
              <a:t> quartiers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ville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certaines</a:t>
            </a:r>
            <a:r>
              <a:rPr lang="en-US" sz="2000" dirty="0"/>
              <a:t> </a:t>
            </a:r>
            <a:r>
              <a:rPr lang="en-US" sz="2000" dirty="0" err="1"/>
              <a:t>régions</a:t>
            </a:r>
            <a:r>
              <a:rPr lang="en-US" sz="2000" dirty="0"/>
              <a:t> (par </a:t>
            </a:r>
            <a:r>
              <a:rPr lang="en-US" sz="2000" dirty="0" err="1"/>
              <a:t>exemple</a:t>
            </a:r>
            <a:r>
              <a:rPr lang="en-US" sz="2000" dirty="0"/>
              <a:t> la </a:t>
            </a:r>
            <a:r>
              <a:rPr lang="en-US" sz="2000" dirty="0" err="1"/>
              <a:t>Californie</a:t>
            </a:r>
            <a:r>
              <a:rPr lang="en-US" sz="2000" dirty="0"/>
              <a:t>), le </a:t>
            </a:r>
            <a:r>
              <a:rPr lang="en-US" sz="2000" dirty="0" err="1"/>
              <a:t>système</a:t>
            </a:r>
            <a:r>
              <a:rPr lang="en-US" sz="2000" dirty="0"/>
              <a:t> </a:t>
            </a:r>
            <a:r>
              <a:rPr lang="en-US" sz="2000" dirty="0" err="1"/>
              <a:t>entier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un </a:t>
            </a:r>
            <a:r>
              <a:rPr lang="en-US" sz="2000" dirty="0" err="1"/>
              <a:t>réseau</a:t>
            </a:r>
            <a:r>
              <a:rPr lang="en-US" sz="2000" dirty="0"/>
              <a:t> </a:t>
            </a:r>
            <a:r>
              <a:rPr lang="en-US" sz="2000" dirty="0" err="1"/>
              <a:t>connecté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1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Etude de </a:t>
            </a:r>
            <a:r>
              <a:rPr lang="en-US" sz="1600" b="1" dirty="0" err="1"/>
              <a:t>cas</a:t>
            </a:r>
            <a:r>
              <a:rPr lang="en-US" sz="1600" b="1" dirty="0"/>
              <a:t>: Le </a:t>
            </a:r>
            <a:r>
              <a:rPr lang="en-US" sz="1600" b="1" dirty="0" err="1"/>
              <a:t>système</a:t>
            </a:r>
            <a:r>
              <a:rPr lang="en-US" sz="1600" b="1" dirty="0"/>
              <a:t> </a:t>
            </a:r>
            <a:r>
              <a:rPr lang="en-US" sz="1600" b="1" dirty="0" err="1"/>
              <a:t>d’utilisation</a:t>
            </a:r>
            <a:r>
              <a:rPr lang="en-US" sz="1600" b="1" dirty="0"/>
              <a:t> de </a:t>
            </a:r>
            <a:r>
              <a:rPr lang="en-US" sz="1600" b="1" dirty="0" err="1"/>
              <a:t>l’eau</a:t>
            </a:r>
            <a:r>
              <a:rPr lang="en-US" sz="1600" b="1" dirty="0"/>
              <a:t> de </a:t>
            </a:r>
            <a:r>
              <a:rPr lang="en-US" sz="1600" b="1" dirty="0" err="1"/>
              <a:t>Californie</a:t>
            </a:r>
            <a:endParaRPr lang="en-US" sz="1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193" b="1930"/>
          <a:stretch/>
        </p:blipFill>
        <p:spPr>
          <a:xfrm>
            <a:off x="1127339" y="1196752"/>
            <a:ext cx="6889327" cy="4176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623" y="5589242"/>
            <a:ext cx="3984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Source: California’s Water-Energy Relationship, Final Staff Report, November 2005</a:t>
            </a:r>
          </a:p>
        </p:txBody>
      </p:sp>
    </p:spTree>
    <p:extLst>
      <p:ext uri="{BB962C8B-B14F-4D97-AF65-F5344CB8AC3E}">
        <p14:creationId xmlns:p14="http://schemas.microsoft.com/office/powerpoint/2010/main" val="55425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964</Words>
  <Application>Microsoft Office PowerPoint</Application>
  <PresentationFormat>On-screen Show (4:3)</PresentationFormat>
  <Paragraphs>45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Office Theme</vt:lpstr>
      <vt:lpstr>3_UNFCCC_Master 70pt title</vt:lpstr>
      <vt:lpstr>PowerPoint Presentation</vt:lpstr>
      <vt:lpstr>PowerPoint Presentation</vt:lpstr>
      <vt:lpstr>PowerPoint Presentation</vt:lpstr>
      <vt:lpstr>Cas d’étude: Production alimentaire du Canada (1/4)</vt:lpstr>
      <vt:lpstr>Cas d’étude: Production alimentaire au Canada (2/4)</vt:lpstr>
      <vt:lpstr>Cas d’étude: Production alimentaire du Canada (3/4)</vt:lpstr>
      <vt:lpstr>Cas d’étude: Production alimentaire au Canada (4/4)</vt:lpstr>
      <vt:lpstr>Un autre exemple simple pour un système d’approvisionnement  en eau</vt:lpstr>
      <vt:lpstr>Etude de cas: Le système d’utilisation de l’eau de Californie</vt:lpstr>
      <vt:lpstr>PowerPoint Presentation</vt:lpstr>
      <vt:lpstr>PROCHAINES ETAPES</vt:lpstr>
      <vt:lpstr>Appliquer le NAP – SDG iFrame: définir les systèmes sous les différents thèmes de développement</vt:lpstr>
      <vt:lpstr>PowerPoint Presentation</vt:lpstr>
      <vt:lpstr>Contact:  La Présidence Groupe d’experts des pays les moins avancés(LEG)  leghelp@unfccc.int</vt:lpstr>
    </vt:vector>
  </TitlesOfParts>
  <Company>UNFCCC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Candelon</dc:creator>
  <cp:lastModifiedBy>Motsomi Maletjane</cp:lastModifiedBy>
  <cp:revision>20</cp:revision>
  <dcterms:created xsi:type="dcterms:W3CDTF">2017-09-11T12:32:54Z</dcterms:created>
  <dcterms:modified xsi:type="dcterms:W3CDTF">2017-09-25T19:57:24Z</dcterms:modified>
</cp:coreProperties>
</file>