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256" r:id="rId3"/>
    <p:sldId id="257" r:id="rId4"/>
    <p:sldId id="27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03D8F-D00F-47F3-BAD4-93B987C9A17F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B40E2-28ED-4FE0-8FF2-4C3B52EB4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96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1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88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71108" indent="-296580" defTabSz="988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86320" indent="-237264" defTabSz="98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60848" indent="-237264" defTabSz="98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135375" indent="-237264" defTabSz="98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609903" indent="-237264" defTabSz="98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3084431" indent="-237264" defTabSz="98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558959" indent="-237264" defTabSz="98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4033487" indent="-237264" defTabSz="98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8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1068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1225" y="746125"/>
            <a:ext cx="4968875" cy="3727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 title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2621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2950"/>
            <a:ext cx="4956175" cy="37163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 title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4776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A743-8529-400D-BB25-C33228AB4B4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6055-23D8-493B-88B2-855E43C6F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91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A743-8529-400D-BB25-C33228AB4B4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6055-23D8-493B-88B2-855E43C6F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808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A743-8529-400D-BB25-C33228AB4B4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6055-23D8-493B-88B2-855E43C6F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85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262065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631826" y="777876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31826" y="6078541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pic>
        <p:nvPicPr>
          <p:cNvPr id="8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7066" y="2205038"/>
            <a:ext cx="7881937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5475" y="3922716"/>
            <a:ext cx="7881939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273427" y="6505575"/>
            <a:ext cx="5230813" cy="179388"/>
          </a:xfrm>
          <a:prstGeom prst="rect">
            <a:avLst/>
          </a:prstGeom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rgbClr val="000000"/>
                </a:solidFill>
                <a:latin typeface="Arial" charset="0"/>
                <a:ea typeface="ＭＳ Ｐゴシック" pitchFamily="-108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de-DE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273427" y="6261100"/>
            <a:ext cx="5230813" cy="179388"/>
          </a:xfrm>
          <a:prstGeom prst="rect">
            <a:avLst/>
          </a:prstGeom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solidFill>
                  <a:srgbClr val="000000"/>
                </a:solidFill>
                <a:latin typeface="Arial" charset="0"/>
                <a:ea typeface="+mn-ea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de-DE"/>
          </a:p>
        </p:txBody>
      </p:sp>
      <p:sp>
        <p:nvSpPr>
          <p:cNvPr id="2" name="TextBox 1"/>
          <p:cNvSpPr txBox="1"/>
          <p:nvPr userDrawn="1"/>
        </p:nvSpPr>
        <p:spPr>
          <a:xfrm>
            <a:off x="619126" y="275423"/>
            <a:ext cx="71477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Convention-cadre sur</a:t>
            </a:r>
            <a:r>
              <a:rPr lang="en-US" sz="1800" baseline="0" dirty="0"/>
              <a:t> les </a:t>
            </a:r>
            <a:r>
              <a:rPr lang="en-US" sz="1800" baseline="0" dirty="0" err="1"/>
              <a:t>changements</a:t>
            </a:r>
            <a:r>
              <a:rPr lang="en-US" sz="1800" baseline="0" dirty="0"/>
              <a:t> </a:t>
            </a:r>
            <a:r>
              <a:rPr lang="en-US" sz="1800" baseline="0" dirty="0" err="1"/>
              <a:t>climatiques</a:t>
            </a:r>
            <a:endParaRPr lang="en-US" sz="1800" baseline="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01408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4564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0421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2" y="1263653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7" y="1263653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375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7719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994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22303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741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A743-8529-400D-BB25-C33228AB4B4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6055-23D8-493B-88B2-855E43C6F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119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2653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6959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7" y="309564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1" y="309564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159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A743-8529-400D-BB25-C33228AB4B4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6055-23D8-493B-88B2-855E43C6F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48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A743-8529-400D-BB25-C33228AB4B4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6055-23D8-493B-88B2-855E43C6F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A743-8529-400D-BB25-C33228AB4B4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6055-23D8-493B-88B2-855E43C6F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931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A743-8529-400D-BB25-C33228AB4B4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6055-23D8-493B-88B2-855E43C6F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71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A743-8529-400D-BB25-C33228AB4B4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6055-23D8-493B-88B2-855E43C6F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5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A743-8529-400D-BB25-C33228AB4B4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6055-23D8-493B-88B2-855E43C6F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719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A743-8529-400D-BB25-C33228AB4B4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6055-23D8-493B-88B2-855E43C6F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035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DA743-8529-400D-BB25-C33228AB4B4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56055-23D8-493B-88B2-855E43C6F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49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" y="1263651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9007477" y="1263651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35002" y="309565"/>
            <a:ext cx="7869239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1" y="1263653"/>
            <a:ext cx="7867651" cy="432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>
            <a:off x="631826" y="777876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631826" y="6078541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/>
            </a:endParaRPr>
          </a:p>
        </p:txBody>
      </p:sp>
      <p:pic>
        <p:nvPicPr>
          <p:cNvPr id="7176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8471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Arial" pitchFamily="-108" charset="0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ea typeface="Arial" pitchFamily="-108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Arial" pitchFamily="-108" charset="0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ftr" sz="quarter" idx="4294967295"/>
          </p:nvPr>
        </p:nvSpPr>
        <p:spPr>
          <a:noFill/>
        </p:spPr>
        <p:txBody>
          <a:bodyPr/>
          <a:lstStyle>
            <a:lvl1pPr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sz="12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2060848"/>
            <a:ext cx="8025954" cy="187220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sz="2800" dirty="0"/>
              <a:t>13. </a:t>
            </a:r>
            <a:r>
              <a:rPr lang="en-US" sz="2800" dirty="0" err="1"/>
              <a:t>Définir</a:t>
            </a:r>
            <a:r>
              <a:rPr lang="en-US" sz="2800" dirty="0"/>
              <a:t> un ensemble de </a:t>
            </a:r>
            <a:r>
              <a:rPr lang="en-US" sz="2800" dirty="0" err="1"/>
              <a:t>systèmes</a:t>
            </a:r>
            <a:endParaRPr lang="en-US" sz="2800" dirty="0"/>
          </a:p>
          <a:p>
            <a:pPr eaLnBrk="1" hangingPunct="1">
              <a:lnSpc>
                <a:spcPct val="100000"/>
              </a:lnSpc>
            </a:pPr>
            <a:endParaRPr lang="en-GB" sz="28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63960" y="4445496"/>
            <a:ext cx="7992888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5600"/>
              </a:lnSpc>
              <a:spcBef>
                <a:spcPct val="0"/>
              </a:spcBef>
              <a:spcAft>
                <a:spcPct val="0"/>
              </a:spcAft>
              <a:defRPr sz="5000">
                <a:solidFill>
                  <a:schemeClr val="bg1"/>
                </a:solidFill>
                <a:latin typeface="+mj-lt"/>
                <a:ea typeface="Arial" pitchFamily="-108" charset="0"/>
                <a:cs typeface="+mj-cs"/>
              </a:defRPr>
            </a:lvl1pPr>
            <a:lvl2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ea typeface="Arial" pitchFamily="-108" charset="0"/>
                <a:cs typeface="Arial" charset="0"/>
              </a:defRPr>
            </a:lvl2pPr>
            <a:lvl3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ea typeface="Arial" pitchFamily="-108" charset="0"/>
                <a:cs typeface="Arial" charset="0"/>
              </a:defRPr>
            </a:lvl3pPr>
            <a:lvl4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ea typeface="Arial" pitchFamily="-108" charset="0"/>
                <a:cs typeface="Arial" charset="0"/>
              </a:defRPr>
            </a:lvl4pPr>
            <a:lvl5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ea typeface="Arial" pitchFamily="-108" charset="0"/>
                <a:cs typeface="Arial" charset="0"/>
              </a:defRPr>
            </a:lvl5pPr>
            <a:lvl6pPr marL="4572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1400" dirty="0">
                <a:solidFill>
                  <a:srgbClr val="FFFFFF"/>
                </a:solidFill>
                <a:latin typeface="Arial"/>
                <a:cs typeface="Arial"/>
              </a:rPr>
              <a:t>Atelier </a:t>
            </a:r>
            <a:r>
              <a:rPr lang="en-US" sz="1400" dirty="0" err="1">
                <a:solidFill>
                  <a:srgbClr val="FFFFFF"/>
                </a:solidFill>
                <a:latin typeface="Arial"/>
                <a:cs typeface="Arial"/>
              </a:rPr>
              <a:t>régional</a:t>
            </a:r>
            <a:r>
              <a:rPr lang="en-US" sz="1400" dirty="0">
                <a:solidFill>
                  <a:srgbClr val="FFFFFF"/>
                </a:solidFill>
                <a:latin typeface="Arial"/>
                <a:cs typeface="Arial"/>
              </a:rPr>
              <a:t> de formation sur les </a:t>
            </a:r>
            <a:r>
              <a:rPr lang="fr-FR" sz="1400" dirty="0">
                <a:solidFill>
                  <a:srgbClr val="FFFFFF"/>
                </a:solidFill>
                <a:latin typeface="Arial"/>
                <a:cs typeface="Arial"/>
              </a:rPr>
              <a:t>Plans Nationaux d’Adaptation (PNA) pour les pays francophones en développement</a:t>
            </a:r>
            <a:br>
              <a:rPr lang="en-IE" sz="1400" dirty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n-IE" sz="1400" dirty="0">
                <a:solidFill>
                  <a:srgbClr val="FFFFFF"/>
                </a:solidFill>
                <a:latin typeface="Arial"/>
                <a:cs typeface="Arial"/>
              </a:rPr>
              <a:t>du 25 au 27 </a:t>
            </a:r>
            <a:r>
              <a:rPr lang="en-IE" sz="1400" dirty="0" err="1">
                <a:solidFill>
                  <a:srgbClr val="FFFFFF"/>
                </a:solidFill>
                <a:latin typeface="Arial"/>
                <a:cs typeface="Arial"/>
              </a:rPr>
              <a:t>Septembre</a:t>
            </a:r>
            <a:r>
              <a:rPr lang="en-IE" sz="1400" dirty="0">
                <a:solidFill>
                  <a:srgbClr val="FFFFFF"/>
                </a:solidFill>
                <a:latin typeface="Arial"/>
                <a:cs typeface="Arial"/>
              </a:rPr>
              <a:t> 2017 </a:t>
            </a:r>
            <a:br>
              <a:rPr lang="en-IE" sz="1400" dirty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n-IE" sz="1400" dirty="0">
                <a:solidFill>
                  <a:srgbClr val="FFFFFF"/>
                </a:solidFill>
                <a:latin typeface="Arial"/>
                <a:cs typeface="Arial"/>
              </a:rPr>
              <a:t>Rabat, </a:t>
            </a:r>
            <a:r>
              <a:rPr lang="en-IE" sz="1400" dirty="0" err="1">
                <a:solidFill>
                  <a:srgbClr val="FFFFFF"/>
                </a:solidFill>
                <a:latin typeface="Arial"/>
                <a:cs typeface="Arial"/>
              </a:rPr>
              <a:t>Maroc</a:t>
            </a:r>
            <a:br>
              <a:rPr lang="en-IE" sz="1400" kern="0" dirty="0">
                <a:solidFill>
                  <a:srgbClr val="FFFFFF"/>
                </a:solidFill>
                <a:latin typeface="Arial"/>
                <a:cs typeface="Arial"/>
              </a:rPr>
            </a:br>
            <a:endParaRPr lang="en-IE" sz="1400" kern="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0571" y="6261100"/>
            <a:ext cx="6974417" cy="179388"/>
          </a:xfrm>
          <a:noFill/>
        </p:spPr>
        <p:txBody>
          <a:bodyPr/>
          <a:lstStyle>
            <a:lvl1pPr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Aft>
                <a:spcPct val="0"/>
              </a:spcAft>
            </a:pPr>
            <a:r>
              <a:rPr lang="de-DE" sz="1200" dirty="0">
                <a:solidFill>
                  <a:srgbClr val="000000"/>
                </a:solidFill>
                <a:cs typeface="Arial"/>
              </a:rPr>
              <a:t>Groupe d‘experts des Pays les Moins Avancés (LEG)</a:t>
            </a:r>
          </a:p>
        </p:txBody>
      </p:sp>
    </p:spTree>
    <p:extLst>
      <p:ext uri="{BB962C8B-B14F-4D97-AF65-F5344CB8AC3E}">
        <p14:creationId xmlns:p14="http://schemas.microsoft.com/office/powerpoint/2010/main" val="3052699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3" y="332658"/>
            <a:ext cx="7869239" cy="3143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IE" sz="1600" b="1" dirty="0"/>
              <a:t>Session interactive pour </a:t>
            </a:r>
            <a:r>
              <a:rPr lang="en-IE" sz="1600" b="1" dirty="0" err="1"/>
              <a:t>définir</a:t>
            </a:r>
            <a:r>
              <a:rPr lang="en-IE" sz="1600" b="1" dirty="0"/>
              <a:t> </a:t>
            </a:r>
            <a:r>
              <a:rPr lang="en-IE" sz="1600" b="1" dirty="0" err="1"/>
              <a:t>l’ensemble</a:t>
            </a:r>
            <a:r>
              <a:rPr lang="en-IE" sz="1600" b="1" dirty="0"/>
              <a:t> des </a:t>
            </a:r>
            <a:r>
              <a:rPr lang="en-IE" sz="1600" b="1" dirty="0" err="1"/>
              <a:t>systèmes</a:t>
            </a:r>
            <a:r>
              <a:rPr lang="en-IE" sz="1600" b="1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1124746"/>
            <a:ext cx="734481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en-IE" kern="0" dirty="0" err="1">
                <a:solidFill>
                  <a:srgbClr val="000000"/>
                </a:solidFill>
                <a:latin typeface="Arial"/>
                <a:cs typeface="Arial"/>
              </a:rPr>
              <a:t>Exercice</a:t>
            </a:r>
            <a:r>
              <a:rPr lang="en-IE" kern="0" dirty="0">
                <a:solidFill>
                  <a:srgbClr val="000000"/>
                </a:solidFill>
                <a:latin typeface="Arial"/>
                <a:cs typeface="Arial"/>
              </a:rPr>
              <a:t> sur p</a:t>
            </a:r>
            <a:r>
              <a:rPr lang="en-IE" kern="0" dirty="0" err="1">
                <a:solidFill>
                  <a:srgbClr val="000000"/>
                </a:solidFill>
                <a:latin typeface="Arial"/>
                <a:cs typeface="Arial"/>
              </a:rPr>
              <a:t>lusieurs</a:t>
            </a:r>
            <a:r>
              <a:rPr lang="en-IE" kern="0" dirty="0">
                <a:solidFill>
                  <a:srgbClr val="000000"/>
                </a:solidFill>
                <a:latin typeface="Arial"/>
                <a:cs typeface="Arial"/>
              </a:rPr>
              <a:t> points </a:t>
            </a:r>
            <a:r>
              <a:rPr lang="en-IE" kern="0" dirty="0" err="1">
                <a:solidFill>
                  <a:srgbClr val="000000"/>
                </a:solidFill>
                <a:latin typeface="Arial"/>
                <a:cs typeface="Arial"/>
              </a:rPr>
              <a:t>d’entrée</a:t>
            </a:r>
            <a:r>
              <a:rPr lang="en-IE" kern="0" dirty="0">
                <a:solidFill>
                  <a:srgbClr val="000000"/>
                </a:solidFill>
                <a:latin typeface="Arial"/>
                <a:cs typeface="Arial"/>
              </a:rPr>
              <a:t> et sur la </a:t>
            </a:r>
            <a:r>
              <a:rPr lang="en-IE" kern="0" dirty="0" err="1">
                <a:solidFill>
                  <a:srgbClr val="000000"/>
                </a:solidFill>
                <a:latin typeface="Arial"/>
                <a:cs typeface="Arial"/>
              </a:rPr>
              <a:t>définition</a:t>
            </a:r>
            <a:r>
              <a:rPr lang="en-IE" kern="0" dirty="0">
                <a:solidFill>
                  <a:srgbClr val="000000"/>
                </a:solidFill>
                <a:latin typeface="Arial"/>
                <a:cs typeface="Arial"/>
              </a:rPr>
              <a:t> des </a:t>
            </a:r>
            <a:r>
              <a:rPr lang="en-IE" kern="0" dirty="0" err="1">
                <a:solidFill>
                  <a:srgbClr val="000000"/>
                </a:solidFill>
                <a:latin typeface="Arial"/>
                <a:cs typeface="Arial"/>
              </a:rPr>
              <a:t>systèmes</a:t>
            </a:r>
            <a:endParaRPr lang="en-IE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endParaRPr lang="en-IE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endParaRPr lang="en-IE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en-IE" kern="0" dirty="0" err="1">
                <a:solidFill>
                  <a:srgbClr val="000000"/>
                </a:solidFill>
                <a:latin typeface="Arial"/>
                <a:cs typeface="Arial"/>
              </a:rPr>
              <a:t>Débuter</a:t>
            </a:r>
            <a:r>
              <a:rPr lang="en-IE" kern="0" dirty="0">
                <a:solidFill>
                  <a:srgbClr val="000000"/>
                </a:solidFill>
                <a:latin typeface="Arial"/>
                <a:cs typeface="Arial"/>
              </a:rPr>
              <a:t> avec les </a:t>
            </a:r>
            <a:r>
              <a:rPr lang="en-IE" kern="0" dirty="0" err="1">
                <a:solidFill>
                  <a:srgbClr val="000000"/>
                </a:solidFill>
                <a:latin typeface="Arial"/>
                <a:cs typeface="Arial"/>
              </a:rPr>
              <a:t>risques</a:t>
            </a:r>
            <a:r>
              <a:rPr lang="en-IE" kern="0" dirty="0">
                <a:solidFill>
                  <a:srgbClr val="000000"/>
                </a:solidFill>
                <a:latin typeface="Arial"/>
                <a:cs typeface="Arial"/>
              </a:rPr>
              <a:t> … </a:t>
            </a:r>
            <a:r>
              <a:rPr lang="en-IE" kern="0" dirty="0" err="1">
                <a:solidFill>
                  <a:srgbClr val="000000"/>
                </a:solidFill>
                <a:latin typeface="Arial"/>
                <a:cs typeface="Arial"/>
              </a:rPr>
              <a:t>puis</a:t>
            </a:r>
            <a:r>
              <a:rPr lang="en-IE" kern="0" dirty="0">
                <a:solidFill>
                  <a:srgbClr val="000000"/>
                </a:solidFill>
                <a:latin typeface="Arial"/>
                <a:cs typeface="Arial"/>
              </a:rPr>
              <a:t> les </a:t>
            </a:r>
            <a:r>
              <a:rPr lang="en-IE" kern="0" dirty="0" err="1">
                <a:solidFill>
                  <a:srgbClr val="000000"/>
                </a:solidFill>
                <a:latin typeface="Arial"/>
                <a:cs typeface="Arial"/>
              </a:rPr>
              <a:t>systèmes</a:t>
            </a:r>
            <a:r>
              <a:rPr lang="en-IE" kern="0" dirty="0">
                <a:solidFill>
                  <a:srgbClr val="000000"/>
                </a:solidFill>
                <a:latin typeface="Arial"/>
                <a:cs typeface="Arial"/>
              </a:rPr>
              <a:t> … </a:t>
            </a:r>
            <a:r>
              <a:rPr lang="en-IE" kern="0" dirty="0" err="1">
                <a:solidFill>
                  <a:srgbClr val="000000"/>
                </a:solidFill>
                <a:latin typeface="Arial"/>
                <a:cs typeface="Arial"/>
              </a:rPr>
              <a:t>puis</a:t>
            </a:r>
            <a:r>
              <a:rPr lang="en-IE" kern="0" dirty="0">
                <a:solidFill>
                  <a:srgbClr val="000000"/>
                </a:solidFill>
                <a:latin typeface="Arial"/>
                <a:cs typeface="Arial"/>
              </a:rPr>
              <a:t> les </a:t>
            </a:r>
            <a:r>
              <a:rPr lang="en-IE" kern="0" dirty="0" err="1">
                <a:solidFill>
                  <a:srgbClr val="000000"/>
                </a:solidFill>
                <a:latin typeface="Arial"/>
                <a:cs typeface="Arial"/>
              </a:rPr>
              <a:t>secteurs</a:t>
            </a:r>
            <a:r>
              <a:rPr lang="en-IE" kern="0" dirty="0">
                <a:solidFill>
                  <a:srgbClr val="000000"/>
                </a:solidFill>
                <a:latin typeface="Arial"/>
                <a:cs typeface="Arial"/>
              </a:rPr>
              <a:t>/</a:t>
            </a:r>
            <a:r>
              <a:rPr lang="en-IE" kern="0" dirty="0" err="1">
                <a:solidFill>
                  <a:srgbClr val="000000"/>
                </a:solidFill>
                <a:latin typeface="Arial"/>
                <a:cs typeface="Arial"/>
              </a:rPr>
              <a:t>acteurs</a:t>
            </a:r>
            <a:r>
              <a:rPr lang="en-IE" kern="0" dirty="0">
                <a:solidFill>
                  <a:srgbClr val="000000"/>
                </a:solidFill>
                <a:latin typeface="Arial"/>
                <a:cs typeface="Arial"/>
              </a:rPr>
              <a:t> … </a:t>
            </a:r>
            <a:r>
              <a:rPr lang="en-IE" kern="0" dirty="0" err="1">
                <a:solidFill>
                  <a:srgbClr val="000000"/>
                </a:solidFill>
                <a:latin typeface="Arial"/>
                <a:cs typeface="Arial"/>
              </a:rPr>
              <a:t>thèmes</a:t>
            </a:r>
            <a:r>
              <a:rPr lang="en-IE" kern="0" dirty="0">
                <a:solidFill>
                  <a:srgbClr val="000000"/>
                </a:solidFill>
                <a:latin typeface="Arial"/>
                <a:cs typeface="Arial"/>
              </a:rPr>
              <a:t> … lieu</a:t>
            </a:r>
          </a:p>
        </p:txBody>
      </p:sp>
    </p:spTree>
    <p:extLst>
      <p:ext uri="{BB962C8B-B14F-4D97-AF65-F5344CB8AC3E}">
        <p14:creationId xmlns:p14="http://schemas.microsoft.com/office/powerpoint/2010/main" val="1182065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8499" y="2493194"/>
            <a:ext cx="7881937" cy="14398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600" dirty="0"/>
              <a:t>Contact:</a:t>
            </a:r>
            <a:br>
              <a:rPr lang="en-US" sz="1600" dirty="0"/>
            </a:br>
            <a:br>
              <a:rPr lang="en-US" sz="1600" dirty="0"/>
            </a:br>
            <a:r>
              <a:rPr lang="en-US" sz="1600" b="1" dirty="0"/>
              <a:t>La </a:t>
            </a:r>
            <a:r>
              <a:rPr lang="en-US" sz="1600" b="1" dirty="0" err="1"/>
              <a:t>Présidence</a:t>
            </a:r>
            <a:br>
              <a:rPr lang="en-US" sz="1600" dirty="0"/>
            </a:br>
            <a:r>
              <a:rPr lang="en-US" sz="1600" dirty="0" err="1"/>
              <a:t>Groupe</a:t>
            </a:r>
            <a:r>
              <a:rPr lang="en-US" sz="1600" dirty="0"/>
              <a:t> </a:t>
            </a:r>
            <a:r>
              <a:rPr lang="en-US" sz="1600" dirty="0" err="1"/>
              <a:t>d’experts</a:t>
            </a:r>
            <a:r>
              <a:rPr lang="en-US" sz="1600" dirty="0"/>
              <a:t> des </a:t>
            </a:r>
            <a:r>
              <a:rPr lang="en-US" sz="1600"/>
              <a:t>pays les </a:t>
            </a:r>
            <a:r>
              <a:rPr lang="en-US" sz="1600" dirty="0" err="1"/>
              <a:t>moins</a:t>
            </a:r>
            <a:r>
              <a:rPr lang="en-US" sz="1600" dirty="0"/>
              <a:t> </a:t>
            </a:r>
            <a:r>
              <a:rPr lang="en-US" sz="1600" dirty="0" err="1"/>
              <a:t>avancés</a:t>
            </a:r>
            <a:r>
              <a:rPr lang="en-US" sz="1600" dirty="0"/>
              <a:t>(LEG)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leghelp@unfccc.int</a:t>
            </a:r>
          </a:p>
        </p:txBody>
      </p:sp>
    </p:spTree>
    <p:extLst>
      <p:ext uri="{BB962C8B-B14F-4D97-AF65-F5344CB8AC3E}">
        <p14:creationId xmlns:p14="http://schemas.microsoft.com/office/powerpoint/2010/main" val="2702945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UNFCCC_Master 70pt title">
  <a:themeElements>
    <a:clrScheme name="UNFCCC_Master 70pt titl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77</Words>
  <Application>Microsoft Office PowerPoint</Application>
  <PresentationFormat>On-screen Show (4:3)</PresentationFormat>
  <Paragraphs>12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Wingdings</vt:lpstr>
      <vt:lpstr>Office Theme</vt:lpstr>
      <vt:lpstr>3_UNFCCC_Master 70pt title</vt:lpstr>
      <vt:lpstr>PowerPoint Presentation</vt:lpstr>
      <vt:lpstr>Session interactive pour définir l’ensemble des systèmes </vt:lpstr>
      <vt:lpstr>Contact:  La Présidence Groupe d’experts des pays les moins avancés(LEG)  leghelp@unfccc.int</vt:lpstr>
    </vt:vector>
  </TitlesOfParts>
  <Company>UNFCCC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Pierre Candelon</dc:creator>
  <cp:lastModifiedBy>Motsomi Maletjane</cp:lastModifiedBy>
  <cp:revision>18</cp:revision>
  <dcterms:created xsi:type="dcterms:W3CDTF">2017-09-11T12:32:54Z</dcterms:created>
  <dcterms:modified xsi:type="dcterms:W3CDTF">2017-09-25T19:59:42Z</dcterms:modified>
</cp:coreProperties>
</file>