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5"/>
    <p:sldMasterId id="2147483754" r:id="rId6"/>
  </p:sldMasterIdLst>
  <p:notesMasterIdLst>
    <p:notesMasterId r:id="rId52"/>
  </p:notesMasterIdLst>
  <p:handoutMasterIdLst>
    <p:handoutMasterId r:id="rId53"/>
  </p:handoutMasterIdLst>
  <p:sldIdLst>
    <p:sldId id="416" r:id="rId7"/>
    <p:sldId id="417" r:id="rId8"/>
    <p:sldId id="418" r:id="rId9"/>
    <p:sldId id="419" r:id="rId10"/>
    <p:sldId id="437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48" r:id="rId19"/>
    <p:sldId id="440" r:id="rId20"/>
    <p:sldId id="429" r:id="rId21"/>
    <p:sldId id="430" r:id="rId22"/>
    <p:sldId id="431" r:id="rId23"/>
    <p:sldId id="432" r:id="rId24"/>
    <p:sldId id="433" r:id="rId25"/>
    <p:sldId id="434" r:id="rId26"/>
    <p:sldId id="435" r:id="rId27"/>
    <p:sldId id="436" r:id="rId28"/>
    <p:sldId id="441" r:id="rId29"/>
    <p:sldId id="449" r:id="rId30"/>
    <p:sldId id="323" r:id="rId31"/>
    <p:sldId id="293" r:id="rId32"/>
    <p:sldId id="415" r:id="rId33"/>
    <p:sldId id="386" r:id="rId34"/>
    <p:sldId id="405" r:id="rId35"/>
    <p:sldId id="376" r:id="rId36"/>
    <p:sldId id="450" r:id="rId37"/>
    <p:sldId id="385" r:id="rId38"/>
    <p:sldId id="451" r:id="rId39"/>
    <p:sldId id="412" r:id="rId40"/>
    <p:sldId id="387" r:id="rId41"/>
    <p:sldId id="442" r:id="rId42"/>
    <p:sldId id="383" r:id="rId43"/>
    <p:sldId id="384" r:id="rId44"/>
    <p:sldId id="443" r:id="rId45"/>
    <p:sldId id="447" r:id="rId46"/>
    <p:sldId id="344" r:id="rId47"/>
    <p:sldId id="377" r:id="rId48"/>
    <p:sldId id="452" r:id="rId49"/>
    <p:sldId id="379" r:id="rId50"/>
    <p:sldId id="357" r:id="rId51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695">
          <p15:clr>
            <a:srgbClr val="A4A3A4"/>
          </p15:clr>
        </p15:guide>
        <p15:guide id="4" orient="horz" pos="1059">
          <p15:clr>
            <a:srgbClr val="A4A3A4"/>
          </p15:clr>
        </p15:guide>
        <p15:guide id="5" orient="horz" pos="728">
          <p15:clr>
            <a:srgbClr val="A4A3A4"/>
          </p15:clr>
        </p15:guide>
        <p15:guide id="6" orient="horz" pos="2711">
          <p15:clr>
            <a:srgbClr val="A4A3A4"/>
          </p15:clr>
        </p15:guide>
        <p15:guide id="7" orient="horz" pos="2225">
          <p15:clr>
            <a:srgbClr val="A4A3A4"/>
          </p15:clr>
        </p15:guide>
        <p15:guide id="8" pos="5258">
          <p15:clr>
            <a:srgbClr val="A4A3A4"/>
          </p15:clr>
        </p15:guide>
        <p15:guide id="9" pos="518">
          <p15:clr>
            <a:srgbClr val="A4A3A4"/>
          </p15:clr>
        </p15:guide>
        <p15:guide id="10" pos="10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Mishaud" initials="E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F7F"/>
    <a:srgbClr val="0B5B6B"/>
    <a:srgbClr val="216977"/>
    <a:srgbClr val="96B765"/>
    <a:srgbClr val="24634F"/>
    <a:srgbClr val="174953"/>
    <a:srgbClr val="073F4A"/>
    <a:srgbClr val="1E6271"/>
    <a:srgbClr val="E6E6E6"/>
    <a:srgbClr val="5FA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33" autoAdjust="0"/>
    <p:restoredTop sz="67504" autoAdjust="0"/>
  </p:normalViewPr>
  <p:slideViewPr>
    <p:cSldViewPr snapToGrid="0" snapToObjects="1">
      <p:cViewPr>
        <p:scale>
          <a:sx n="50" d="100"/>
          <a:sy n="50" d="100"/>
        </p:scale>
        <p:origin x="2928" y="640"/>
      </p:cViewPr>
      <p:guideLst>
        <p:guide orient="horz" pos="2160"/>
        <p:guide pos="2880"/>
        <p:guide orient="horz" pos="3695"/>
        <p:guide orient="horz" pos="1059"/>
        <p:guide orient="horz" pos="728"/>
        <p:guide orient="horz" pos="2711"/>
        <p:guide orient="horz" pos="2225"/>
        <p:guide pos="5258"/>
        <p:guide pos="518"/>
        <p:guide pos="1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50" d="100"/>
          <a:sy n="150" d="100"/>
        </p:scale>
        <p:origin x="-1360" y="170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commentAuthors" Target="commentAuthors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emishaud\Desktop\Copy%20of%20Porfolio%20as%20of%20B16_FRENCH-LABE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Investissements par aires de résultats stratégiques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Public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('Results areas'!$P$10:$S$10,'Results areas'!$U$10:$X$10)</c:f>
              <c:strCache>
                <c:ptCount val="8"/>
                <c:pt idx="0">
                  <c:v>Production et accès à l’énergie</c:v>
                </c:pt>
                <c:pt idx="1">
                  <c:v>Transport</c:v>
                </c:pt>
                <c:pt idx="2">
                  <c:v>Bâtiments, villes, industries et équipements</c:v>
                </c:pt>
                <c:pt idx="3">
                  <c:v>Forêt et affectation des terres</c:v>
                </c:pt>
                <c:pt idx="4">
                  <c:v>Moyens de subsistance des communautés</c:v>
                </c:pt>
                <c:pt idx="5">
                  <c:v>Santé, sécurité alimentaire et qualité de l’eau</c:v>
                </c:pt>
                <c:pt idx="6">
                  <c:v>Infrastructures et construction</c:v>
                </c:pt>
                <c:pt idx="7">
                  <c:v>Écosystèmes et services écosystémiques</c:v>
                </c:pt>
              </c:strCache>
            </c:strRef>
          </c:cat>
          <c:val>
            <c:numRef>
              <c:f>('Results areas'!$P$13:$S$13,'Results areas'!$U$13:$X$13)</c:f>
              <c:numCache>
                <c:formatCode>0%</c:formatCode>
                <c:ptCount val="8"/>
                <c:pt idx="0">
                  <c:v>0.214418570755785</c:v>
                </c:pt>
                <c:pt idx="1">
                  <c:v>0.0</c:v>
                </c:pt>
                <c:pt idx="2">
                  <c:v>0.0398079088220303</c:v>
                </c:pt>
                <c:pt idx="3">
                  <c:v>0.0795283452535244</c:v>
                </c:pt>
                <c:pt idx="4">
                  <c:v>0.220513940839667</c:v>
                </c:pt>
                <c:pt idx="5">
                  <c:v>0.18651293058955</c:v>
                </c:pt>
                <c:pt idx="6">
                  <c:v>0.15369140715042</c:v>
                </c:pt>
                <c:pt idx="7">
                  <c:v>0.105526896589024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56-4F87-BC78-A7696DFD2078}"/>
            </c:ext>
          </c:extLst>
        </c:ser>
        <c:ser>
          <c:idx val="1"/>
          <c:order val="1"/>
          <c:tx>
            <c:v>Secteur privé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('Results areas'!$P$10:$S$10,'Results areas'!$U$10:$X$10)</c:f>
              <c:strCache>
                <c:ptCount val="8"/>
                <c:pt idx="0">
                  <c:v>Production et accès à l’énergie</c:v>
                </c:pt>
                <c:pt idx="1">
                  <c:v>Transport</c:v>
                </c:pt>
                <c:pt idx="2">
                  <c:v>Bâtiments, villes, industries et équipements</c:v>
                </c:pt>
                <c:pt idx="3">
                  <c:v>Forêt et affectation des terres</c:v>
                </c:pt>
                <c:pt idx="4">
                  <c:v>Moyens de subsistance des communautés</c:v>
                </c:pt>
                <c:pt idx="5">
                  <c:v>Santé, sécurité alimentaire et qualité de l’eau</c:v>
                </c:pt>
                <c:pt idx="6">
                  <c:v>Infrastructures et construction</c:v>
                </c:pt>
                <c:pt idx="7">
                  <c:v>Écosystèmes et services écosystémiques</c:v>
                </c:pt>
              </c:strCache>
            </c:strRef>
          </c:cat>
          <c:val>
            <c:numRef>
              <c:f>('Results areas'!$P$20:$S$20,'Results areas'!$U$20:$X$20)</c:f>
              <c:numCache>
                <c:formatCode>0%</c:formatCode>
                <c:ptCount val="8"/>
                <c:pt idx="0">
                  <c:v>0.907541665967808</c:v>
                </c:pt>
                <c:pt idx="1">
                  <c:v>0.0</c:v>
                </c:pt>
                <c:pt idx="2">
                  <c:v>0.0302522042009806</c:v>
                </c:pt>
                <c:pt idx="3">
                  <c:v>0.0179977133336688</c:v>
                </c:pt>
                <c:pt idx="4">
                  <c:v>0.0337395101278632</c:v>
                </c:pt>
                <c:pt idx="5">
                  <c:v>0.00523445318483979</c:v>
                </c:pt>
                <c:pt idx="6">
                  <c:v>0.0</c:v>
                </c:pt>
                <c:pt idx="7">
                  <c:v>0.00523445318483979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56-4F87-BC78-A7696DFD2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9989776"/>
        <c:axId val="1169219488"/>
      </c:barChart>
      <c:catAx>
        <c:axId val="1169989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CF Camingo" panose="020B0503040302020203" pitchFamily="34" charset="0"/>
                <a:ea typeface="+mn-ea"/>
                <a:cs typeface="+mn-cs"/>
              </a:defRPr>
            </a:pPr>
            <a:endParaRPr lang="fr-FR"/>
          </a:p>
        </c:txPr>
        <c:crossAx val="1169219488"/>
        <c:crosses val="autoZero"/>
        <c:auto val="1"/>
        <c:lblAlgn val="ctr"/>
        <c:lblOffset val="100"/>
        <c:noMultiLvlLbl val="0"/>
      </c:catAx>
      <c:valAx>
        <c:axId val="11692194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CF Camingo" panose="020B0503040302020203" pitchFamily="34" charset="0"/>
                <a:ea typeface="+mn-ea"/>
                <a:cs typeface="+mn-cs"/>
              </a:defRPr>
            </a:pPr>
            <a:endParaRPr lang="fr-FR"/>
          </a:p>
        </c:txPr>
        <c:crossAx val="116998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CF Camingo" panose="020B05030403020202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49D95-AB0E-754B-89D3-9C5E3A045C27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665BA2-00D9-2040-B68A-123951451C8D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1E6271"/>
        </a:solidFill>
        <a:ln>
          <a:noFill/>
        </a:ln>
        <a:effectLst/>
      </dgm:spPr>
      <dgm:t>
        <a:bodyPr/>
        <a:lstStyle/>
        <a:p>
          <a:pPr rtl="0"/>
          <a:r>
            <a:rPr lang="fr-BE" sz="1600" dirty="0"/>
            <a:t>Appropriation nationale par les AND et les points focaux</a:t>
          </a:r>
        </a:p>
      </dgm:t>
    </dgm:pt>
    <dgm:pt modelId="{939005D6-3F7C-2146-BE2C-640EE6991769}" type="parTrans" cxnId="{B0549471-C288-1B4B-AF00-A3BEA4AF4109}">
      <dgm:prSet/>
      <dgm:spPr/>
      <dgm:t>
        <a:bodyPr/>
        <a:lstStyle/>
        <a:p>
          <a:endParaRPr lang="en-US"/>
        </a:p>
      </dgm:t>
    </dgm:pt>
    <dgm:pt modelId="{3C854324-8CBE-5842-B36E-BB8A01807002}" type="sibTrans" cxnId="{B0549471-C288-1B4B-AF00-A3BEA4AF4109}">
      <dgm:prSet/>
      <dgm:spPr/>
      <dgm:t>
        <a:bodyPr/>
        <a:lstStyle/>
        <a:p>
          <a:endParaRPr lang="en-US"/>
        </a:p>
      </dgm:t>
    </dgm:pt>
    <dgm:pt modelId="{657846E2-6E67-DB4E-BD08-D6F0D92A1799}">
      <dgm:prSet custT="1"/>
      <dgm:spPr>
        <a:solidFill>
          <a:srgbClr val="E6E6E6"/>
        </a:solidFill>
        <a:ln>
          <a:noFill/>
        </a:ln>
        <a:effectLst/>
      </dgm:spPr>
      <dgm:t>
        <a:bodyPr/>
        <a:lstStyle/>
        <a:p>
          <a:pPr rtl="0"/>
          <a:r>
            <a:rPr lang="fr-BE" sz="1600" noProof="0">
              <a:solidFill>
                <a:schemeClr val="accent2"/>
              </a:solidFill>
            </a:rPr>
            <a:t>Equilibre entre atténuation et adaptation </a:t>
          </a:r>
          <a:endParaRPr lang="fr-BE" sz="1600" dirty="0">
            <a:solidFill>
              <a:schemeClr val="accent2"/>
            </a:solidFill>
          </a:endParaRPr>
        </a:p>
      </dgm:t>
    </dgm:pt>
    <dgm:pt modelId="{C2757486-7AA5-6F47-AB74-AD45D3757768}" type="parTrans" cxnId="{1B82642A-DB1E-6640-8A0F-23BA9309DFC4}">
      <dgm:prSet/>
      <dgm:spPr/>
      <dgm:t>
        <a:bodyPr/>
        <a:lstStyle/>
        <a:p>
          <a:endParaRPr lang="en-US"/>
        </a:p>
      </dgm:t>
    </dgm:pt>
    <dgm:pt modelId="{3A79E434-2923-5B45-8A8B-3EC2F2020C3C}" type="sibTrans" cxnId="{1B82642A-DB1E-6640-8A0F-23BA9309DFC4}">
      <dgm:prSet/>
      <dgm:spPr/>
      <dgm:t>
        <a:bodyPr/>
        <a:lstStyle/>
        <a:p>
          <a:endParaRPr lang="en-US"/>
        </a:p>
      </dgm:t>
    </dgm:pt>
    <dgm:pt modelId="{F4C35E47-2792-4C41-BDB5-8345BEC69088}">
      <dgm:prSet custT="1"/>
      <dgm:spPr>
        <a:solidFill>
          <a:srgbClr val="E6E6E6"/>
        </a:solidFill>
        <a:ln>
          <a:noFill/>
        </a:ln>
        <a:effectLst/>
      </dgm:spPr>
      <dgm:t>
        <a:bodyPr/>
        <a:lstStyle/>
        <a:p>
          <a:pPr rtl="0"/>
          <a:r>
            <a:rPr lang="fr-BE" sz="1600" noProof="0" dirty="0">
              <a:solidFill>
                <a:schemeClr val="accent2"/>
              </a:solidFill>
            </a:rPr>
            <a:t>Diversité du portefeuille d’Entités Accréditées</a:t>
          </a:r>
          <a:endParaRPr lang="fr-BE" sz="1600" dirty="0">
            <a:solidFill>
              <a:schemeClr val="accent2"/>
            </a:solidFill>
          </a:endParaRPr>
        </a:p>
      </dgm:t>
    </dgm:pt>
    <dgm:pt modelId="{55F9719A-E067-0745-92A4-FCE84FAF3B7C}" type="parTrans" cxnId="{37E68924-1E02-5B47-B9F3-B352C1B1F046}">
      <dgm:prSet/>
      <dgm:spPr/>
      <dgm:t>
        <a:bodyPr/>
        <a:lstStyle/>
        <a:p>
          <a:endParaRPr lang="en-US"/>
        </a:p>
      </dgm:t>
    </dgm:pt>
    <dgm:pt modelId="{D866FAEC-E879-2941-8147-6413F8DBF42A}" type="sibTrans" cxnId="{37E68924-1E02-5B47-B9F3-B352C1B1F046}">
      <dgm:prSet/>
      <dgm:spPr/>
      <dgm:t>
        <a:bodyPr/>
        <a:lstStyle/>
        <a:p>
          <a:endParaRPr lang="en-US"/>
        </a:p>
      </dgm:t>
    </dgm:pt>
    <dgm:pt modelId="{07F79C63-3E06-4444-AD4C-6759DA55B463}">
      <dgm:prSet custT="1"/>
      <dgm:spPr>
        <a:solidFill>
          <a:srgbClr val="1E6271"/>
        </a:solidFill>
        <a:effectLst/>
      </dgm:spPr>
      <dgm:t>
        <a:bodyPr/>
        <a:lstStyle/>
        <a:p>
          <a:pPr rtl="0"/>
          <a:r>
            <a:rPr lang="fr-BE" sz="1600" noProof="0">
              <a:solidFill>
                <a:schemeClr val="bg1"/>
              </a:solidFill>
            </a:rPr>
            <a:t>Diversité des instruments financiers</a:t>
          </a:r>
          <a:endParaRPr lang="fr-BE" sz="1600" dirty="0">
            <a:solidFill>
              <a:schemeClr val="bg1"/>
            </a:solidFill>
          </a:endParaRPr>
        </a:p>
      </dgm:t>
    </dgm:pt>
    <dgm:pt modelId="{507D8D6D-CBD4-1744-97EF-0474FD4CCA40}" type="parTrans" cxnId="{01A60230-577B-DF4C-B27D-6DD87FC8350F}">
      <dgm:prSet/>
      <dgm:spPr/>
      <dgm:t>
        <a:bodyPr/>
        <a:lstStyle/>
        <a:p>
          <a:endParaRPr lang="en-US"/>
        </a:p>
      </dgm:t>
    </dgm:pt>
    <dgm:pt modelId="{6B1DC0AB-76B3-5847-A2B6-A3EC69CE6223}" type="sibTrans" cxnId="{01A60230-577B-DF4C-B27D-6DD87FC8350F}">
      <dgm:prSet/>
      <dgm:spPr/>
      <dgm:t>
        <a:bodyPr/>
        <a:lstStyle/>
        <a:p>
          <a:endParaRPr lang="en-US"/>
        </a:p>
      </dgm:t>
    </dgm:pt>
    <dgm:pt modelId="{7E87FAC6-1331-8B4E-B66D-3F5C5050C16A}">
      <dgm:prSet custT="1"/>
      <dgm:spPr>
        <a:solidFill>
          <a:srgbClr val="E6E6E6"/>
        </a:solidFill>
        <a:ln>
          <a:noFill/>
        </a:ln>
        <a:effectLst/>
      </dgm:spPr>
      <dgm:t>
        <a:bodyPr/>
        <a:lstStyle/>
        <a:p>
          <a:pPr rtl="0"/>
          <a:r>
            <a:rPr lang="fr-BE" sz="1600" noProof="0">
              <a:solidFill>
                <a:srgbClr val="0B5B6B"/>
              </a:solidFill>
            </a:rPr>
            <a:t>Un mécanisme dédié au secteur privé</a:t>
          </a:r>
          <a:endParaRPr lang="fr-BE" sz="1600" dirty="0">
            <a:solidFill>
              <a:srgbClr val="0B5B6B"/>
            </a:solidFill>
          </a:endParaRPr>
        </a:p>
      </dgm:t>
    </dgm:pt>
    <dgm:pt modelId="{5D007B40-538F-BD4B-99E4-4F05863CE5B3}" type="parTrans" cxnId="{A5C6959C-F0D7-A142-82AC-CC9927289ED8}">
      <dgm:prSet/>
      <dgm:spPr/>
      <dgm:t>
        <a:bodyPr/>
        <a:lstStyle/>
        <a:p>
          <a:endParaRPr lang="en-US"/>
        </a:p>
      </dgm:t>
    </dgm:pt>
    <dgm:pt modelId="{DEF3FD77-43D2-2149-AD5B-DE4730C1D944}" type="sibTrans" cxnId="{A5C6959C-F0D7-A142-82AC-CC9927289ED8}">
      <dgm:prSet/>
      <dgm:spPr/>
      <dgm:t>
        <a:bodyPr/>
        <a:lstStyle/>
        <a:p>
          <a:endParaRPr lang="en-US"/>
        </a:p>
      </dgm:t>
    </dgm:pt>
    <dgm:pt modelId="{04E85FC0-46A8-A94D-A61D-7F1C7F2D9BD6}">
      <dgm:prSet custT="1"/>
      <dgm:spPr>
        <a:solidFill>
          <a:srgbClr val="1E6271"/>
        </a:solidFill>
        <a:effectLst/>
      </dgm:spPr>
      <dgm:t>
        <a:bodyPr/>
        <a:lstStyle/>
        <a:p>
          <a:pPr rtl="0"/>
          <a:r>
            <a:rPr lang="fr-BE" sz="1600" dirty="0">
              <a:solidFill>
                <a:schemeClr val="bg1"/>
              </a:solidFill>
            </a:rPr>
            <a:t>Le plus grand fonds </a:t>
          </a:r>
          <a:r>
            <a:rPr lang="fr-BE" sz="1600" noProof="0" dirty="0">
              <a:solidFill>
                <a:schemeClr val="bg1"/>
              </a:solidFill>
            </a:rPr>
            <a:t>dédié</a:t>
          </a:r>
          <a:r>
            <a:rPr lang="fr-BE" sz="1600" dirty="0">
              <a:solidFill>
                <a:schemeClr val="bg1"/>
              </a:solidFill>
            </a:rPr>
            <a:t> à la lutte contre les changements climatiques</a:t>
          </a:r>
        </a:p>
      </dgm:t>
    </dgm:pt>
    <dgm:pt modelId="{D0CA9AC0-AB9E-D748-A015-2A5ED72D8C8E}" type="parTrans" cxnId="{74FD8CA3-4CDD-1043-8DC9-7C0915948530}">
      <dgm:prSet/>
      <dgm:spPr/>
      <dgm:t>
        <a:bodyPr/>
        <a:lstStyle/>
        <a:p>
          <a:endParaRPr lang="en-US"/>
        </a:p>
      </dgm:t>
    </dgm:pt>
    <dgm:pt modelId="{9BB088F8-35B1-DE44-98A3-F09B622621E2}" type="sibTrans" cxnId="{74FD8CA3-4CDD-1043-8DC9-7C0915948530}">
      <dgm:prSet/>
      <dgm:spPr/>
      <dgm:t>
        <a:bodyPr/>
        <a:lstStyle/>
        <a:p>
          <a:endParaRPr lang="en-US"/>
        </a:p>
      </dgm:t>
    </dgm:pt>
    <dgm:pt modelId="{BA06F6BE-1F3B-4341-A6B2-52625682CB44}">
      <dgm:prSet custT="1"/>
      <dgm:spPr>
        <a:solidFill>
          <a:srgbClr val="1E6271"/>
        </a:solidFill>
        <a:effectLst/>
      </dgm:spPr>
      <dgm:t>
        <a:bodyPr/>
        <a:lstStyle/>
        <a:p>
          <a:pPr rtl="0"/>
          <a:r>
            <a:rPr lang="fr-BE" sz="1600" noProof="0"/>
            <a:t>Voix égale pour les pays en développement et les pays développés</a:t>
          </a:r>
          <a:endParaRPr lang="fr-BE" sz="1600" dirty="0"/>
        </a:p>
      </dgm:t>
    </dgm:pt>
    <dgm:pt modelId="{FDDE0511-EBE8-9E4A-9F86-2FEE6A2DF3E3}" type="sibTrans" cxnId="{ECBFE946-D061-4D4B-A34B-600AA9F7D94B}">
      <dgm:prSet/>
      <dgm:spPr/>
      <dgm:t>
        <a:bodyPr/>
        <a:lstStyle/>
        <a:p>
          <a:endParaRPr lang="en-US"/>
        </a:p>
      </dgm:t>
    </dgm:pt>
    <dgm:pt modelId="{080A5160-FCEC-D14B-9031-196BD1A27C62}" type="parTrans" cxnId="{ECBFE946-D061-4D4B-A34B-600AA9F7D94B}">
      <dgm:prSet/>
      <dgm:spPr/>
      <dgm:t>
        <a:bodyPr/>
        <a:lstStyle/>
        <a:p>
          <a:endParaRPr lang="en-US"/>
        </a:p>
      </dgm:t>
    </dgm:pt>
    <dgm:pt modelId="{B5E9EDE8-0381-C54B-9E09-88EBA42861C9}" type="pres">
      <dgm:prSet presAssocID="{1E649D95-AB0E-754B-89D3-9C5E3A045C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5FD326-119C-4944-9164-E2813435E84E}" type="pres">
      <dgm:prSet presAssocID="{A2665BA2-00D9-2040-B68A-123951451C8D}" presName="linNode" presStyleCnt="0"/>
      <dgm:spPr/>
    </dgm:pt>
    <dgm:pt modelId="{9933347C-1FD6-D24B-A85E-D4FBB9C88A18}" type="pres">
      <dgm:prSet presAssocID="{A2665BA2-00D9-2040-B68A-123951451C8D}" presName="parentText" presStyleLbl="node1" presStyleIdx="0" presStyleCnt="7" custScaleX="2653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8B433-B378-1B4A-BAB3-D0BF49335026}" type="pres">
      <dgm:prSet presAssocID="{3C854324-8CBE-5842-B36E-BB8A01807002}" presName="sp" presStyleCnt="0"/>
      <dgm:spPr/>
    </dgm:pt>
    <dgm:pt modelId="{0AAFBD11-A7F1-4141-AF90-8DC00AA27856}" type="pres">
      <dgm:prSet presAssocID="{657846E2-6E67-DB4E-BD08-D6F0D92A1799}" presName="linNode" presStyleCnt="0"/>
      <dgm:spPr/>
    </dgm:pt>
    <dgm:pt modelId="{F09C4F84-CB18-4947-832A-86C46DCAD9F0}" type="pres">
      <dgm:prSet presAssocID="{657846E2-6E67-DB4E-BD08-D6F0D92A1799}" presName="parentText" presStyleLbl="node1" presStyleIdx="1" presStyleCnt="7" custScaleX="2653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05E0C-0F34-7E49-AC8B-7B00E3F0F5D2}" type="pres">
      <dgm:prSet presAssocID="{3A79E434-2923-5B45-8A8B-3EC2F2020C3C}" presName="sp" presStyleCnt="0"/>
      <dgm:spPr/>
    </dgm:pt>
    <dgm:pt modelId="{294C7CEF-7AF8-B74D-B634-84694732E746}" type="pres">
      <dgm:prSet presAssocID="{BA06F6BE-1F3B-4341-A6B2-52625682CB44}" presName="linNode" presStyleCnt="0"/>
      <dgm:spPr/>
    </dgm:pt>
    <dgm:pt modelId="{8D9A854B-666A-D848-ADDD-56A5836CA15F}" type="pres">
      <dgm:prSet presAssocID="{BA06F6BE-1F3B-4341-A6B2-52625682CB44}" presName="parentText" presStyleLbl="node1" presStyleIdx="2" presStyleCnt="7" custScaleX="2653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1C92C-1AD6-DA4E-8C0D-21F1B5611A3E}" type="pres">
      <dgm:prSet presAssocID="{FDDE0511-EBE8-9E4A-9F86-2FEE6A2DF3E3}" presName="sp" presStyleCnt="0"/>
      <dgm:spPr/>
    </dgm:pt>
    <dgm:pt modelId="{A9146CFC-E2EC-434D-BC6E-ECD84890053A}" type="pres">
      <dgm:prSet presAssocID="{F4C35E47-2792-4C41-BDB5-8345BEC69088}" presName="linNode" presStyleCnt="0"/>
      <dgm:spPr/>
    </dgm:pt>
    <dgm:pt modelId="{B581D50D-0928-654A-8B1F-C1B3F2627930}" type="pres">
      <dgm:prSet presAssocID="{F4C35E47-2792-4C41-BDB5-8345BEC69088}" presName="parentText" presStyleLbl="node1" presStyleIdx="3" presStyleCnt="7" custScaleX="2653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1AD19-B523-A141-B99D-D748B3E5B61B}" type="pres">
      <dgm:prSet presAssocID="{D866FAEC-E879-2941-8147-6413F8DBF42A}" presName="sp" presStyleCnt="0"/>
      <dgm:spPr/>
    </dgm:pt>
    <dgm:pt modelId="{B6A20095-A35A-4E47-90BC-694345269058}" type="pres">
      <dgm:prSet presAssocID="{07F79C63-3E06-4444-AD4C-6759DA55B463}" presName="linNode" presStyleCnt="0"/>
      <dgm:spPr/>
    </dgm:pt>
    <dgm:pt modelId="{BCDCD0B0-24D5-774A-9818-7A72E50E18CE}" type="pres">
      <dgm:prSet presAssocID="{07F79C63-3E06-4444-AD4C-6759DA55B463}" presName="parentText" presStyleLbl="node1" presStyleIdx="4" presStyleCnt="7" custScaleX="2653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58817-8EFE-F74F-8A96-E477CB6882EC}" type="pres">
      <dgm:prSet presAssocID="{6B1DC0AB-76B3-5847-A2B6-A3EC69CE6223}" presName="sp" presStyleCnt="0"/>
      <dgm:spPr/>
    </dgm:pt>
    <dgm:pt modelId="{9622B210-69D7-C74D-AFA3-09FF84399CDD}" type="pres">
      <dgm:prSet presAssocID="{7E87FAC6-1331-8B4E-B66D-3F5C5050C16A}" presName="linNode" presStyleCnt="0"/>
      <dgm:spPr/>
    </dgm:pt>
    <dgm:pt modelId="{D56E0846-2AAC-5A41-8013-7909E72F2687}" type="pres">
      <dgm:prSet presAssocID="{7E87FAC6-1331-8B4E-B66D-3F5C5050C16A}" presName="parentText" presStyleLbl="node1" presStyleIdx="5" presStyleCnt="7" custScaleX="2653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7D442-8358-8F44-BD75-A9BAE9A7DEA6}" type="pres">
      <dgm:prSet presAssocID="{DEF3FD77-43D2-2149-AD5B-DE4730C1D944}" presName="sp" presStyleCnt="0"/>
      <dgm:spPr/>
    </dgm:pt>
    <dgm:pt modelId="{63D0EB8C-F292-CC40-934E-9C7E6340FDFF}" type="pres">
      <dgm:prSet presAssocID="{04E85FC0-46A8-A94D-A61D-7F1C7F2D9BD6}" presName="linNode" presStyleCnt="0"/>
      <dgm:spPr/>
    </dgm:pt>
    <dgm:pt modelId="{3D4A34DC-1C54-7746-86B6-B59531FA1F69}" type="pres">
      <dgm:prSet presAssocID="{04E85FC0-46A8-A94D-A61D-7F1C7F2D9BD6}" presName="parentText" presStyleLbl="node1" presStyleIdx="6" presStyleCnt="7" custScaleX="2653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4308F6-5239-4B2C-A95E-59BBA1FDE53E}" type="presOf" srcId="{1E649D95-AB0E-754B-89D3-9C5E3A045C27}" destId="{B5E9EDE8-0381-C54B-9E09-88EBA42861C9}" srcOrd="0" destOrd="0" presId="urn:microsoft.com/office/officeart/2005/8/layout/vList5"/>
    <dgm:cxn modelId="{81173DCF-2444-4A8A-A39D-9A750C93C2C0}" type="presOf" srcId="{7E87FAC6-1331-8B4E-B66D-3F5C5050C16A}" destId="{D56E0846-2AAC-5A41-8013-7909E72F2687}" srcOrd="0" destOrd="0" presId="urn:microsoft.com/office/officeart/2005/8/layout/vList5"/>
    <dgm:cxn modelId="{74FD8CA3-4CDD-1043-8DC9-7C0915948530}" srcId="{1E649D95-AB0E-754B-89D3-9C5E3A045C27}" destId="{04E85FC0-46A8-A94D-A61D-7F1C7F2D9BD6}" srcOrd="6" destOrd="0" parTransId="{D0CA9AC0-AB9E-D748-A015-2A5ED72D8C8E}" sibTransId="{9BB088F8-35B1-DE44-98A3-F09B622621E2}"/>
    <dgm:cxn modelId="{571737D1-D17E-436F-A1D3-6F3025C5573A}" type="presOf" srcId="{A2665BA2-00D9-2040-B68A-123951451C8D}" destId="{9933347C-1FD6-D24B-A85E-D4FBB9C88A18}" srcOrd="0" destOrd="0" presId="urn:microsoft.com/office/officeart/2005/8/layout/vList5"/>
    <dgm:cxn modelId="{01A60230-577B-DF4C-B27D-6DD87FC8350F}" srcId="{1E649D95-AB0E-754B-89D3-9C5E3A045C27}" destId="{07F79C63-3E06-4444-AD4C-6759DA55B463}" srcOrd="4" destOrd="0" parTransId="{507D8D6D-CBD4-1744-97EF-0474FD4CCA40}" sibTransId="{6B1DC0AB-76B3-5847-A2B6-A3EC69CE6223}"/>
    <dgm:cxn modelId="{A6F6AD93-8ECA-46B2-AE21-D5BA8DB14223}" type="presOf" srcId="{657846E2-6E67-DB4E-BD08-D6F0D92A1799}" destId="{F09C4F84-CB18-4947-832A-86C46DCAD9F0}" srcOrd="0" destOrd="0" presId="urn:microsoft.com/office/officeart/2005/8/layout/vList5"/>
    <dgm:cxn modelId="{1B82642A-DB1E-6640-8A0F-23BA9309DFC4}" srcId="{1E649D95-AB0E-754B-89D3-9C5E3A045C27}" destId="{657846E2-6E67-DB4E-BD08-D6F0D92A1799}" srcOrd="1" destOrd="0" parTransId="{C2757486-7AA5-6F47-AB74-AD45D3757768}" sibTransId="{3A79E434-2923-5B45-8A8B-3EC2F2020C3C}"/>
    <dgm:cxn modelId="{A5C6959C-F0D7-A142-82AC-CC9927289ED8}" srcId="{1E649D95-AB0E-754B-89D3-9C5E3A045C27}" destId="{7E87FAC6-1331-8B4E-B66D-3F5C5050C16A}" srcOrd="5" destOrd="0" parTransId="{5D007B40-538F-BD4B-99E4-4F05863CE5B3}" sibTransId="{DEF3FD77-43D2-2149-AD5B-DE4730C1D944}"/>
    <dgm:cxn modelId="{A742A400-6B23-4F9E-BE33-E441C6E5F54E}" type="presOf" srcId="{07F79C63-3E06-4444-AD4C-6759DA55B463}" destId="{BCDCD0B0-24D5-774A-9818-7A72E50E18CE}" srcOrd="0" destOrd="0" presId="urn:microsoft.com/office/officeart/2005/8/layout/vList5"/>
    <dgm:cxn modelId="{01273ACB-2B6A-4EA9-A627-DB31D55CEF7A}" type="presOf" srcId="{F4C35E47-2792-4C41-BDB5-8345BEC69088}" destId="{B581D50D-0928-654A-8B1F-C1B3F2627930}" srcOrd="0" destOrd="0" presId="urn:microsoft.com/office/officeart/2005/8/layout/vList5"/>
    <dgm:cxn modelId="{474D9FD7-8719-413C-9671-4DFAF6369F69}" type="presOf" srcId="{04E85FC0-46A8-A94D-A61D-7F1C7F2D9BD6}" destId="{3D4A34DC-1C54-7746-86B6-B59531FA1F69}" srcOrd="0" destOrd="0" presId="urn:microsoft.com/office/officeart/2005/8/layout/vList5"/>
    <dgm:cxn modelId="{37E68924-1E02-5B47-B9F3-B352C1B1F046}" srcId="{1E649D95-AB0E-754B-89D3-9C5E3A045C27}" destId="{F4C35E47-2792-4C41-BDB5-8345BEC69088}" srcOrd="3" destOrd="0" parTransId="{55F9719A-E067-0745-92A4-FCE84FAF3B7C}" sibTransId="{D866FAEC-E879-2941-8147-6413F8DBF42A}"/>
    <dgm:cxn modelId="{ECBFE946-D061-4D4B-A34B-600AA9F7D94B}" srcId="{1E649D95-AB0E-754B-89D3-9C5E3A045C27}" destId="{BA06F6BE-1F3B-4341-A6B2-52625682CB44}" srcOrd="2" destOrd="0" parTransId="{080A5160-FCEC-D14B-9031-196BD1A27C62}" sibTransId="{FDDE0511-EBE8-9E4A-9F86-2FEE6A2DF3E3}"/>
    <dgm:cxn modelId="{B0549471-C288-1B4B-AF00-A3BEA4AF4109}" srcId="{1E649D95-AB0E-754B-89D3-9C5E3A045C27}" destId="{A2665BA2-00D9-2040-B68A-123951451C8D}" srcOrd="0" destOrd="0" parTransId="{939005D6-3F7C-2146-BE2C-640EE6991769}" sibTransId="{3C854324-8CBE-5842-B36E-BB8A01807002}"/>
    <dgm:cxn modelId="{F7E09BE3-4AB3-4E61-A671-904A692E76FA}" type="presOf" srcId="{BA06F6BE-1F3B-4341-A6B2-52625682CB44}" destId="{8D9A854B-666A-D848-ADDD-56A5836CA15F}" srcOrd="0" destOrd="0" presId="urn:microsoft.com/office/officeart/2005/8/layout/vList5"/>
    <dgm:cxn modelId="{E66AC595-1BED-4C05-A2D3-EB4CA98446C6}" type="presParOf" srcId="{B5E9EDE8-0381-C54B-9E09-88EBA42861C9}" destId="{435FD326-119C-4944-9164-E2813435E84E}" srcOrd="0" destOrd="0" presId="urn:microsoft.com/office/officeart/2005/8/layout/vList5"/>
    <dgm:cxn modelId="{58E823E9-22E3-4766-A3ED-740E3C9486F5}" type="presParOf" srcId="{435FD326-119C-4944-9164-E2813435E84E}" destId="{9933347C-1FD6-D24B-A85E-D4FBB9C88A18}" srcOrd="0" destOrd="0" presId="urn:microsoft.com/office/officeart/2005/8/layout/vList5"/>
    <dgm:cxn modelId="{B221BC2E-11CF-4D9D-BC42-CE0D8BC8D2FE}" type="presParOf" srcId="{B5E9EDE8-0381-C54B-9E09-88EBA42861C9}" destId="{E558B433-B378-1B4A-BAB3-D0BF49335026}" srcOrd="1" destOrd="0" presId="urn:microsoft.com/office/officeart/2005/8/layout/vList5"/>
    <dgm:cxn modelId="{702D7B3D-328F-4DE3-80F8-F51C402D3850}" type="presParOf" srcId="{B5E9EDE8-0381-C54B-9E09-88EBA42861C9}" destId="{0AAFBD11-A7F1-4141-AF90-8DC00AA27856}" srcOrd="2" destOrd="0" presId="urn:microsoft.com/office/officeart/2005/8/layout/vList5"/>
    <dgm:cxn modelId="{EEA4AA5A-9D43-4920-9755-44D18C3F95A8}" type="presParOf" srcId="{0AAFBD11-A7F1-4141-AF90-8DC00AA27856}" destId="{F09C4F84-CB18-4947-832A-86C46DCAD9F0}" srcOrd="0" destOrd="0" presId="urn:microsoft.com/office/officeart/2005/8/layout/vList5"/>
    <dgm:cxn modelId="{E2181DB4-F125-40B1-810B-C70AED215945}" type="presParOf" srcId="{B5E9EDE8-0381-C54B-9E09-88EBA42861C9}" destId="{1AD05E0C-0F34-7E49-AC8B-7B00E3F0F5D2}" srcOrd="3" destOrd="0" presId="urn:microsoft.com/office/officeart/2005/8/layout/vList5"/>
    <dgm:cxn modelId="{BC011232-2C05-433F-A9B7-91A21524641F}" type="presParOf" srcId="{B5E9EDE8-0381-C54B-9E09-88EBA42861C9}" destId="{294C7CEF-7AF8-B74D-B634-84694732E746}" srcOrd="4" destOrd="0" presId="urn:microsoft.com/office/officeart/2005/8/layout/vList5"/>
    <dgm:cxn modelId="{76F00138-5E54-4105-828E-835D1CC88A39}" type="presParOf" srcId="{294C7CEF-7AF8-B74D-B634-84694732E746}" destId="{8D9A854B-666A-D848-ADDD-56A5836CA15F}" srcOrd="0" destOrd="0" presId="urn:microsoft.com/office/officeart/2005/8/layout/vList5"/>
    <dgm:cxn modelId="{3D4BA6B0-68D9-448F-A04F-75D8AFBD8A30}" type="presParOf" srcId="{B5E9EDE8-0381-C54B-9E09-88EBA42861C9}" destId="{C0C1C92C-1AD6-DA4E-8C0D-21F1B5611A3E}" srcOrd="5" destOrd="0" presId="urn:microsoft.com/office/officeart/2005/8/layout/vList5"/>
    <dgm:cxn modelId="{2580F0DB-4B84-4EC6-AD19-8644C448EC08}" type="presParOf" srcId="{B5E9EDE8-0381-C54B-9E09-88EBA42861C9}" destId="{A9146CFC-E2EC-434D-BC6E-ECD84890053A}" srcOrd="6" destOrd="0" presId="urn:microsoft.com/office/officeart/2005/8/layout/vList5"/>
    <dgm:cxn modelId="{0D026927-49A4-4D7B-A286-F4BA7326F9D2}" type="presParOf" srcId="{A9146CFC-E2EC-434D-BC6E-ECD84890053A}" destId="{B581D50D-0928-654A-8B1F-C1B3F2627930}" srcOrd="0" destOrd="0" presId="urn:microsoft.com/office/officeart/2005/8/layout/vList5"/>
    <dgm:cxn modelId="{FCC62E47-5E46-4562-8786-7BC282576F28}" type="presParOf" srcId="{B5E9EDE8-0381-C54B-9E09-88EBA42861C9}" destId="{A781AD19-B523-A141-B99D-D748B3E5B61B}" srcOrd="7" destOrd="0" presId="urn:microsoft.com/office/officeart/2005/8/layout/vList5"/>
    <dgm:cxn modelId="{15F61B54-FB87-4FD0-97F0-97712ED68B72}" type="presParOf" srcId="{B5E9EDE8-0381-C54B-9E09-88EBA42861C9}" destId="{B6A20095-A35A-4E47-90BC-694345269058}" srcOrd="8" destOrd="0" presId="urn:microsoft.com/office/officeart/2005/8/layout/vList5"/>
    <dgm:cxn modelId="{0089461C-0226-4622-A08C-1B19DC733E04}" type="presParOf" srcId="{B6A20095-A35A-4E47-90BC-694345269058}" destId="{BCDCD0B0-24D5-774A-9818-7A72E50E18CE}" srcOrd="0" destOrd="0" presId="urn:microsoft.com/office/officeart/2005/8/layout/vList5"/>
    <dgm:cxn modelId="{B090703C-4E26-424E-B3A2-2A0FC9A481BE}" type="presParOf" srcId="{B5E9EDE8-0381-C54B-9E09-88EBA42861C9}" destId="{D9458817-8EFE-F74F-8A96-E477CB6882EC}" srcOrd="9" destOrd="0" presId="urn:microsoft.com/office/officeart/2005/8/layout/vList5"/>
    <dgm:cxn modelId="{80B82E69-7C28-477C-BFB5-EB6BCEF441AA}" type="presParOf" srcId="{B5E9EDE8-0381-C54B-9E09-88EBA42861C9}" destId="{9622B210-69D7-C74D-AFA3-09FF84399CDD}" srcOrd="10" destOrd="0" presId="urn:microsoft.com/office/officeart/2005/8/layout/vList5"/>
    <dgm:cxn modelId="{81428A50-1C6B-40BE-B9EB-41AE2288108E}" type="presParOf" srcId="{9622B210-69D7-C74D-AFA3-09FF84399CDD}" destId="{D56E0846-2AAC-5A41-8013-7909E72F2687}" srcOrd="0" destOrd="0" presId="urn:microsoft.com/office/officeart/2005/8/layout/vList5"/>
    <dgm:cxn modelId="{7252A61A-6378-4298-842E-72CE3C6C2FFF}" type="presParOf" srcId="{B5E9EDE8-0381-C54B-9E09-88EBA42861C9}" destId="{8A57D442-8358-8F44-BD75-A9BAE9A7DEA6}" srcOrd="11" destOrd="0" presId="urn:microsoft.com/office/officeart/2005/8/layout/vList5"/>
    <dgm:cxn modelId="{41E9F5C4-314B-40E1-BF31-8EE63B1EC48C}" type="presParOf" srcId="{B5E9EDE8-0381-C54B-9E09-88EBA42861C9}" destId="{63D0EB8C-F292-CC40-934E-9C7E6340FDFF}" srcOrd="12" destOrd="0" presId="urn:microsoft.com/office/officeart/2005/8/layout/vList5"/>
    <dgm:cxn modelId="{5C71BB16-F5B1-4830-AAF1-65316E185DDE}" type="presParOf" srcId="{63D0EB8C-F292-CC40-934E-9C7E6340FDFF}" destId="{3D4A34DC-1C54-7746-86B6-B59531FA1F69}" srcOrd="0" destOrd="0" presId="urn:microsoft.com/office/officeart/2005/8/layout/vList5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E1B3FF-338E-4B80-B45F-1B6C703ED4BB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6A9047E3-E56B-4E27-B290-FD18C292CFAC}">
      <dgm:prSet phldrT="[Text]"/>
      <dgm:spPr/>
      <dgm:t>
        <a:bodyPr/>
        <a:lstStyle/>
        <a:p>
          <a:r>
            <a:rPr lang="fr-BE" noProof="0" dirty="0"/>
            <a:t>Améliorer l’Accès Direct (EDA)</a:t>
          </a:r>
        </a:p>
      </dgm:t>
    </dgm:pt>
    <dgm:pt modelId="{CD9995C5-A15F-4138-91C1-B5FCCDBE06F4}" type="parTrans" cxnId="{1C409465-CC8A-46DB-B4AB-90DE0D23E50B}">
      <dgm:prSet/>
      <dgm:spPr/>
      <dgm:t>
        <a:bodyPr/>
        <a:lstStyle/>
        <a:p>
          <a:endParaRPr lang="en-GB"/>
        </a:p>
      </dgm:t>
    </dgm:pt>
    <dgm:pt modelId="{3A254D04-84F3-4134-8E52-0551252BDB2E}" type="sibTrans" cxnId="{1C409465-CC8A-46DB-B4AB-90DE0D23E50B}">
      <dgm:prSet/>
      <dgm:spPr/>
      <dgm:t>
        <a:bodyPr/>
        <a:lstStyle/>
        <a:p>
          <a:endParaRPr lang="en-GB"/>
        </a:p>
      </dgm:t>
    </dgm:pt>
    <dgm:pt modelId="{82B40194-41EA-4B6B-8192-5F611E741304}">
      <dgm:prSet phldrT="[Text]" custT="1"/>
      <dgm:spPr/>
      <dgm:t>
        <a:bodyPr/>
        <a:lstStyle/>
        <a:p>
          <a:r>
            <a:rPr lang="fr-BE" sz="2000" noProof="0" dirty="0"/>
            <a:t>Allocation de $200M </a:t>
          </a:r>
        </a:p>
      </dgm:t>
    </dgm:pt>
    <dgm:pt modelId="{A041922A-A440-4691-8779-0CE53A4F49CD}" type="parTrans" cxnId="{BC49F6D5-9EE5-4913-A7EB-2095D3E77B13}">
      <dgm:prSet/>
      <dgm:spPr/>
      <dgm:t>
        <a:bodyPr/>
        <a:lstStyle/>
        <a:p>
          <a:endParaRPr lang="en-GB"/>
        </a:p>
      </dgm:t>
    </dgm:pt>
    <dgm:pt modelId="{56CFFFA3-1D1D-4885-A7F0-DB68626725F7}" type="sibTrans" cxnId="{BC49F6D5-9EE5-4913-A7EB-2095D3E77B13}">
      <dgm:prSet/>
      <dgm:spPr/>
      <dgm:t>
        <a:bodyPr/>
        <a:lstStyle/>
        <a:p>
          <a:endParaRPr lang="en-GB"/>
        </a:p>
      </dgm:t>
    </dgm:pt>
    <dgm:pt modelId="{0C511D8E-667C-4101-B198-A4053242DCA6}">
      <dgm:prSet phldrT="[Text]" custT="1"/>
      <dgm:spPr/>
      <dgm:t>
        <a:bodyPr/>
        <a:lstStyle/>
        <a:p>
          <a:r>
            <a:rPr lang="fr-BE" sz="2000" noProof="0"/>
            <a:t>Jusqu’à 10 pilotes</a:t>
          </a:r>
        </a:p>
      </dgm:t>
    </dgm:pt>
    <dgm:pt modelId="{83073B4C-8A5D-4877-B212-D754F9079C64}" type="parTrans" cxnId="{40FD18FF-FEB1-4C18-8392-BFCBA58A5B47}">
      <dgm:prSet/>
      <dgm:spPr/>
      <dgm:t>
        <a:bodyPr/>
        <a:lstStyle/>
        <a:p>
          <a:endParaRPr lang="en-GB"/>
        </a:p>
      </dgm:t>
    </dgm:pt>
    <dgm:pt modelId="{87FE0ADE-63B4-4FA0-BF49-AD43D020EE4E}" type="sibTrans" cxnId="{40FD18FF-FEB1-4C18-8392-BFCBA58A5B47}">
      <dgm:prSet/>
      <dgm:spPr/>
      <dgm:t>
        <a:bodyPr/>
        <a:lstStyle/>
        <a:p>
          <a:endParaRPr lang="en-GB"/>
        </a:p>
      </dgm:t>
    </dgm:pt>
    <dgm:pt modelId="{55B3721D-AF71-416C-B74C-0BEB874B74D9}">
      <dgm:prSet phldrT="[Text]" custT="1"/>
      <dgm:spPr/>
      <dgm:t>
        <a:bodyPr/>
        <a:lstStyle/>
        <a:p>
          <a:r>
            <a:rPr lang="fr-BE" sz="2000" noProof="0" dirty="0"/>
            <a:t>Min 4 PEID, PMA &amp; Afrique</a:t>
          </a:r>
        </a:p>
      </dgm:t>
    </dgm:pt>
    <dgm:pt modelId="{3D590CF2-679C-4F03-A0A9-801EDF3C88E6}" type="parTrans" cxnId="{F7E7F47B-B861-4D81-9664-E4533D204B8D}">
      <dgm:prSet/>
      <dgm:spPr/>
      <dgm:t>
        <a:bodyPr/>
        <a:lstStyle/>
        <a:p>
          <a:endParaRPr lang="en-GB"/>
        </a:p>
      </dgm:t>
    </dgm:pt>
    <dgm:pt modelId="{3289BFF6-E19E-4825-9A62-579C2FE10057}" type="sibTrans" cxnId="{F7E7F47B-B861-4D81-9664-E4533D204B8D}">
      <dgm:prSet/>
      <dgm:spPr/>
      <dgm:t>
        <a:bodyPr/>
        <a:lstStyle/>
        <a:p>
          <a:endParaRPr lang="en-GB"/>
        </a:p>
      </dgm:t>
    </dgm:pt>
    <dgm:pt modelId="{44BF07AE-1DED-4547-8102-A43381AF53A3}">
      <dgm:prSet phldrT="[Text]"/>
      <dgm:spPr/>
      <dgm:t>
        <a:bodyPr/>
        <a:lstStyle/>
        <a:p>
          <a:r>
            <a:rPr lang="fr-BE" noProof="0"/>
            <a:t>Micro-, petites et moyennes entreprises (MSME)</a:t>
          </a:r>
        </a:p>
      </dgm:t>
    </dgm:pt>
    <dgm:pt modelId="{A28DACE9-2216-4323-8CE6-DE765FA45211}" type="parTrans" cxnId="{C0E424B9-DCD4-4477-9ABE-F0C03A1FC1E2}">
      <dgm:prSet/>
      <dgm:spPr/>
      <dgm:t>
        <a:bodyPr/>
        <a:lstStyle/>
        <a:p>
          <a:endParaRPr lang="en-GB"/>
        </a:p>
      </dgm:t>
    </dgm:pt>
    <dgm:pt modelId="{FA5A95C6-7CE4-4186-B65C-33EAEC3F63C5}" type="sibTrans" cxnId="{C0E424B9-DCD4-4477-9ABE-F0C03A1FC1E2}">
      <dgm:prSet/>
      <dgm:spPr/>
      <dgm:t>
        <a:bodyPr/>
        <a:lstStyle/>
        <a:p>
          <a:endParaRPr lang="en-GB"/>
        </a:p>
      </dgm:t>
    </dgm:pt>
    <dgm:pt modelId="{34DA1B1E-4219-4550-89D4-2A9962228D0C}">
      <dgm:prSet phldrT="[Text]" custT="1"/>
      <dgm:spPr/>
      <dgm:t>
        <a:bodyPr/>
        <a:lstStyle/>
        <a:p>
          <a:r>
            <a:rPr lang="fr-BE" sz="2000" noProof="0"/>
            <a:t>Allocation $200M </a:t>
          </a:r>
        </a:p>
      </dgm:t>
    </dgm:pt>
    <dgm:pt modelId="{4F11057E-BE02-43A3-BD4C-98CE242FCC27}" type="parTrans" cxnId="{207B1A54-EF82-4D2A-9569-765BB10C9D69}">
      <dgm:prSet/>
      <dgm:spPr/>
      <dgm:t>
        <a:bodyPr/>
        <a:lstStyle/>
        <a:p>
          <a:endParaRPr lang="en-GB"/>
        </a:p>
      </dgm:t>
    </dgm:pt>
    <dgm:pt modelId="{BACCE1DF-831C-4C9D-AA0B-74D10B7E79EC}" type="sibTrans" cxnId="{207B1A54-EF82-4D2A-9569-765BB10C9D69}">
      <dgm:prSet/>
      <dgm:spPr/>
      <dgm:t>
        <a:bodyPr/>
        <a:lstStyle/>
        <a:p>
          <a:endParaRPr lang="en-GB"/>
        </a:p>
      </dgm:t>
    </dgm:pt>
    <dgm:pt modelId="{F925A890-15A3-480E-A366-87A2F3FBCC2B}">
      <dgm:prSet phldrT="[Text]" custT="1"/>
      <dgm:spPr/>
      <dgm:t>
        <a:bodyPr/>
        <a:lstStyle/>
        <a:p>
          <a:r>
            <a:rPr lang="fr-BE" sz="2000" noProof="0"/>
            <a:t>$100M pour le premier pilote</a:t>
          </a:r>
        </a:p>
      </dgm:t>
    </dgm:pt>
    <dgm:pt modelId="{391E6B9B-A8F5-44B0-ADAA-127E4368BA13}" type="parTrans" cxnId="{BB349C64-02BE-4A9E-989B-D443925B033C}">
      <dgm:prSet/>
      <dgm:spPr/>
      <dgm:t>
        <a:bodyPr/>
        <a:lstStyle/>
        <a:p>
          <a:endParaRPr lang="en-GB"/>
        </a:p>
      </dgm:t>
    </dgm:pt>
    <dgm:pt modelId="{215EE630-DDEA-4C97-ABF7-21D48F1214D7}" type="sibTrans" cxnId="{BB349C64-02BE-4A9E-989B-D443925B033C}">
      <dgm:prSet/>
      <dgm:spPr/>
      <dgm:t>
        <a:bodyPr/>
        <a:lstStyle/>
        <a:p>
          <a:endParaRPr lang="en-GB"/>
        </a:p>
      </dgm:t>
    </dgm:pt>
    <dgm:pt modelId="{F14009D7-632D-4496-9913-CD241A90AA1A}">
      <dgm:prSet phldrT="[Text]" custT="1"/>
      <dgm:spPr/>
      <dgm:t>
        <a:bodyPr/>
        <a:lstStyle/>
        <a:p>
          <a:r>
            <a:rPr lang="fr-BE" sz="2000" noProof="0" dirty="0"/>
            <a:t>$100M PEID, PMA &amp; Afrique</a:t>
          </a:r>
        </a:p>
      </dgm:t>
    </dgm:pt>
    <dgm:pt modelId="{82285C36-BD30-4B07-A563-64B6D0593B21}" type="parTrans" cxnId="{087EB9F7-950B-440C-9C48-EA63F559ABFD}">
      <dgm:prSet/>
      <dgm:spPr/>
      <dgm:t>
        <a:bodyPr/>
        <a:lstStyle/>
        <a:p>
          <a:endParaRPr lang="en-GB"/>
        </a:p>
      </dgm:t>
    </dgm:pt>
    <dgm:pt modelId="{7D9DF195-7366-42EB-822C-23854E93B502}" type="sibTrans" cxnId="{087EB9F7-950B-440C-9C48-EA63F559ABFD}">
      <dgm:prSet/>
      <dgm:spPr/>
      <dgm:t>
        <a:bodyPr/>
        <a:lstStyle/>
        <a:p>
          <a:endParaRPr lang="en-GB"/>
        </a:p>
      </dgm:t>
    </dgm:pt>
    <dgm:pt modelId="{60B64726-C5AC-4F8D-B3BB-47763C6FC6A1}">
      <dgm:prSet phldrT="[Text]" custT="1"/>
      <dgm:spPr/>
      <dgm:t>
        <a:bodyPr/>
        <a:lstStyle/>
        <a:p>
          <a:r>
            <a:rPr lang="fr-BE" sz="2000" noProof="0" dirty="0">
              <a:solidFill>
                <a:schemeClr val="tx1"/>
              </a:solidFill>
            </a:rPr>
            <a:t>Date limite: 31 Jan 2017</a:t>
          </a:r>
        </a:p>
      </dgm:t>
    </dgm:pt>
    <dgm:pt modelId="{84CFC8EF-C3AF-4144-9BFD-784E7FE377E3}" type="parTrans" cxnId="{24B83C49-7DBD-4F8E-A389-E44780726AFF}">
      <dgm:prSet/>
      <dgm:spPr/>
      <dgm:t>
        <a:bodyPr/>
        <a:lstStyle/>
        <a:p>
          <a:endParaRPr lang="en-GB"/>
        </a:p>
      </dgm:t>
    </dgm:pt>
    <dgm:pt modelId="{50B0956C-3353-441D-BB1C-CAAC138955CF}" type="sibTrans" cxnId="{24B83C49-7DBD-4F8E-A389-E44780726AFF}">
      <dgm:prSet/>
      <dgm:spPr/>
      <dgm:t>
        <a:bodyPr/>
        <a:lstStyle/>
        <a:p>
          <a:endParaRPr lang="en-GB"/>
        </a:p>
      </dgm:t>
    </dgm:pt>
    <dgm:pt modelId="{0FB861BA-2292-4FC8-B478-0E6066FC9F60}">
      <dgm:prSet phldrT="[Text]" custT="1"/>
      <dgm:spPr/>
      <dgm:t>
        <a:bodyPr/>
        <a:lstStyle/>
        <a:p>
          <a:r>
            <a:rPr lang="fr-BE" sz="2000" noProof="0" dirty="0">
              <a:solidFill>
                <a:schemeClr val="tx1"/>
              </a:solidFill>
            </a:rPr>
            <a:t>Date limite: 30 Août 2016</a:t>
          </a:r>
        </a:p>
      </dgm:t>
    </dgm:pt>
    <dgm:pt modelId="{9EB72B97-2736-44A2-B201-E81D5E39A705}" type="parTrans" cxnId="{EBCB2CB1-B0AF-4E05-8D6E-3E26E0912A24}">
      <dgm:prSet/>
      <dgm:spPr/>
      <dgm:t>
        <a:bodyPr/>
        <a:lstStyle/>
        <a:p>
          <a:endParaRPr lang="en-GB"/>
        </a:p>
      </dgm:t>
    </dgm:pt>
    <dgm:pt modelId="{6D62BD3F-878E-4A0A-97DA-DF82084AA9F3}" type="sibTrans" cxnId="{EBCB2CB1-B0AF-4E05-8D6E-3E26E0912A24}">
      <dgm:prSet/>
      <dgm:spPr/>
      <dgm:t>
        <a:bodyPr/>
        <a:lstStyle/>
        <a:p>
          <a:endParaRPr lang="en-GB"/>
        </a:p>
      </dgm:t>
    </dgm:pt>
    <dgm:pt modelId="{B705ACAD-383E-4F73-BC82-E573B212F74C}">
      <dgm:prSet phldrT="[Text]" custT="1"/>
      <dgm:spPr/>
      <dgm:t>
        <a:bodyPr/>
        <a:lstStyle/>
        <a:p>
          <a:r>
            <a:rPr lang="fr-BE" sz="2000" noProof="0"/>
            <a:t>Entités déjà accréditées ou </a:t>
          </a:r>
        </a:p>
        <a:p>
          <a:r>
            <a:rPr lang="fr-BE" sz="2000" noProof="0"/>
            <a:t>potentielles</a:t>
          </a:r>
        </a:p>
      </dgm:t>
    </dgm:pt>
    <dgm:pt modelId="{54883C7F-8799-4B9F-BBFB-08D692F4FBD2}" type="parTrans" cxnId="{31AFE7AF-1A94-483D-9EB9-14245F673CC6}">
      <dgm:prSet/>
      <dgm:spPr/>
      <dgm:t>
        <a:bodyPr/>
        <a:lstStyle/>
        <a:p>
          <a:endParaRPr lang="en-GB"/>
        </a:p>
      </dgm:t>
    </dgm:pt>
    <dgm:pt modelId="{0FDFBBB7-270C-4075-AC70-8BD75A90C369}" type="sibTrans" cxnId="{31AFE7AF-1A94-483D-9EB9-14245F673CC6}">
      <dgm:prSet/>
      <dgm:spPr/>
      <dgm:t>
        <a:bodyPr/>
        <a:lstStyle/>
        <a:p>
          <a:endParaRPr lang="en-GB"/>
        </a:p>
      </dgm:t>
    </dgm:pt>
    <dgm:pt modelId="{97F1CB6B-F789-411B-9FE2-21CC304EA74C}">
      <dgm:prSet phldrT="[Text]" custT="1"/>
      <dgm:spPr/>
      <dgm:t>
        <a:bodyPr/>
        <a:lstStyle/>
        <a:p>
          <a:r>
            <a:rPr lang="fr-BE" sz="2000" noProof="0" dirty="0"/>
            <a:t>Entitées déjà accréditées ou potentielles</a:t>
          </a:r>
        </a:p>
      </dgm:t>
    </dgm:pt>
    <dgm:pt modelId="{A7FAE782-19A0-43FA-BE36-361616F888BD}" type="parTrans" cxnId="{99D56832-5C54-4BEB-99C6-F3E454DE43A3}">
      <dgm:prSet/>
      <dgm:spPr/>
      <dgm:t>
        <a:bodyPr/>
        <a:lstStyle/>
        <a:p>
          <a:endParaRPr lang="en-GB"/>
        </a:p>
      </dgm:t>
    </dgm:pt>
    <dgm:pt modelId="{B63D15EB-0F77-4BD8-892D-C509D19FA1DF}" type="sibTrans" cxnId="{99D56832-5C54-4BEB-99C6-F3E454DE43A3}">
      <dgm:prSet/>
      <dgm:spPr/>
      <dgm:t>
        <a:bodyPr/>
        <a:lstStyle/>
        <a:p>
          <a:endParaRPr lang="en-GB"/>
        </a:p>
      </dgm:t>
    </dgm:pt>
    <dgm:pt modelId="{FE581E23-4D18-1048-9651-D94D2193F680}" type="pres">
      <dgm:prSet presAssocID="{53E1B3FF-338E-4B80-B45F-1B6C703ED4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A30832-1146-7948-8E1E-DAFE40719EBC}" type="pres">
      <dgm:prSet presAssocID="{6A9047E3-E56B-4E27-B290-FD18C292CFAC}" presName="composite" presStyleCnt="0"/>
      <dgm:spPr/>
    </dgm:pt>
    <dgm:pt modelId="{F7D7ECA4-F17D-C743-95A6-BBD08390D41E}" type="pres">
      <dgm:prSet presAssocID="{6A9047E3-E56B-4E27-B290-FD18C292CFA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4D239-5532-F44D-A1BF-C29E52D43361}" type="pres">
      <dgm:prSet presAssocID="{6A9047E3-E56B-4E27-B290-FD18C292CFA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CB0E8-1158-ED44-B0C6-9B113DAE3E45}" type="pres">
      <dgm:prSet presAssocID="{3A254D04-84F3-4134-8E52-0551252BDB2E}" presName="space" presStyleCnt="0"/>
      <dgm:spPr/>
    </dgm:pt>
    <dgm:pt modelId="{5A568E79-94DA-1F49-A805-D64818FACE86}" type="pres">
      <dgm:prSet presAssocID="{44BF07AE-1DED-4547-8102-A43381AF53A3}" presName="composite" presStyleCnt="0"/>
      <dgm:spPr/>
    </dgm:pt>
    <dgm:pt modelId="{00911F53-FE83-814D-BFFF-43ACEA9E1C5E}" type="pres">
      <dgm:prSet presAssocID="{44BF07AE-1DED-4547-8102-A43381AF53A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FB9CA-E905-BF48-BFCF-3A610AD80071}" type="pres">
      <dgm:prSet presAssocID="{44BF07AE-1DED-4547-8102-A43381AF53A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FBDC2D-FF2D-ED40-9010-767F341BB3E6}" type="presOf" srcId="{55B3721D-AF71-416C-B74C-0BEB874B74D9}" destId="{C774D239-5532-F44D-A1BF-C29E52D43361}" srcOrd="0" destOrd="2" presId="urn:microsoft.com/office/officeart/2005/8/layout/hList1"/>
    <dgm:cxn modelId="{F7E7F47B-B861-4D81-9664-E4533D204B8D}" srcId="{6A9047E3-E56B-4E27-B290-FD18C292CFAC}" destId="{55B3721D-AF71-416C-B74C-0BEB874B74D9}" srcOrd="2" destOrd="0" parTransId="{3D590CF2-679C-4F03-A0A9-801EDF3C88E6}" sibTransId="{3289BFF6-E19E-4825-9A62-579C2FE10057}"/>
    <dgm:cxn modelId="{C0E424B9-DCD4-4477-9ABE-F0C03A1FC1E2}" srcId="{53E1B3FF-338E-4B80-B45F-1B6C703ED4BB}" destId="{44BF07AE-1DED-4547-8102-A43381AF53A3}" srcOrd="1" destOrd="0" parTransId="{A28DACE9-2216-4323-8CE6-DE765FA45211}" sibTransId="{FA5A95C6-7CE4-4186-B65C-33EAEC3F63C5}"/>
    <dgm:cxn modelId="{BB349C64-02BE-4A9E-989B-D443925B033C}" srcId="{44BF07AE-1DED-4547-8102-A43381AF53A3}" destId="{F925A890-15A3-480E-A366-87A2F3FBCC2B}" srcOrd="1" destOrd="0" parTransId="{391E6B9B-A8F5-44B0-ADAA-127E4368BA13}" sibTransId="{215EE630-DDEA-4C97-ABF7-21D48F1214D7}"/>
    <dgm:cxn modelId="{1C409465-CC8A-46DB-B4AB-90DE0D23E50B}" srcId="{53E1B3FF-338E-4B80-B45F-1B6C703ED4BB}" destId="{6A9047E3-E56B-4E27-B290-FD18C292CFAC}" srcOrd="0" destOrd="0" parTransId="{CD9995C5-A15F-4138-91C1-B5FCCDBE06F4}" sibTransId="{3A254D04-84F3-4134-8E52-0551252BDB2E}"/>
    <dgm:cxn modelId="{207B1A54-EF82-4D2A-9569-765BB10C9D69}" srcId="{44BF07AE-1DED-4547-8102-A43381AF53A3}" destId="{34DA1B1E-4219-4550-89D4-2A9962228D0C}" srcOrd="0" destOrd="0" parTransId="{4F11057E-BE02-43A3-BD4C-98CE242FCC27}" sibTransId="{BACCE1DF-831C-4C9D-AA0B-74D10B7E79EC}"/>
    <dgm:cxn modelId="{EBCB2CB1-B0AF-4E05-8D6E-3E26E0912A24}" srcId="{44BF07AE-1DED-4547-8102-A43381AF53A3}" destId="{0FB861BA-2292-4FC8-B478-0E6066FC9F60}" srcOrd="3" destOrd="0" parTransId="{9EB72B97-2736-44A2-B201-E81D5E39A705}" sibTransId="{6D62BD3F-878E-4A0A-97DA-DF82084AA9F3}"/>
    <dgm:cxn modelId="{BC49F6D5-9EE5-4913-A7EB-2095D3E77B13}" srcId="{6A9047E3-E56B-4E27-B290-FD18C292CFAC}" destId="{82B40194-41EA-4B6B-8192-5F611E741304}" srcOrd="0" destOrd="0" parTransId="{A041922A-A440-4691-8779-0CE53A4F49CD}" sibTransId="{56CFFFA3-1D1D-4885-A7F0-DB68626725F7}"/>
    <dgm:cxn modelId="{8FA88392-04F8-3348-AA48-96B3245E38F3}" type="presOf" srcId="{44BF07AE-1DED-4547-8102-A43381AF53A3}" destId="{00911F53-FE83-814D-BFFF-43ACEA9E1C5E}" srcOrd="0" destOrd="0" presId="urn:microsoft.com/office/officeart/2005/8/layout/hList1"/>
    <dgm:cxn modelId="{24B83C49-7DBD-4F8E-A389-E44780726AFF}" srcId="{6A9047E3-E56B-4E27-B290-FD18C292CFAC}" destId="{60B64726-C5AC-4F8D-B3BB-47763C6FC6A1}" srcOrd="3" destOrd="0" parTransId="{84CFC8EF-C3AF-4144-9BFD-784E7FE377E3}" sibTransId="{50B0956C-3353-441D-BB1C-CAAC138955CF}"/>
    <dgm:cxn modelId="{20804979-EA63-CA4E-B71E-55BD420AC5BA}" type="presOf" srcId="{0C511D8E-667C-4101-B198-A4053242DCA6}" destId="{C774D239-5532-F44D-A1BF-C29E52D43361}" srcOrd="0" destOrd="1" presId="urn:microsoft.com/office/officeart/2005/8/layout/hList1"/>
    <dgm:cxn modelId="{087EB9F7-950B-440C-9C48-EA63F559ABFD}" srcId="{44BF07AE-1DED-4547-8102-A43381AF53A3}" destId="{F14009D7-632D-4496-9913-CD241A90AA1A}" srcOrd="2" destOrd="0" parTransId="{82285C36-BD30-4B07-A563-64B6D0593B21}" sibTransId="{7D9DF195-7366-42EB-822C-23854E93B502}"/>
    <dgm:cxn modelId="{40FD18FF-FEB1-4C18-8392-BFCBA58A5B47}" srcId="{6A9047E3-E56B-4E27-B290-FD18C292CFAC}" destId="{0C511D8E-667C-4101-B198-A4053242DCA6}" srcOrd="1" destOrd="0" parTransId="{83073B4C-8A5D-4877-B212-D754F9079C64}" sibTransId="{87FE0ADE-63B4-4FA0-BF49-AD43D020EE4E}"/>
    <dgm:cxn modelId="{31AFE7AF-1A94-483D-9EB9-14245F673CC6}" srcId="{6A9047E3-E56B-4E27-B290-FD18C292CFAC}" destId="{B705ACAD-383E-4F73-BC82-E573B212F74C}" srcOrd="4" destOrd="0" parTransId="{54883C7F-8799-4B9F-BBFB-08D692F4FBD2}" sibTransId="{0FDFBBB7-270C-4075-AC70-8BD75A90C369}"/>
    <dgm:cxn modelId="{C01E6D6C-E658-D84B-A6E4-EEF8DA72C07D}" type="presOf" srcId="{34DA1B1E-4219-4550-89D4-2A9962228D0C}" destId="{DF6FB9CA-E905-BF48-BFCF-3A610AD80071}" srcOrd="0" destOrd="0" presId="urn:microsoft.com/office/officeart/2005/8/layout/hList1"/>
    <dgm:cxn modelId="{F56D236F-95C6-6444-9E79-E2983F520466}" type="presOf" srcId="{6A9047E3-E56B-4E27-B290-FD18C292CFAC}" destId="{F7D7ECA4-F17D-C743-95A6-BBD08390D41E}" srcOrd="0" destOrd="0" presId="urn:microsoft.com/office/officeart/2005/8/layout/hList1"/>
    <dgm:cxn modelId="{0838495F-8770-9C47-93A1-047AFB326492}" type="presOf" srcId="{F925A890-15A3-480E-A366-87A2F3FBCC2B}" destId="{DF6FB9CA-E905-BF48-BFCF-3A610AD80071}" srcOrd="0" destOrd="1" presId="urn:microsoft.com/office/officeart/2005/8/layout/hList1"/>
    <dgm:cxn modelId="{BC21DB75-7FCA-C94C-9A6E-88AC36047D07}" type="presOf" srcId="{0FB861BA-2292-4FC8-B478-0E6066FC9F60}" destId="{DF6FB9CA-E905-BF48-BFCF-3A610AD80071}" srcOrd="0" destOrd="3" presId="urn:microsoft.com/office/officeart/2005/8/layout/hList1"/>
    <dgm:cxn modelId="{99D56832-5C54-4BEB-99C6-F3E454DE43A3}" srcId="{44BF07AE-1DED-4547-8102-A43381AF53A3}" destId="{97F1CB6B-F789-411B-9FE2-21CC304EA74C}" srcOrd="4" destOrd="0" parTransId="{A7FAE782-19A0-43FA-BE36-361616F888BD}" sibTransId="{B63D15EB-0F77-4BD8-892D-C509D19FA1DF}"/>
    <dgm:cxn modelId="{1EC94B05-AE2D-9A4E-9EAB-395E181A8369}" type="presOf" srcId="{F14009D7-632D-4496-9913-CD241A90AA1A}" destId="{DF6FB9CA-E905-BF48-BFCF-3A610AD80071}" srcOrd="0" destOrd="2" presId="urn:microsoft.com/office/officeart/2005/8/layout/hList1"/>
    <dgm:cxn modelId="{2D3A630F-AD95-884E-8180-A32C7518878A}" type="presOf" srcId="{53E1B3FF-338E-4B80-B45F-1B6C703ED4BB}" destId="{FE581E23-4D18-1048-9651-D94D2193F680}" srcOrd="0" destOrd="0" presId="urn:microsoft.com/office/officeart/2005/8/layout/hList1"/>
    <dgm:cxn modelId="{9E0CCCC4-3879-5649-8C66-B7908D0DD341}" type="presOf" srcId="{82B40194-41EA-4B6B-8192-5F611E741304}" destId="{C774D239-5532-F44D-A1BF-C29E52D43361}" srcOrd="0" destOrd="0" presId="urn:microsoft.com/office/officeart/2005/8/layout/hList1"/>
    <dgm:cxn modelId="{37CA1B70-E8A1-1C49-8823-66CEE1647010}" type="presOf" srcId="{B705ACAD-383E-4F73-BC82-E573B212F74C}" destId="{C774D239-5532-F44D-A1BF-C29E52D43361}" srcOrd="0" destOrd="4" presId="urn:microsoft.com/office/officeart/2005/8/layout/hList1"/>
    <dgm:cxn modelId="{8A3C12D2-986D-954B-AF5A-E56C53BF9D85}" type="presOf" srcId="{60B64726-C5AC-4F8D-B3BB-47763C6FC6A1}" destId="{C774D239-5532-F44D-A1BF-C29E52D43361}" srcOrd="0" destOrd="3" presId="urn:microsoft.com/office/officeart/2005/8/layout/hList1"/>
    <dgm:cxn modelId="{CA6FA4FC-2054-C641-AB65-B4BF75D61385}" type="presOf" srcId="{97F1CB6B-F789-411B-9FE2-21CC304EA74C}" destId="{DF6FB9CA-E905-BF48-BFCF-3A610AD80071}" srcOrd="0" destOrd="4" presId="urn:microsoft.com/office/officeart/2005/8/layout/hList1"/>
    <dgm:cxn modelId="{C469C8B1-AF18-0340-9B7C-197095E4324F}" type="presParOf" srcId="{FE581E23-4D18-1048-9651-D94D2193F680}" destId="{EEA30832-1146-7948-8E1E-DAFE40719EBC}" srcOrd="0" destOrd="0" presId="urn:microsoft.com/office/officeart/2005/8/layout/hList1"/>
    <dgm:cxn modelId="{001A03F3-2CCB-8244-8CAB-281A7E1004A6}" type="presParOf" srcId="{EEA30832-1146-7948-8E1E-DAFE40719EBC}" destId="{F7D7ECA4-F17D-C743-95A6-BBD08390D41E}" srcOrd="0" destOrd="0" presId="urn:microsoft.com/office/officeart/2005/8/layout/hList1"/>
    <dgm:cxn modelId="{C1B313F0-E1D5-3745-AB35-ADA763E53986}" type="presParOf" srcId="{EEA30832-1146-7948-8E1E-DAFE40719EBC}" destId="{C774D239-5532-F44D-A1BF-C29E52D43361}" srcOrd="1" destOrd="0" presId="urn:microsoft.com/office/officeart/2005/8/layout/hList1"/>
    <dgm:cxn modelId="{66D75A9E-E95D-F246-B520-E5EF0BBB66F3}" type="presParOf" srcId="{FE581E23-4D18-1048-9651-D94D2193F680}" destId="{A31CB0E8-1158-ED44-B0C6-9B113DAE3E45}" srcOrd="1" destOrd="0" presId="urn:microsoft.com/office/officeart/2005/8/layout/hList1"/>
    <dgm:cxn modelId="{7FA357CB-93C5-F042-A784-007190B3F7E5}" type="presParOf" srcId="{FE581E23-4D18-1048-9651-D94D2193F680}" destId="{5A568E79-94DA-1F49-A805-D64818FACE86}" srcOrd="2" destOrd="0" presId="urn:microsoft.com/office/officeart/2005/8/layout/hList1"/>
    <dgm:cxn modelId="{327E2D9A-55E1-7544-BACE-667A6775BCFA}" type="presParOf" srcId="{5A568E79-94DA-1F49-A805-D64818FACE86}" destId="{00911F53-FE83-814D-BFFF-43ACEA9E1C5E}" srcOrd="0" destOrd="0" presId="urn:microsoft.com/office/officeart/2005/8/layout/hList1"/>
    <dgm:cxn modelId="{D25B5979-3272-7A4C-A30C-01C89F805518}" type="presParOf" srcId="{5A568E79-94DA-1F49-A805-D64818FACE86}" destId="{DF6FB9CA-E905-BF48-BFCF-3A610AD800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649D95-AB0E-754B-89D3-9C5E3A045C27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665BA2-00D9-2040-B68A-123951451C8D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073F4A"/>
        </a:solidFill>
        <a:ln>
          <a:noFill/>
        </a:ln>
        <a:effectLst/>
      </dgm:spPr>
      <dgm:t>
        <a:bodyPr/>
        <a:lstStyle/>
        <a:p>
          <a:pPr rtl="0"/>
          <a:r>
            <a:rPr lang="fr-BE" sz="2400" noProof="0" dirty="0"/>
            <a:t>Etablir et maintenir une Autorité Nationale Désignée (AND) ou un Point Focal</a:t>
          </a:r>
        </a:p>
      </dgm:t>
    </dgm:pt>
    <dgm:pt modelId="{939005D6-3F7C-2146-BE2C-640EE6991769}" type="parTrans" cxnId="{B0549471-C288-1B4B-AF00-A3BEA4AF4109}">
      <dgm:prSet/>
      <dgm:spPr/>
      <dgm:t>
        <a:bodyPr/>
        <a:lstStyle/>
        <a:p>
          <a:endParaRPr lang="en-US"/>
        </a:p>
      </dgm:t>
    </dgm:pt>
    <dgm:pt modelId="{3C854324-8CBE-5842-B36E-BB8A01807002}" type="sibTrans" cxnId="{B0549471-C288-1B4B-AF00-A3BEA4AF4109}">
      <dgm:prSet/>
      <dgm:spPr/>
      <dgm:t>
        <a:bodyPr/>
        <a:lstStyle/>
        <a:p>
          <a:endParaRPr lang="en-US"/>
        </a:p>
      </dgm:t>
    </dgm:pt>
    <dgm:pt modelId="{657846E2-6E67-DB4E-BD08-D6F0D92A1799}">
      <dgm:prSet custT="1"/>
      <dgm:spPr>
        <a:solidFill>
          <a:srgbClr val="216977"/>
        </a:solidFill>
        <a:effectLst/>
      </dgm:spPr>
      <dgm:t>
        <a:bodyPr/>
        <a:lstStyle/>
        <a:p>
          <a:pPr rtl="0"/>
          <a:r>
            <a:rPr lang="fr-BE" sz="2400" noProof="0" dirty="0"/>
            <a:t>Identifier et nommer des entités nationales pour les faire accréditer et accéder aux ressources du GCF</a:t>
          </a:r>
        </a:p>
      </dgm:t>
    </dgm:pt>
    <dgm:pt modelId="{C2757486-7AA5-6F47-AB74-AD45D3757768}" type="parTrans" cxnId="{1B82642A-DB1E-6640-8A0F-23BA9309DFC4}">
      <dgm:prSet/>
      <dgm:spPr/>
      <dgm:t>
        <a:bodyPr/>
        <a:lstStyle/>
        <a:p>
          <a:endParaRPr lang="en-US"/>
        </a:p>
      </dgm:t>
    </dgm:pt>
    <dgm:pt modelId="{3A79E434-2923-5B45-8A8B-3EC2F2020C3C}" type="sibTrans" cxnId="{1B82642A-DB1E-6640-8A0F-23BA9309DFC4}">
      <dgm:prSet/>
      <dgm:spPr/>
      <dgm:t>
        <a:bodyPr/>
        <a:lstStyle/>
        <a:p>
          <a:endParaRPr lang="en-US"/>
        </a:p>
      </dgm:t>
    </dgm:pt>
    <dgm:pt modelId="{BA06F6BE-1F3B-4341-A6B2-52625682CB44}">
      <dgm:prSet custT="1"/>
      <dgm:spPr>
        <a:solidFill>
          <a:srgbClr val="387F7F"/>
        </a:solidFill>
        <a:effectLst/>
      </dgm:spPr>
      <dgm:t>
        <a:bodyPr/>
        <a:lstStyle/>
        <a:p>
          <a:pPr rtl="0"/>
          <a:r>
            <a:rPr lang="fr-BE" sz="2400" noProof="0" dirty="0"/>
            <a:t>Développer des projets et des programmes pour soumettre des propositions de financement au GCF par le biais des entités accréditées</a:t>
          </a:r>
        </a:p>
      </dgm:t>
    </dgm:pt>
    <dgm:pt modelId="{FDDE0511-EBE8-9E4A-9F86-2FEE6A2DF3E3}" type="sibTrans" cxnId="{ECBFE946-D061-4D4B-A34B-600AA9F7D94B}">
      <dgm:prSet/>
      <dgm:spPr/>
      <dgm:t>
        <a:bodyPr/>
        <a:lstStyle/>
        <a:p>
          <a:endParaRPr lang="en-US"/>
        </a:p>
      </dgm:t>
    </dgm:pt>
    <dgm:pt modelId="{080A5160-FCEC-D14B-9031-196BD1A27C62}" type="parTrans" cxnId="{ECBFE946-D061-4D4B-A34B-600AA9F7D94B}">
      <dgm:prSet/>
      <dgm:spPr/>
      <dgm:t>
        <a:bodyPr/>
        <a:lstStyle/>
        <a:p>
          <a:endParaRPr lang="en-US"/>
        </a:p>
      </dgm:t>
    </dgm:pt>
    <dgm:pt modelId="{4982EAAA-1808-E54C-AEF3-1D348AED8BC8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0B5B6B"/>
        </a:solidFill>
        <a:ln>
          <a:noFill/>
        </a:ln>
        <a:effectLst/>
      </dgm:spPr>
      <dgm:t>
        <a:bodyPr/>
        <a:lstStyle/>
        <a:p>
          <a:pPr rtl="0"/>
          <a:r>
            <a:rPr lang="fr-BE" sz="2400" noProof="0" dirty="0"/>
            <a:t>Engager un dialogue stratégique par le biais du « programme pays »</a:t>
          </a:r>
        </a:p>
      </dgm:t>
    </dgm:pt>
    <dgm:pt modelId="{2E2F4DD5-1114-9840-977F-CD52225A963E}" type="parTrans" cxnId="{BE471E6C-F43A-1E4E-B01E-8246FEE4C911}">
      <dgm:prSet/>
      <dgm:spPr/>
      <dgm:t>
        <a:bodyPr/>
        <a:lstStyle/>
        <a:p>
          <a:endParaRPr lang="en-US"/>
        </a:p>
      </dgm:t>
    </dgm:pt>
    <dgm:pt modelId="{BF7293BE-BA17-C446-A8BE-95A68E987983}" type="sibTrans" cxnId="{BE471E6C-F43A-1E4E-B01E-8246FEE4C911}">
      <dgm:prSet/>
      <dgm:spPr/>
      <dgm:t>
        <a:bodyPr/>
        <a:lstStyle/>
        <a:p>
          <a:endParaRPr lang="en-US"/>
        </a:p>
      </dgm:t>
    </dgm:pt>
    <dgm:pt modelId="{B5E9EDE8-0381-C54B-9E09-88EBA42861C9}" type="pres">
      <dgm:prSet presAssocID="{1E649D95-AB0E-754B-89D3-9C5E3A045C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5FD326-119C-4944-9164-E2813435E84E}" type="pres">
      <dgm:prSet presAssocID="{A2665BA2-00D9-2040-B68A-123951451C8D}" presName="linNode" presStyleCnt="0"/>
      <dgm:spPr/>
    </dgm:pt>
    <dgm:pt modelId="{9933347C-1FD6-D24B-A85E-D4FBB9C88A18}" type="pres">
      <dgm:prSet presAssocID="{A2665BA2-00D9-2040-B68A-123951451C8D}" presName="parentText" presStyleLbl="node1" presStyleIdx="0" presStyleCnt="4" custScaleX="2591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8B433-B378-1B4A-BAB3-D0BF49335026}" type="pres">
      <dgm:prSet presAssocID="{3C854324-8CBE-5842-B36E-BB8A01807002}" presName="sp" presStyleCnt="0"/>
      <dgm:spPr/>
    </dgm:pt>
    <dgm:pt modelId="{AA99D54F-CFA1-6E4A-BF97-7B20D8EED15D}" type="pres">
      <dgm:prSet presAssocID="{4982EAAA-1808-E54C-AEF3-1D348AED8BC8}" presName="linNode" presStyleCnt="0"/>
      <dgm:spPr/>
    </dgm:pt>
    <dgm:pt modelId="{BACE5796-208B-BA42-BEC2-9A1B46B2CAC4}" type="pres">
      <dgm:prSet presAssocID="{4982EAAA-1808-E54C-AEF3-1D348AED8BC8}" presName="parentText" presStyleLbl="node1" presStyleIdx="1" presStyleCnt="4" custScaleX="2591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EACD8-A088-AB4F-A26E-32EA48FB9A2C}" type="pres">
      <dgm:prSet presAssocID="{BF7293BE-BA17-C446-A8BE-95A68E987983}" presName="sp" presStyleCnt="0"/>
      <dgm:spPr/>
    </dgm:pt>
    <dgm:pt modelId="{0AAFBD11-A7F1-4141-AF90-8DC00AA27856}" type="pres">
      <dgm:prSet presAssocID="{657846E2-6E67-DB4E-BD08-D6F0D92A1799}" presName="linNode" presStyleCnt="0"/>
      <dgm:spPr/>
    </dgm:pt>
    <dgm:pt modelId="{F09C4F84-CB18-4947-832A-86C46DCAD9F0}" type="pres">
      <dgm:prSet presAssocID="{657846E2-6E67-DB4E-BD08-D6F0D92A1799}" presName="parentText" presStyleLbl="node1" presStyleIdx="2" presStyleCnt="4" custScaleX="2591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05E0C-0F34-7E49-AC8B-7B00E3F0F5D2}" type="pres">
      <dgm:prSet presAssocID="{3A79E434-2923-5B45-8A8B-3EC2F2020C3C}" presName="sp" presStyleCnt="0"/>
      <dgm:spPr/>
    </dgm:pt>
    <dgm:pt modelId="{294C7CEF-7AF8-B74D-B634-84694732E746}" type="pres">
      <dgm:prSet presAssocID="{BA06F6BE-1F3B-4341-A6B2-52625682CB44}" presName="linNode" presStyleCnt="0"/>
      <dgm:spPr/>
    </dgm:pt>
    <dgm:pt modelId="{8D9A854B-666A-D848-ADDD-56A5836CA15F}" type="pres">
      <dgm:prSet presAssocID="{BA06F6BE-1F3B-4341-A6B2-52625682CB44}" presName="parentText" presStyleLbl="node1" presStyleIdx="3" presStyleCnt="4" custScaleX="2591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D71177-8B8A-4938-B7EA-BCB195A354E1}" type="presOf" srcId="{A2665BA2-00D9-2040-B68A-123951451C8D}" destId="{9933347C-1FD6-D24B-A85E-D4FBB9C88A18}" srcOrd="0" destOrd="0" presId="urn:microsoft.com/office/officeart/2005/8/layout/vList5"/>
    <dgm:cxn modelId="{8B1E52AE-047E-4017-90ED-57F8CC744487}" type="presOf" srcId="{BA06F6BE-1F3B-4341-A6B2-52625682CB44}" destId="{8D9A854B-666A-D848-ADDD-56A5836CA15F}" srcOrd="0" destOrd="0" presId="urn:microsoft.com/office/officeart/2005/8/layout/vList5"/>
    <dgm:cxn modelId="{4C73A461-9718-4D04-98D5-4AAD28F300C1}" type="presOf" srcId="{657846E2-6E67-DB4E-BD08-D6F0D92A1799}" destId="{F09C4F84-CB18-4947-832A-86C46DCAD9F0}" srcOrd="0" destOrd="0" presId="urn:microsoft.com/office/officeart/2005/8/layout/vList5"/>
    <dgm:cxn modelId="{20BF3ADD-9459-45C2-BFD7-3B68C12317DA}" type="presOf" srcId="{4982EAAA-1808-E54C-AEF3-1D348AED8BC8}" destId="{BACE5796-208B-BA42-BEC2-9A1B46B2CAC4}" srcOrd="0" destOrd="0" presId="urn:microsoft.com/office/officeart/2005/8/layout/vList5"/>
    <dgm:cxn modelId="{BE471E6C-F43A-1E4E-B01E-8246FEE4C911}" srcId="{1E649D95-AB0E-754B-89D3-9C5E3A045C27}" destId="{4982EAAA-1808-E54C-AEF3-1D348AED8BC8}" srcOrd="1" destOrd="0" parTransId="{2E2F4DD5-1114-9840-977F-CD52225A963E}" sibTransId="{BF7293BE-BA17-C446-A8BE-95A68E987983}"/>
    <dgm:cxn modelId="{1B82642A-DB1E-6640-8A0F-23BA9309DFC4}" srcId="{1E649D95-AB0E-754B-89D3-9C5E3A045C27}" destId="{657846E2-6E67-DB4E-BD08-D6F0D92A1799}" srcOrd="2" destOrd="0" parTransId="{C2757486-7AA5-6F47-AB74-AD45D3757768}" sibTransId="{3A79E434-2923-5B45-8A8B-3EC2F2020C3C}"/>
    <dgm:cxn modelId="{DD173A0C-1144-4F71-9E15-CE6615C4437A}" type="presOf" srcId="{1E649D95-AB0E-754B-89D3-9C5E3A045C27}" destId="{B5E9EDE8-0381-C54B-9E09-88EBA42861C9}" srcOrd="0" destOrd="0" presId="urn:microsoft.com/office/officeart/2005/8/layout/vList5"/>
    <dgm:cxn modelId="{ECBFE946-D061-4D4B-A34B-600AA9F7D94B}" srcId="{1E649D95-AB0E-754B-89D3-9C5E3A045C27}" destId="{BA06F6BE-1F3B-4341-A6B2-52625682CB44}" srcOrd="3" destOrd="0" parTransId="{080A5160-FCEC-D14B-9031-196BD1A27C62}" sibTransId="{FDDE0511-EBE8-9E4A-9F86-2FEE6A2DF3E3}"/>
    <dgm:cxn modelId="{B0549471-C288-1B4B-AF00-A3BEA4AF4109}" srcId="{1E649D95-AB0E-754B-89D3-9C5E3A045C27}" destId="{A2665BA2-00D9-2040-B68A-123951451C8D}" srcOrd="0" destOrd="0" parTransId="{939005D6-3F7C-2146-BE2C-640EE6991769}" sibTransId="{3C854324-8CBE-5842-B36E-BB8A01807002}"/>
    <dgm:cxn modelId="{E4DEF4AB-4C36-4FE4-B7B2-CF82636FDB15}" type="presParOf" srcId="{B5E9EDE8-0381-C54B-9E09-88EBA42861C9}" destId="{435FD326-119C-4944-9164-E2813435E84E}" srcOrd="0" destOrd="0" presId="urn:microsoft.com/office/officeart/2005/8/layout/vList5"/>
    <dgm:cxn modelId="{BD8C5CF6-9ADF-44C4-91BB-BE85074AD628}" type="presParOf" srcId="{435FD326-119C-4944-9164-E2813435E84E}" destId="{9933347C-1FD6-D24B-A85E-D4FBB9C88A18}" srcOrd="0" destOrd="0" presId="urn:microsoft.com/office/officeart/2005/8/layout/vList5"/>
    <dgm:cxn modelId="{C2061360-7C5C-4985-86F6-8E41F3FD8F74}" type="presParOf" srcId="{B5E9EDE8-0381-C54B-9E09-88EBA42861C9}" destId="{E558B433-B378-1B4A-BAB3-D0BF49335026}" srcOrd="1" destOrd="0" presId="urn:microsoft.com/office/officeart/2005/8/layout/vList5"/>
    <dgm:cxn modelId="{7D32130A-5418-4F3A-9730-186A36A9D8E1}" type="presParOf" srcId="{B5E9EDE8-0381-C54B-9E09-88EBA42861C9}" destId="{AA99D54F-CFA1-6E4A-BF97-7B20D8EED15D}" srcOrd="2" destOrd="0" presId="urn:microsoft.com/office/officeart/2005/8/layout/vList5"/>
    <dgm:cxn modelId="{23886CC6-2022-4E7C-A82E-40820E845522}" type="presParOf" srcId="{AA99D54F-CFA1-6E4A-BF97-7B20D8EED15D}" destId="{BACE5796-208B-BA42-BEC2-9A1B46B2CAC4}" srcOrd="0" destOrd="0" presId="urn:microsoft.com/office/officeart/2005/8/layout/vList5"/>
    <dgm:cxn modelId="{2FB4F01E-9ED6-44C5-A9EA-FFE5C7A317DA}" type="presParOf" srcId="{B5E9EDE8-0381-C54B-9E09-88EBA42861C9}" destId="{53EEACD8-A088-AB4F-A26E-32EA48FB9A2C}" srcOrd="3" destOrd="0" presId="urn:microsoft.com/office/officeart/2005/8/layout/vList5"/>
    <dgm:cxn modelId="{EF942507-6CAB-4B15-A2A6-C36C05416D54}" type="presParOf" srcId="{B5E9EDE8-0381-C54B-9E09-88EBA42861C9}" destId="{0AAFBD11-A7F1-4141-AF90-8DC00AA27856}" srcOrd="4" destOrd="0" presId="urn:microsoft.com/office/officeart/2005/8/layout/vList5"/>
    <dgm:cxn modelId="{3AAD7AFE-683D-4B39-88FD-3567D46BB1D7}" type="presParOf" srcId="{0AAFBD11-A7F1-4141-AF90-8DC00AA27856}" destId="{F09C4F84-CB18-4947-832A-86C46DCAD9F0}" srcOrd="0" destOrd="0" presId="urn:microsoft.com/office/officeart/2005/8/layout/vList5"/>
    <dgm:cxn modelId="{A9C29DC7-7C11-4BAF-991A-9CCEE97AC707}" type="presParOf" srcId="{B5E9EDE8-0381-C54B-9E09-88EBA42861C9}" destId="{1AD05E0C-0F34-7E49-AC8B-7B00E3F0F5D2}" srcOrd="5" destOrd="0" presId="urn:microsoft.com/office/officeart/2005/8/layout/vList5"/>
    <dgm:cxn modelId="{6D50D813-74EB-4025-8235-3A900266BF2E}" type="presParOf" srcId="{B5E9EDE8-0381-C54B-9E09-88EBA42861C9}" destId="{294C7CEF-7AF8-B74D-B634-84694732E746}" srcOrd="6" destOrd="0" presId="urn:microsoft.com/office/officeart/2005/8/layout/vList5"/>
    <dgm:cxn modelId="{C7C725A3-84FB-4C7B-96A4-7F49974E609B}" type="presParOf" srcId="{294C7CEF-7AF8-B74D-B634-84694732E746}" destId="{8D9A854B-666A-D848-ADDD-56A5836CA15F}" srcOrd="0" destOrd="0" presId="urn:microsoft.com/office/officeart/2005/8/layout/vList5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E1AC90-C7AD-4589-9BAC-CA3E0A048ED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07AEB573-9812-4E5A-BA61-CDDAD2CE8E4B}">
      <dgm:prSet phldrT="[Text]" custT="1"/>
      <dgm:spPr/>
      <dgm:t>
        <a:bodyPr/>
        <a:lstStyle/>
        <a:p>
          <a:r>
            <a:rPr lang="en-US" sz="2400" b="1"/>
            <a:t>“</a:t>
          </a:r>
          <a:r>
            <a:rPr lang="fr-BE" sz="2400" b="1"/>
            <a:t>Programmes pays”</a:t>
          </a:r>
          <a:endParaRPr lang="fr-BE" sz="2400" b="1" dirty="0"/>
        </a:p>
      </dgm:t>
    </dgm:pt>
    <dgm:pt modelId="{7DE70190-5330-4941-9DAF-08503652BD07}" type="parTrans" cxnId="{A95ECBD7-58F1-400E-89EB-CCBAEBBDCCF2}">
      <dgm:prSet/>
      <dgm:spPr/>
      <dgm:t>
        <a:bodyPr/>
        <a:lstStyle/>
        <a:p>
          <a:endParaRPr lang="en-GB"/>
        </a:p>
      </dgm:t>
    </dgm:pt>
    <dgm:pt modelId="{920CD3DD-165D-48E7-B7AA-8456FB09AA16}" type="sibTrans" cxnId="{A95ECBD7-58F1-400E-89EB-CCBAEBBDCCF2}">
      <dgm:prSet/>
      <dgm:spPr/>
      <dgm:t>
        <a:bodyPr/>
        <a:lstStyle/>
        <a:p>
          <a:endParaRPr lang="en-GB"/>
        </a:p>
      </dgm:t>
    </dgm:pt>
    <dgm:pt modelId="{0E931B95-983B-4053-98E4-01B324004468}">
      <dgm:prSet phldrT="[Text]"/>
      <dgm:spPr/>
      <dgm:t>
        <a:bodyPr/>
        <a:lstStyle/>
        <a:p>
          <a:r>
            <a:rPr lang="fr-BE" noProof="0" dirty="0"/>
            <a:t>Identifie les priorités des pays pour le GCF</a:t>
          </a:r>
        </a:p>
      </dgm:t>
    </dgm:pt>
    <dgm:pt modelId="{68097C1A-2688-4AFC-9F95-EEC940DF952D}" type="parTrans" cxnId="{6336D4E6-0430-47A7-AD47-8395A9908345}">
      <dgm:prSet/>
      <dgm:spPr/>
      <dgm:t>
        <a:bodyPr/>
        <a:lstStyle/>
        <a:p>
          <a:endParaRPr lang="en-GB"/>
        </a:p>
      </dgm:t>
    </dgm:pt>
    <dgm:pt modelId="{B8C9D773-991D-480D-9F7A-267ED47A2BA9}" type="sibTrans" cxnId="{6336D4E6-0430-47A7-AD47-8395A9908345}">
      <dgm:prSet/>
      <dgm:spPr/>
      <dgm:t>
        <a:bodyPr/>
        <a:lstStyle/>
        <a:p>
          <a:endParaRPr lang="en-GB"/>
        </a:p>
      </dgm:t>
    </dgm:pt>
    <dgm:pt modelId="{3BA892E8-288F-45D4-ABF5-0FF7F11F17DA}">
      <dgm:prSet phldrT="[Text]"/>
      <dgm:spPr/>
      <dgm:t>
        <a:bodyPr/>
        <a:lstStyle/>
        <a:p>
          <a:r>
            <a:rPr lang="fr-BE"/>
            <a:t>Processus </a:t>
          </a:r>
          <a:r>
            <a:rPr lang="fr-BE" noProof="0"/>
            <a:t>réalisé</a:t>
          </a:r>
          <a:r>
            <a:rPr lang="fr-BE"/>
            <a:t> sous </a:t>
          </a:r>
          <a:r>
            <a:rPr lang="fr-BE" noProof="0"/>
            <a:t>l’égide</a:t>
          </a:r>
          <a:r>
            <a:rPr lang="fr-BE"/>
            <a:t> de l’AND/point focal</a:t>
          </a:r>
          <a:endParaRPr lang="fr-BE" dirty="0"/>
        </a:p>
      </dgm:t>
    </dgm:pt>
    <dgm:pt modelId="{2A0809F1-9CAC-4AE1-80B4-CFA841F7A2B7}" type="parTrans" cxnId="{17BDD1DD-0FA5-4B64-BDB3-DFEC21CEF0D0}">
      <dgm:prSet/>
      <dgm:spPr/>
      <dgm:t>
        <a:bodyPr/>
        <a:lstStyle/>
        <a:p>
          <a:endParaRPr lang="en-GB"/>
        </a:p>
      </dgm:t>
    </dgm:pt>
    <dgm:pt modelId="{B5E2C52F-C6E2-460C-9B76-E3206670697B}" type="sibTrans" cxnId="{17BDD1DD-0FA5-4B64-BDB3-DFEC21CEF0D0}">
      <dgm:prSet/>
      <dgm:spPr/>
      <dgm:t>
        <a:bodyPr/>
        <a:lstStyle/>
        <a:p>
          <a:endParaRPr lang="en-GB"/>
        </a:p>
      </dgm:t>
    </dgm:pt>
    <dgm:pt modelId="{6204B999-0652-4EB7-92CC-FA081C55DFE2}">
      <dgm:prSet phldrT="[Text]" custT="1"/>
      <dgm:spPr/>
      <dgm:t>
        <a:bodyPr/>
        <a:lstStyle/>
        <a:p>
          <a:r>
            <a:rPr lang="fr-BE" sz="2400" b="1"/>
            <a:t>Programmes de travail des </a:t>
          </a:r>
          <a:r>
            <a:rPr lang="fr-BE" sz="2400" b="1" noProof="0"/>
            <a:t>entités</a:t>
          </a:r>
          <a:endParaRPr lang="fr-BE" sz="2400" b="1" noProof="0" dirty="0"/>
        </a:p>
      </dgm:t>
    </dgm:pt>
    <dgm:pt modelId="{888EF425-3250-477D-85AD-9B89267ADD4A}" type="parTrans" cxnId="{C8F65871-510D-4506-BA88-AE087617235E}">
      <dgm:prSet/>
      <dgm:spPr/>
      <dgm:t>
        <a:bodyPr/>
        <a:lstStyle/>
        <a:p>
          <a:endParaRPr lang="en-GB"/>
        </a:p>
      </dgm:t>
    </dgm:pt>
    <dgm:pt modelId="{1206D541-9FE7-4D09-A75C-4FD68598C21B}" type="sibTrans" cxnId="{C8F65871-510D-4506-BA88-AE087617235E}">
      <dgm:prSet/>
      <dgm:spPr/>
      <dgm:t>
        <a:bodyPr/>
        <a:lstStyle/>
        <a:p>
          <a:endParaRPr lang="en-GB"/>
        </a:p>
      </dgm:t>
    </dgm:pt>
    <dgm:pt modelId="{8FF78A86-B860-47B4-AAA8-50AE8C25E6AF}">
      <dgm:prSet phldrT="[Text]"/>
      <dgm:spPr/>
      <dgm:t>
        <a:bodyPr/>
        <a:lstStyle/>
        <a:p>
          <a:r>
            <a:rPr lang="fr-BE" noProof="0" dirty="0"/>
            <a:t>Identifie des initiatives régionales ou dans plusieurs pays</a:t>
          </a:r>
        </a:p>
      </dgm:t>
    </dgm:pt>
    <dgm:pt modelId="{75A027B5-9B1C-43D6-873E-EFA40F0141F9}" type="parTrans" cxnId="{85916171-4558-4D2F-9B07-480EDD71A71E}">
      <dgm:prSet/>
      <dgm:spPr/>
      <dgm:t>
        <a:bodyPr/>
        <a:lstStyle/>
        <a:p>
          <a:endParaRPr lang="en-GB"/>
        </a:p>
      </dgm:t>
    </dgm:pt>
    <dgm:pt modelId="{1C9D62D3-33C5-41E1-9F5A-A8F10FD10C09}" type="sibTrans" cxnId="{85916171-4558-4D2F-9B07-480EDD71A71E}">
      <dgm:prSet/>
      <dgm:spPr/>
      <dgm:t>
        <a:bodyPr/>
        <a:lstStyle/>
        <a:p>
          <a:endParaRPr lang="en-GB"/>
        </a:p>
      </dgm:t>
    </dgm:pt>
    <dgm:pt modelId="{ADAEC669-0825-4EA4-80BC-3089ABB87625}">
      <dgm:prSet phldrT="[Text]"/>
      <dgm:spPr/>
      <dgm:t>
        <a:bodyPr/>
        <a:lstStyle/>
        <a:p>
          <a:r>
            <a:rPr lang="fr-BE" dirty="0"/>
            <a:t>Projets/programmes align</a:t>
          </a:r>
          <a:r>
            <a:rPr lang="fr-BE" noProof="0" dirty="0"/>
            <a:t>és avec les programmes pays et les programmes de travail des entités</a:t>
          </a:r>
          <a:endParaRPr lang="fr-BE" dirty="0"/>
        </a:p>
      </dgm:t>
    </dgm:pt>
    <dgm:pt modelId="{5BC54732-B406-4CE3-8DB8-75CB2A8E367C}" type="parTrans" cxnId="{F09D2DEC-E7CA-4EAF-AB04-3A1FA029D97A}">
      <dgm:prSet/>
      <dgm:spPr/>
      <dgm:t>
        <a:bodyPr/>
        <a:lstStyle/>
        <a:p>
          <a:endParaRPr lang="en-GB"/>
        </a:p>
      </dgm:t>
    </dgm:pt>
    <dgm:pt modelId="{A19C2626-4576-424E-BF13-775CC686E68F}" type="sibTrans" cxnId="{F09D2DEC-E7CA-4EAF-AB04-3A1FA029D97A}">
      <dgm:prSet/>
      <dgm:spPr/>
      <dgm:t>
        <a:bodyPr/>
        <a:lstStyle/>
        <a:p>
          <a:endParaRPr lang="en-GB"/>
        </a:p>
      </dgm:t>
    </dgm:pt>
    <dgm:pt modelId="{8870FF0C-256F-4429-BACE-4136F00F6B39}">
      <dgm:prSet phldrT="[Text]" custT="1"/>
      <dgm:spPr/>
      <dgm:t>
        <a:bodyPr/>
        <a:lstStyle/>
        <a:p>
          <a:r>
            <a:rPr lang="fr-BE" sz="1800" b="1" dirty="0"/>
            <a:t>Portefeuilles de projets/programmes</a:t>
          </a:r>
        </a:p>
      </dgm:t>
    </dgm:pt>
    <dgm:pt modelId="{53BFF819-984D-40B6-9335-5DC5D54082A5}" type="sibTrans" cxnId="{5446206E-F9A4-4559-8F7C-669CC34F2AFC}">
      <dgm:prSet/>
      <dgm:spPr/>
      <dgm:t>
        <a:bodyPr/>
        <a:lstStyle/>
        <a:p>
          <a:endParaRPr lang="en-GB"/>
        </a:p>
      </dgm:t>
    </dgm:pt>
    <dgm:pt modelId="{9055E5AD-4CAB-44D9-BD16-EE03E64796DB}" type="parTrans" cxnId="{5446206E-F9A4-4559-8F7C-669CC34F2AFC}">
      <dgm:prSet/>
      <dgm:spPr/>
      <dgm:t>
        <a:bodyPr/>
        <a:lstStyle/>
        <a:p>
          <a:endParaRPr lang="en-GB"/>
        </a:p>
      </dgm:t>
    </dgm:pt>
    <dgm:pt modelId="{185F6D4B-837F-43F1-BA80-6900C797EB0F}">
      <dgm:prSet phldrT="[Text]"/>
      <dgm:spPr/>
      <dgm:t>
        <a:bodyPr/>
        <a:lstStyle/>
        <a:p>
          <a:endParaRPr lang="fr-BE" dirty="0"/>
        </a:p>
      </dgm:t>
    </dgm:pt>
    <dgm:pt modelId="{C04CDD62-4029-48D1-BD1E-0C4948A0067B}" type="parTrans" cxnId="{C31F1777-F0D5-45D2-A7E7-4C9F61E76D68}">
      <dgm:prSet/>
      <dgm:spPr/>
      <dgm:t>
        <a:bodyPr/>
        <a:lstStyle/>
        <a:p>
          <a:endParaRPr lang="en-GB"/>
        </a:p>
      </dgm:t>
    </dgm:pt>
    <dgm:pt modelId="{C3ADCEC4-1780-48B7-AB94-CB9DD7B370AB}" type="sibTrans" cxnId="{C31F1777-F0D5-45D2-A7E7-4C9F61E76D68}">
      <dgm:prSet/>
      <dgm:spPr/>
      <dgm:t>
        <a:bodyPr/>
        <a:lstStyle/>
        <a:p>
          <a:endParaRPr lang="en-GB"/>
        </a:p>
      </dgm:t>
    </dgm:pt>
    <dgm:pt modelId="{9DE11DB2-586C-4D93-B95C-962200505741}">
      <dgm:prSet phldrT="[Text]"/>
      <dgm:spPr/>
      <dgm:t>
        <a:bodyPr/>
        <a:lstStyle/>
        <a:p>
          <a:r>
            <a:rPr lang="fr-BE"/>
            <a:t>Implique les parties prenantes</a:t>
          </a:r>
          <a:endParaRPr lang="fr-BE" dirty="0"/>
        </a:p>
      </dgm:t>
    </dgm:pt>
    <dgm:pt modelId="{7765764B-90B7-459F-9740-B249BC6E3577}" type="parTrans" cxnId="{638CC672-5BB9-4D8D-9057-306BD1AA6107}">
      <dgm:prSet/>
      <dgm:spPr/>
      <dgm:t>
        <a:bodyPr/>
        <a:lstStyle/>
        <a:p>
          <a:endParaRPr lang="en-GB"/>
        </a:p>
      </dgm:t>
    </dgm:pt>
    <dgm:pt modelId="{054EA584-3611-41D6-A8E4-3010A7989DF1}" type="sibTrans" cxnId="{638CC672-5BB9-4D8D-9057-306BD1AA6107}">
      <dgm:prSet/>
      <dgm:spPr/>
      <dgm:t>
        <a:bodyPr/>
        <a:lstStyle/>
        <a:p>
          <a:endParaRPr lang="en-GB"/>
        </a:p>
      </dgm:t>
    </dgm:pt>
    <dgm:pt modelId="{FB34A3DE-6407-457C-826F-7544C0895611}">
      <dgm:prSet phldrT="[Text]"/>
      <dgm:spPr/>
      <dgm:t>
        <a:bodyPr/>
        <a:lstStyle/>
        <a:p>
          <a:endParaRPr lang="fr-BE" dirty="0"/>
        </a:p>
      </dgm:t>
    </dgm:pt>
    <dgm:pt modelId="{6BC5D93E-D453-46C9-A6A7-C4A544CE8F16}" type="parTrans" cxnId="{F2AC526F-A468-4A2C-8BA9-0FE159FEBBA9}">
      <dgm:prSet/>
      <dgm:spPr/>
      <dgm:t>
        <a:bodyPr/>
        <a:lstStyle/>
        <a:p>
          <a:endParaRPr lang="en-GB"/>
        </a:p>
      </dgm:t>
    </dgm:pt>
    <dgm:pt modelId="{1568A224-687D-49F7-8E46-7A74E453E776}" type="sibTrans" cxnId="{F2AC526F-A468-4A2C-8BA9-0FE159FEBBA9}">
      <dgm:prSet/>
      <dgm:spPr/>
      <dgm:t>
        <a:bodyPr/>
        <a:lstStyle/>
        <a:p>
          <a:endParaRPr lang="en-GB"/>
        </a:p>
      </dgm:t>
    </dgm:pt>
    <dgm:pt modelId="{9ACCC676-7674-448E-BB91-70C63DB9A03B}">
      <dgm:prSet phldrT="[Text]"/>
      <dgm:spPr/>
      <dgm:t>
        <a:bodyPr/>
        <a:lstStyle/>
        <a:p>
          <a:endParaRPr lang="fr-BE" dirty="0"/>
        </a:p>
      </dgm:t>
    </dgm:pt>
    <dgm:pt modelId="{F982235D-556A-45CB-89DE-C8DE2F67A912}" type="parTrans" cxnId="{9B117A34-7C7D-45C8-ABFE-73BFDDF5B2E1}">
      <dgm:prSet/>
      <dgm:spPr/>
      <dgm:t>
        <a:bodyPr/>
        <a:lstStyle/>
        <a:p>
          <a:endParaRPr lang="en-GB"/>
        </a:p>
      </dgm:t>
    </dgm:pt>
    <dgm:pt modelId="{23521B8E-287D-4748-A80C-0B86FA1EAA45}" type="sibTrans" cxnId="{9B117A34-7C7D-45C8-ABFE-73BFDDF5B2E1}">
      <dgm:prSet/>
      <dgm:spPr/>
      <dgm:t>
        <a:bodyPr/>
        <a:lstStyle/>
        <a:p>
          <a:endParaRPr lang="en-GB"/>
        </a:p>
      </dgm:t>
    </dgm:pt>
    <dgm:pt modelId="{63F3D1C3-E049-48FF-9782-06E5ADDE2D00}">
      <dgm:prSet phldrT="[Text]"/>
      <dgm:spPr/>
      <dgm:t>
        <a:bodyPr/>
        <a:lstStyle/>
        <a:p>
          <a:r>
            <a:rPr lang="fr-BE"/>
            <a:t>Fait </a:t>
          </a:r>
          <a:r>
            <a:rPr lang="fr-BE" noProof="0"/>
            <a:t>é</a:t>
          </a:r>
          <a:r>
            <a:rPr lang="fr-BE"/>
            <a:t>cho aux priorit</a:t>
          </a:r>
          <a:r>
            <a:rPr lang="fr-BE" noProof="0"/>
            <a:t>é</a:t>
          </a:r>
          <a:r>
            <a:rPr lang="fr-BE"/>
            <a:t>s des pays</a:t>
          </a:r>
          <a:endParaRPr lang="fr-BE" dirty="0"/>
        </a:p>
      </dgm:t>
    </dgm:pt>
    <dgm:pt modelId="{6577CAFB-31A7-4A82-8A65-A6064992CA6E}" type="parTrans" cxnId="{9DAF64F2-67C7-411C-914E-3072221960E6}">
      <dgm:prSet/>
      <dgm:spPr/>
      <dgm:t>
        <a:bodyPr/>
        <a:lstStyle/>
        <a:p>
          <a:endParaRPr lang="en-GB"/>
        </a:p>
      </dgm:t>
    </dgm:pt>
    <dgm:pt modelId="{3DF50164-B73F-418F-A8F7-C810FEA41589}" type="sibTrans" cxnId="{9DAF64F2-67C7-411C-914E-3072221960E6}">
      <dgm:prSet/>
      <dgm:spPr/>
      <dgm:t>
        <a:bodyPr/>
        <a:lstStyle/>
        <a:p>
          <a:endParaRPr lang="en-GB"/>
        </a:p>
      </dgm:t>
    </dgm:pt>
    <dgm:pt modelId="{D2E68612-2AAB-4CDA-AAA9-87D608E52C74}">
      <dgm:prSet phldrT="[Text]"/>
      <dgm:spPr/>
      <dgm:t>
        <a:bodyPr/>
        <a:lstStyle/>
        <a:p>
          <a:endParaRPr lang="fr-BE" dirty="0"/>
        </a:p>
      </dgm:t>
    </dgm:pt>
    <dgm:pt modelId="{2BB4A61A-027C-47DB-AAB6-673C49F02561}" type="parTrans" cxnId="{15BA500C-2A1B-469D-B1F9-6A449FDBEC75}">
      <dgm:prSet/>
      <dgm:spPr/>
      <dgm:t>
        <a:bodyPr/>
        <a:lstStyle/>
        <a:p>
          <a:endParaRPr lang="en-GB"/>
        </a:p>
      </dgm:t>
    </dgm:pt>
    <dgm:pt modelId="{354D1744-1376-4694-B1DB-607C453001BA}" type="sibTrans" cxnId="{15BA500C-2A1B-469D-B1F9-6A449FDBEC75}">
      <dgm:prSet/>
      <dgm:spPr/>
      <dgm:t>
        <a:bodyPr/>
        <a:lstStyle/>
        <a:p>
          <a:endParaRPr lang="en-GB"/>
        </a:p>
      </dgm:t>
    </dgm:pt>
    <dgm:pt modelId="{502AD75C-8398-43BA-ABE6-51B67363136E}">
      <dgm:prSet phldrT="[Text]"/>
      <dgm:spPr/>
      <dgm:t>
        <a:bodyPr/>
        <a:lstStyle/>
        <a:p>
          <a:endParaRPr lang="fr-BE" dirty="0"/>
        </a:p>
      </dgm:t>
    </dgm:pt>
    <dgm:pt modelId="{AB25C1BD-163E-4983-8AF3-C61FF38AC7E5}" type="parTrans" cxnId="{8EC43C99-CC44-40E0-9E29-A82676551251}">
      <dgm:prSet/>
      <dgm:spPr/>
      <dgm:t>
        <a:bodyPr/>
        <a:lstStyle/>
        <a:p>
          <a:endParaRPr lang="en-GB"/>
        </a:p>
      </dgm:t>
    </dgm:pt>
    <dgm:pt modelId="{C1322037-02FE-4316-A37C-837AEB0D275D}" type="sibTrans" cxnId="{8EC43C99-CC44-40E0-9E29-A82676551251}">
      <dgm:prSet/>
      <dgm:spPr/>
      <dgm:t>
        <a:bodyPr/>
        <a:lstStyle/>
        <a:p>
          <a:endParaRPr lang="en-GB"/>
        </a:p>
      </dgm:t>
    </dgm:pt>
    <dgm:pt modelId="{6BB7F8AF-70C8-445D-BB3B-8A431D28788E}">
      <dgm:prSet/>
      <dgm:spPr/>
      <dgm:t>
        <a:bodyPr/>
        <a:lstStyle/>
        <a:p>
          <a:r>
            <a:rPr lang="fr-BE"/>
            <a:t>Projets/programmes developp</a:t>
          </a:r>
          <a:r>
            <a:rPr lang="fr-BE" noProof="0"/>
            <a:t>és pour être financés</a:t>
          </a:r>
          <a:endParaRPr lang="fr-BE" dirty="0"/>
        </a:p>
      </dgm:t>
    </dgm:pt>
    <dgm:pt modelId="{1AA924FB-0268-4806-AFA7-DD5D78013D23}" type="parTrans" cxnId="{1756E2B5-EB5F-4879-A3C3-323751767B1A}">
      <dgm:prSet/>
      <dgm:spPr/>
      <dgm:t>
        <a:bodyPr/>
        <a:lstStyle/>
        <a:p>
          <a:endParaRPr lang="en-GB"/>
        </a:p>
      </dgm:t>
    </dgm:pt>
    <dgm:pt modelId="{DA1483B8-C2B1-4C60-838F-B1BCBF849ABD}" type="sibTrans" cxnId="{1756E2B5-EB5F-4879-A3C3-323751767B1A}">
      <dgm:prSet/>
      <dgm:spPr/>
      <dgm:t>
        <a:bodyPr/>
        <a:lstStyle/>
        <a:p>
          <a:endParaRPr lang="en-GB"/>
        </a:p>
      </dgm:t>
    </dgm:pt>
    <dgm:pt modelId="{9012AEC0-590B-4731-B6C1-ADD97EBB9183}">
      <dgm:prSet phldrT="[Text]"/>
      <dgm:spPr/>
      <dgm:t>
        <a:bodyPr/>
        <a:lstStyle/>
        <a:p>
          <a:endParaRPr lang="fr-BE" dirty="0"/>
        </a:p>
      </dgm:t>
    </dgm:pt>
    <dgm:pt modelId="{DD9A52BB-0055-41C5-8032-1A84C4FCF77E}" type="parTrans" cxnId="{D53ECBA6-AF97-4EC8-AAC6-5512170EAB0B}">
      <dgm:prSet/>
      <dgm:spPr/>
      <dgm:t>
        <a:bodyPr/>
        <a:lstStyle/>
        <a:p>
          <a:endParaRPr lang="en-GB"/>
        </a:p>
      </dgm:t>
    </dgm:pt>
    <dgm:pt modelId="{EBB70C35-5F24-4D78-A218-F8030FE5AB2C}" type="sibTrans" cxnId="{D53ECBA6-AF97-4EC8-AAC6-5512170EAB0B}">
      <dgm:prSet/>
      <dgm:spPr/>
      <dgm:t>
        <a:bodyPr/>
        <a:lstStyle/>
        <a:p>
          <a:endParaRPr lang="en-GB"/>
        </a:p>
      </dgm:t>
    </dgm:pt>
    <dgm:pt modelId="{33995D6A-43B8-43E5-BFBD-2AC9BCCAD947}" type="pres">
      <dgm:prSet presAssocID="{FAE1AC90-C7AD-4589-9BAC-CA3E0A048ED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46C0424-C87C-4408-B2C3-D17855354EA6}" type="pres">
      <dgm:prSet presAssocID="{07AEB573-9812-4E5A-BA61-CDDAD2CE8E4B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13628-58BD-4C1E-89FF-184C7E033F62}" type="pres">
      <dgm:prSet presAssocID="{07AEB573-9812-4E5A-BA61-CDDAD2CE8E4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39563-45A2-46AB-93C7-412A17F182A9}" type="pres">
      <dgm:prSet presAssocID="{6204B999-0652-4EB7-92CC-FA081C55DFE2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7A106-4AB9-4847-AFFC-C818E86624E7}" type="pres">
      <dgm:prSet presAssocID="{6204B999-0652-4EB7-92CC-FA081C55DFE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2B096-7D6A-416A-A0C8-26FC7EE3BAF9}" type="pres">
      <dgm:prSet presAssocID="{8870FF0C-256F-4429-BACE-4136F00F6B39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4A815-5BAD-4CD6-BC56-CCF910DD5EDD}" type="pres">
      <dgm:prSet presAssocID="{8870FF0C-256F-4429-BACE-4136F00F6B39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A4A354-4977-44E3-826D-0927A33850DF}" type="presOf" srcId="{3BA892E8-288F-45D4-ABF5-0FF7F11F17DA}" destId="{B2313628-58BD-4C1E-89FF-184C7E033F62}" srcOrd="0" destOrd="3" presId="urn:microsoft.com/office/officeart/2009/3/layout/IncreasingArrowsProcess"/>
    <dgm:cxn modelId="{9FA3F9D8-BC9F-4A09-9B01-BEB4FF70408C}" type="presOf" srcId="{9DE11DB2-586C-4D93-B95C-962200505741}" destId="{B2313628-58BD-4C1E-89FF-184C7E033F62}" srcOrd="0" destOrd="5" presId="urn:microsoft.com/office/officeart/2009/3/layout/IncreasingArrowsProcess"/>
    <dgm:cxn modelId="{1BCF9EB3-1A8D-4B98-9CE6-1334F684F67A}" type="presOf" srcId="{6204B999-0652-4EB7-92CC-FA081C55DFE2}" destId="{D8D39563-45A2-46AB-93C7-412A17F182A9}" srcOrd="0" destOrd="0" presId="urn:microsoft.com/office/officeart/2009/3/layout/IncreasingArrowsProcess"/>
    <dgm:cxn modelId="{638CC672-5BB9-4D8D-9057-306BD1AA6107}" srcId="{07AEB573-9812-4E5A-BA61-CDDAD2CE8E4B}" destId="{9DE11DB2-586C-4D93-B95C-962200505741}" srcOrd="5" destOrd="0" parTransId="{7765764B-90B7-459F-9740-B249BC6E3577}" sibTransId="{054EA584-3611-41D6-A8E4-3010A7989DF1}"/>
    <dgm:cxn modelId="{9DAF64F2-67C7-411C-914E-3072221960E6}" srcId="{6204B999-0652-4EB7-92CC-FA081C55DFE2}" destId="{63F3D1C3-E049-48FF-9782-06E5ADDE2D00}" srcOrd="0" destOrd="0" parTransId="{6577CAFB-31A7-4A82-8A65-A6064992CA6E}" sibTransId="{3DF50164-B73F-418F-A8F7-C810FEA41589}"/>
    <dgm:cxn modelId="{0717A323-E619-4F5D-A300-FBA3932C39A5}" type="presOf" srcId="{0E931B95-983B-4053-98E4-01B324004468}" destId="{B2313628-58BD-4C1E-89FF-184C7E033F62}" srcOrd="0" destOrd="1" presId="urn:microsoft.com/office/officeart/2009/3/layout/IncreasingArrowsProcess"/>
    <dgm:cxn modelId="{74170C03-92E3-4767-BDFB-9D58993D3374}" type="presOf" srcId="{07AEB573-9812-4E5A-BA61-CDDAD2CE8E4B}" destId="{446C0424-C87C-4408-B2C3-D17855354EA6}" srcOrd="0" destOrd="0" presId="urn:microsoft.com/office/officeart/2009/3/layout/IncreasingArrowsProcess"/>
    <dgm:cxn modelId="{6336D4E6-0430-47A7-AD47-8395A9908345}" srcId="{07AEB573-9812-4E5A-BA61-CDDAD2CE8E4B}" destId="{0E931B95-983B-4053-98E4-01B324004468}" srcOrd="1" destOrd="0" parTransId="{68097C1A-2688-4AFC-9F95-EEC940DF952D}" sibTransId="{B8C9D773-991D-480D-9F7A-267ED47A2BA9}"/>
    <dgm:cxn modelId="{55A62969-F49C-4787-A9D5-7A8700205A12}" type="presOf" srcId="{9012AEC0-590B-4731-B6C1-ADD97EBB9183}" destId="{CF24A815-5BAD-4CD6-BC56-CCF910DD5EDD}" srcOrd="0" destOrd="2" presId="urn:microsoft.com/office/officeart/2009/3/layout/IncreasingArrowsProcess"/>
    <dgm:cxn modelId="{C8F65871-510D-4506-BA88-AE087617235E}" srcId="{FAE1AC90-C7AD-4589-9BAC-CA3E0A048EDD}" destId="{6204B999-0652-4EB7-92CC-FA081C55DFE2}" srcOrd="1" destOrd="0" parTransId="{888EF425-3250-477D-85AD-9B89267ADD4A}" sibTransId="{1206D541-9FE7-4D09-A75C-4FD68598C21B}"/>
    <dgm:cxn modelId="{798056D1-7146-4B99-B3EE-4F2EAD3D885C}" type="presOf" srcId="{D2E68612-2AAB-4CDA-AAA9-87D608E52C74}" destId="{F1D7A106-4AB9-4847-AFFC-C818E86624E7}" srcOrd="0" destOrd="1" presId="urn:microsoft.com/office/officeart/2009/3/layout/IncreasingArrowsProcess"/>
    <dgm:cxn modelId="{9B117A34-7C7D-45C8-ABFE-73BFDDF5B2E1}" srcId="{07AEB573-9812-4E5A-BA61-CDDAD2CE8E4B}" destId="{9ACCC676-7674-448E-BB91-70C63DB9A03B}" srcOrd="0" destOrd="0" parTransId="{F982235D-556A-45CB-89DE-C8DE2F67A912}" sibTransId="{23521B8E-287D-4748-A80C-0B86FA1EAA45}"/>
    <dgm:cxn modelId="{7661DA0F-6454-4D00-A37F-50F206E6F02E}" type="presOf" srcId="{9ACCC676-7674-448E-BB91-70C63DB9A03B}" destId="{B2313628-58BD-4C1E-89FF-184C7E033F62}" srcOrd="0" destOrd="0" presId="urn:microsoft.com/office/officeart/2009/3/layout/IncreasingArrowsProcess"/>
    <dgm:cxn modelId="{C31F1777-F0D5-45D2-A7E7-4C9F61E76D68}" srcId="{07AEB573-9812-4E5A-BA61-CDDAD2CE8E4B}" destId="{185F6D4B-837F-43F1-BA80-6900C797EB0F}" srcOrd="2" destOrd="0" parTransId="{C04CDD62-4029-48D1-BD1E-0C4948A0067B}" sibTransId="{C3ADCEC4-1780-48B7-AB94-CB9DD7B370AB}"/>
    <dgm:cxn modelId="{F09D2DEC-E7CA-4EAF-AB04-3A1FA029D97A}" srcId="{8870FF0C-256F-4429-BACE-4136F00F6B39}" destId="{ADAEC669-0825-4EA4-80BC-3089ABB87625}" srcOrd="3" destOrd="0" parTransId="{5BC54732-B406-4CE3-8DB8-75CB2A8E367C}" sibTransId="{A19C2626-4576-424E-BF13-775CC686E68F}"/>
    <dgm:cxn modelId="{1756E2B5-EB5F-4879-A3C3-323751767B1A}" srcId="{8870FF0C-256F-4429-BACE-4136F00F6B39}" destId="{6BB7F8AF-70C8-445D-BB3B-8A431D28788E}" srcOrd="1" destOrd="0" parTransId="{1AA924FB-0268-4806-AFA7-DD5D78013D23}" sibTransId="{DA1483B8-C2B1-4C60-838F-B1BCBF849ABD}"/>
    <dgm:cxn modelId="{B8FD36F6-968A-4571-A7A9-0EA78E651E1A}" type="presOf" srcId="{185F6D4B-837F-43F1-BA80-6900C797EB0F}" destId="{B2313628-58BD-4C1E-89FF-184C7E033F62}" srcOrd="0" destOrd="2" presId="urn:microsoft.com/office/officeart/2009/3/layout/IncreasingArrowsProcess"/>
    <dgm:cxn modelId="{1FDA914B-66C7-4B91-8555-221A8909B9DE}" type="presOf" srcId="{63F3D1C3-E049-48FF-9782-06E5ADDE2D00}" destId="{F1D7A106-4AB9-4847-AFFC-C818E86624E7}" srcOrd="0" destOrd="0" presId="urn:microsoft.com/office/officeart/2009/3/layout/IncreasingArrowsProcess"/>
    <dgm:cxn modelId="{D53ECBA6-AF97-4EC8-AAC6-5512170EAB0B}" srcId="{8870FF0C-256F-4429-BACE-4136F00F6B39}" destId="{9012AEC0-590B-4731-B6C1-ADD97EBB9183}" srcOrd="2" destOrd="0" parTransId="{DD9A52BB-0055-41C5-8032-1A84C4FCF77E}" sibTransId="{EBB70C35-5F24-4D78-A218-F8030FE5AB2C}"/>
    <dgm:cxn modelId="{8EC43C99-CC44-40E0-9E29-A82676551251}" srcId="{8870FF0C-256F-4429-BACE-4136F00F6B39}" destId="{502AD75C-8398-43BA-ABE6-51B67363136E}" srcOrd="0" destOrd="0" parTransId="{AB25C1BD-163E-4983-8AF3-C61FF38AC7E5}" sibTransId="{C1322037-02FE-4316-A37C-837AEB0D275D}"/>
    <dgm:cxn modelId="{C97CF92D-9F46-45A0-977C-A04E686CA2DE}" type="presOf" srcId="{FAE1AC90-C7AD-4589-9BAC-CA3E0A048EDD}" destId="{33995D6A-43B8-43E5-BFBD-2AC9BCCAD947}" srcOrd="0" destOrd="0" presId="urn:microsoft.com/office/officeart/2009/3/layout/IncreasingArrowsProcess"/>
    <dgm:cxn modelId="{17BDD1DD-0FA5-4B64-BDB3-DFEC21CEF0D0}" srcId="{07AEB573-9812-4E5A-BA61-CDDAD2CE8E4B}" destId="{3BA892E8-288F-45D4-ABF5-0FF7F11F17DA}" srcOrd="3" destOrd="0" parTransId="{2A0809F1-9CAC-4AE1-80B4-CFA841F7A2B7}" sibTransId="{B5E2C52F-C6E2-460C-9B76-E3206670697B}"/>
    <dgm:cxn modelId="{81A20A30-5A4A-4257-9FAF-04D89EBE4213}" type="presOf" srcId="{502AD75C-8398-43BA-ABE6-51B67363136E}" destId="{CF24A815-5BAD-4CD6-BC56-CCF910DD5EDD}" srcOrd="0" destOrd="0" presId="urn:microsoft.com/office/officeart/2009/3/layout/IncreasingArrowsProcess"/>
    <dgm:cxn modelId="{E726132D-4B92-47B6-B051-A7758D551171}" type="presOf" srcId="{8870FF0C-256F-4429-BACE-4136F00F6B39}" destId="{3E32B096-7D6A-416A-A0C8-26FC7EE3BAF9}" srcOrd="0" destOrd="0" presId="urn:microsoft.com/office/officeart/2009/3/layout/IncreasingArrowsProcess"/>
    <dgm:cxn modelId="{F2AC526F-A468-4A2C-8BA9-0FE159FEBBA9}" srcId="{07AEB573-9812-4E5A-BA61-CDDAD2CE8E4B}" destId="{FB34A3DE-6407-457C-826F-7544C0895611}" srcOrd="4" destOrd="0" parTransId="{6BC5D93E-D453-46C9-A6A7-C4A544CE8F16}" sibTransId="{1568A224-687D-49F7-8E46-7A74E453E776}"/>
    <dgm:cxn modelId="{D71C063E-2D3B-4718-A76D-7A7E9AA0FDA9}" type="presOf" srcId="{8FF78A86-B860-47B4-AAA8-50AE8C25E6AF}" destId="{F1D7A106-4AB9-4847-AFFC-C818E86624E7}" srcOrd="0" destOrd="2" presId="urn:microsoft.com/office/officeart/2009/3/layout/IncreasingArrowsProcess"/>
    <dgm:cxn modelId="{AEA2B543-57D1-425C-9290-088373BF8961}" type="presOf" srcId="{FB34A3DE-6407-457C-826F-7544C0895611}" destId="{B2313628-58BD-4C1E-89FF-184C7E033F62}" srcOrd="0" destOrd="4" presId="urn:microsoft.com/office/officeart/2009/3/layout/IncreasingArrowsProcess"/>
    <dgm:cxn modelId="{7CBFCA17-6CD2-4DED-8990-EC12FEF34271}" type="presOf" srcId="{ADAEC669-0825-4EA4-80BC-3089ABB87625}" destId="{CF24A815-5BAD-4CD6-BC56-CCF910DD5EDD}" srcOrd="0" destOrd="3" presId="urn:microsoft.com/office/officeart/2009/3/layout/IncreasingArrowsProcess"/>
    <dgm:cxn modelId="{A95ECBD7-58F1-400E-89EB-CCBAEBBDCCF2}" srcId="{FAE1AC90-C7AD-4589-9BAC-CA3E0A048EDD}" destId="{07AEB573-9812-4E5A-BA61-CDDAD2CE8E4B}" srcOrd="0" destOrd="0" parTransId="{7DE70190-5330-4941-9DAF-08503652BD07}" sibTransId="{920CD3DD-165D-48E7-B7AA-8456FB09AA16}"/>
    <dgm:cxn modelId="{85916171-4558-4D2F-9B07-480EDD71A71E}" srcId="{6204B999-0652-4EB7-92CC-FA081C55DFE2}" destId="{8FF78A86-B860-47B4-AAA8-50AE8C25E6AF}" srcOrd="2" destOrd="0" parTransId="{75A027B5-9B1C-43D6-873E-EFA40F0141F9}" sibTransId="{1C9D62D3-33C5-41E1-9F5A-A8F10FD10C09}"/>
    <dgm:cxn modelId="{56E8BD5A-141D-4F96-AF54-99D2738C42A2}" type="presOf" srcId="{6BB7F8AF-70C8-445D-BB3B-8A431D28788E}" destId="{CF24A815-5BAD-4CD6-BC56-CCF910DD5EDD}" srcOrd="0" destOrd="1" presId="urn:microsoft.com/office/officeart/2009/3/layout/IncreasingArrowsProcess"/>
    <dgm:cxn modelId="{15BA500C-2A1B-469D-B1F9-6A449FDBEC75}" srcId="{6204B999-0652-4EB7-92CC-FA081C55DFE2}" destId="{D2E68612-2AAB-4CDA-AAA9-87D608E52C74}" srcOrd="1" destOrd="0" parTransId="{2BB4A61A-027C-47DB-AAB6-673C49F02561}" sibTransId="{354D1744-1376-4694-B1DB-607C453001BA}"/>
    <dgm:cxn modelId="{5446206E-F9A4-4559-8F7C-669CC34F2AFC}" srcId="{FAE1AC90-C7AD-4589-9BAC-CA3E0A048EDD}" destId="{8870FF0C-256F-4429-BACE-4136F00F6B39}" srcOrd="2" destOrd="0" parTransId="{9055E5AD-4CAB-44D9-BD16-EE03E64796DB}" sibTransId="{53BFF819-984D-40B6-9335-5DC5D54082A5}"/>
    <dgm:cxn modelId="{C1D5B7E4-9073-4A9E-87F0-6B24662E7619}" type="presParOf" srcId="{33995D6A-43B8-43E5-BFBD-2AC9BCCAD947}" destId="{446C0424-C87C-4408-B2C3-D17855354EA6}" srcOrd="0" destOrd="0" presId="urn:microsoft.com/office/officeart/2009/3/layout/IncreasingArrowsProcess"/>
    <dgm:cxn modelId="{A1420F2B-C897-4F03-A984-E3832B51A9F9}" type="presParOf" srcId="{33995D6A-43B8-43E5-BFBD-2AC9BCCAD947}" destId="{B2313628-58BD-4C1E-89FF-184C7E033F62}" srcOrd="1" destOrd="0" presId="urn:microsoft.com/office/officeart/2009/3/layout/IncreasingArrowsProcess"/>
    <dgm:cxn modelId="{00E529E7-EC6A-46E7-9EBE-1FA8E5391FB3}" type="presParOf" srcId="{33995D6A-43B8-43E5-BFBD-2AC9BCCAD947}" destId="{D8D39563-45A2-46AB-93C7-412A17F182A9}" srcOrd="2" destOrd="0" presId="urn:microsoft.com/office/officeart/2009/3/layout/IncreasingArrowsProcess"/>
    <dgm:cxn modelId="{86E8FAC5-B3CE-4925-9369-8D1301EB7EDE}" type="presParOf" srcId="{33995D6A-43B8-43E5-BFBD-2AC9BCCAD947}" destId="{F1D7A106-4AB9-4847-AFFC-C818E86624E7}" srcOrd="3" destOrd="0" presId="urn:microsoft.com/office/officeart/2009/3/layout/IncreasingArrowsProcess"/>
    <dgm:cxn modelId="{E1D341E7-3D0E-440E-BCFF-024B9EC5EF82}" type="presParOf" srcId="{33995D6A-43B8-43E5-BFBD-2AC9BCCAD947}" destId="{3E32B096-7D6A-416A-A0C8-26FC7EE3BAF9}" srcOrd="4" destOrd="0" presId="urn:microsoft.com/office/officeart/2009/3/layout/IncreasingArrowsProcess"/>
    <dgm:cxn modelId="{FDD9ED40-C13E-4C0F-85AC-13309631C5A4}" type="presParOf" srcId="{33995D6A-43B8-43E5-BFBD-2AC9BCCAD947}" destId="{CF24A815-5BAD-4CD6-BC56-CCF910DD5ED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821C6F-7703-4472-B1B9-E27A363F903C}" type="doc">
      <dgm:prSet loTypeId="urn:microsoft.com/office/officeart/2005/8/layout/cycle3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60BA7836-87FC-4380-9E32-D168131D1F0F}">
      <dgm:prSet phldrT="[Text]"/>
      <dgm:spPr/>
      <dgm:t>
        <a:bodyPr/>
        <a:lstStyle/>
        <a:p>
          <a:r>
            <a:rPr lang="fr-BE"/>
            <a:t>Programme pays</a:t>
          </a:r>
          <a:endParaRPr lang="fr-BE" dirty="0"/>
        </a:p>
      </dgm:t>
    </dgm:pt>
    <dgm:pt modelId="{5409E293-F010-49DF-84D7-3FD17FF53168}" type="parTrans" cxnId="{00A4BF5B-3BD4-4270-A05D-8F1C3E221FE7}">
      <dgm:prSet/>
      <dgm:spPr/>
      <dgm:t>
        <a:bodyPr/>
        <a:lstStyle/>
        <a:p>
          <a:endParaRPr lang="en-GB"/>
        </a:p>
      </dgm:t>
    </dgm:pt>
    <dgm:pt modelId="{95D7A14C-AC41-4D1F-9514-137F24BEAC20}" type="sibTrans" cxnId="{00A4BF5B-3BD4-4270-A05D-8F1C3E221FE7}">
      <dgm:prSet/>
      <dgm:spPr/>
      <dgm:t>
        <a:bodyPr/>
        <a:lstStyle/>
        <a:p>
          <a:endParaRPr lang="en-GB"/>
        </a:p>
      </dgm:t>
    </dgm:pt>
    <dgm:pt modelId="{FDC56E74-275C-4252-AC79-BBD85B69D92C}">
      <dgm:prSet phldrT="[Text]"/>
      <dgm:spPr/>
      <dgm:t>
        <a:bodyPr/>
        <a:lstStyle/>
        <a:p>
          <a:r>
            <a:rPr lang="fr-BE" dirty="0"/>
            <a:t>Programme de travail des E</a:t>
          </a:r>
          <a:r>
            <a:rPr lang="fr-BE" noProof="0" dirty="0"/>
            <a:t>ntités</a:t>
          </a:r>
        </a:p>
      </dgm:t>
    </dgm:pt>
    <dgm:pt modelId="{CAFC29E4-624C-4265-9302-1587E093EEE2}" type="parTrans" cxnId="{3F91DD4E-8F63-4718-BB84-AA246A086D68}">
      <dgm:prSet/>
      <dgm:spPr/>
      <dgm:t>
        <a:bodyPr/>
        <a:lstStyle/>
        <a:p>
          <a:endParaRPr lang="en-GB"/>
        </a:p>
      </dgm:t>
    </dgm:pt>
    <dgm:pt modelId="{7BD6D12F-A780-4609-985C-685715519574}" type="sibTrans" cxnId="{3F91DD4E-8F63-4718-BB84-AA246A086D68}">
      <dgm:prSet/>
      <dgm:spPr/>
      <dgm:t>
        <a:bodyPr/>
        <a:lstStyle/>
        <a:p>
          <a:endParaRPr lang="en-GB"/>
        </a:p>
      </dgm:t>
    </dgm:pt>
    <dgm:pt modelId="{BD39C72A-A0FE-43E0-A657-F915E602E156}">
      <dgm:prSet phldrT="[Text]"/>
      <dgm:spPr/>
      <dgm:t>
        <a:bodyPr/>
        <a:lstStyle/>
        <a:p>
          <a:r>
            <a:rPr lang="fr-BE" noProof="0" dirty="0"/>
            <a:t>Développent du portefeuille</a:t>
          </a:r>
        </a:p>
      </dgm:t>
    </dgm:pt>
    <dgm:pt modelId="{3AFEE216-6110-486D-9A32-EE1822FEF1FB}" type="parTrans" cxnId="{6CFA4992-6A6E-4DD4-82EE-01A23582A18A}">
      <dgm:prSet/>
      <dgm:spPr/>
      <dgm:t>
        <a:bodyPr/>
        <a:lstStyle/>
        <a:p>
          <a:endParaRPr lang="en-GB"/>
        </a:p>
      </dgm:t>
    </dgm:pt>
    <dgm:pt modelId="{5422B896-614D-4A92-8585-FE70FB3BA7FE}" type="sibTrans" cxnId="{6CFA4992-6A6E-4DD4-82EE-01A23582A18A}">
      <dgm:prSet/>
      <dgm:spPr/>
      <dgm:t>
        <a:bodyPr/>
        <a:lstStyle/>
        <a:p>
          <a:endParaRPr lang="en-GB"/>
        </a:p>
      </dgm:t>
    </dgm:pt>
    <dgm:pt modelId="{80188792-D4FB-4E98-890F-961E8AD09502}">
      <dgm:prSet phldrT="[Text]"/>
      <dgm:spPr/>
      <dgm:t>
        <a:bodyPr/>
        <a:lstStyle/>
        <a:p>
          <a:r>
            <a:rPr lang="fr-BE"/>
            <a:t>Mise en oeuvre de projets</a:t>
          </a:r>
          <a:endParaRPr lang="fr-BE" dirty="0"/>
        </a:p>
      </dgm:t>
    </dgm:pt>
    <dgm:pt modelId="{7837B6A6-57AE-45B8-AABB-A79EC7A2B4A1}" type="parTrans" cxnId="{CDE7714D-2AB7-482E-8204-A2719BBEB927}">
      <dgm:prSet/>
      <dgm:spPr/>
      <dgm:t>
        <a:bodyPr/>
        <a:lstStyle/>
        <a:p>
          <a:endParaRPr lang="en-GB"/>
        </a:p>
      </dgm:t>
    </dgm:pt>
    <dgm:pt modelId="{02C47620-BF4E-444D-9FA8-8B61A464D1D0}" type="sibTrans" cxnId="{CDE7714D-2AB7-482E-8204-A2719BBEB927}">
      <dgm:prSet/>
      <dgm:spPr/>
      <dgm:t>
        <a:bodyPr/>
        <a:lstStyle/>
        <a:p>
          <a:endParaRPr lang="en-GB"/>
        </a:p>
      </dgm:t>
    </dgm:pt>
    <dgm:pt modelId="{61A30E2C-8BB3-4836-85B0-7F73B28944C1}">
      <dgm:prSet phldrT="[Text]"/>
      <dgm:spPr/>
      <dgm:t>
        <a:bodyPr/>
        <a:lstStyle/>
        <a:p>
          <a:r>
            <a:rPr lang="fr-BE" noProof="0" dirty="0"/>
            <a:t>Propositions de financement</a:t>
          </a:r>
        </a:p>
      </dgm:t>
    </dgm:pt>
    <dgm:pt modelId="{C193573A-6F68-4217-83F0-575BE43E8DBF}" type="parTrans" cxnId="{15774997-3DAA-4EE5-AD88-F6E40FAB959B}">
      <dgm:prSet/>
      <dgm:spPr/>
      <dgm:t>
        <a:bodyPr/>
        <a:lstStyle/>
        <a:p>
          <a:endParaRPr lang="en-GB"/>
        </a:p>
      </dgm:t>
    </dgm:pt>
    <dgm:pt modelId="{7ED26BDF-528D-4960-A518-FB963DB72496}" type="sibTrans" cxnId="{15774997-3DAA-4EE5-AD88-F6E40FAB959B}">
      <dgm:prSet/>
      <dgm:spPr/>
      <dgm:t>
        <a:bodyPr/>
        <a:lstStyle/>
        <a:p>
          <a:endParaRPr lang="en-GB"/>
        </a:p>
      </dgm:t>
    </dgm:pt>
    <dgm:pt modelId="{07E1942E-21C0-4CC6-B6FC-8E37DAE585E0}">
      <dgm:prSet phldrT="[Text]"/>
      <dgm:spPr/>
      <dgm:t>
        <a:bodyPr/>
        <a:lstStyle/>
        <a:p>
          <a:r>
            <a:rPr lang="fr-BE" noProof="0" dirty="0"/>
            <a:t>Résultats et apprentissage</a:t>
          </a:r>
        </a:p>
      </dgm:t>
    </dgm:pt>
    <dgm:pt modelId="{E56BEAEF-FBDD-4648-9638-19ABF8070EC4}" type="parTrans" cxnId="{AB891D0E-A48D-4B97-9AF3-2CF458E21037}">
      <dgm:prSet/>
      <dgm:spPr/>
      <dgm:t>
        <a:bodyPr/>
        <a:lstStyle/>
        <a:p>
          <a:endParaRPr lang="en-GB"/>
        </a:p>
      </dgm:t>
    </dgm:pt>
    <dgm:pt modelId="{52F13421-F05F-4391-A617-B280487FCA34}" type="sibTrans" cxnId="{AB891D0E-A48D-4B97-9AF3-2CF458E21037}">
      <dgm:prSet/>
      <dgm:spPr/>
      <dgm:t>
        <a:bodyPr/>
        <a:lstStyle/>
        <a:p>
          <a:endParaRPr lang="en-GB"/>
        </a:p>
      </dgm:t>
    </dgm:pt>
    <dgm:pt modelId="{199EDAEF-92D2-4687-9641-F689066774E1}" type="pres">
      <dgm:prSet presAssocID="{DF821C6F-7703-4472-B1B9-E27A363F90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917F17-44A2-4A4B-BFA0-CAC90ACCBA7F}" type="pres">
      <dgm:prSet presAssocID="{DF821C6F-7703-4472-B1B9-E27A363F903C}" presName="cycle" presStyleCnt="0"/>
      <dgm:spPr/>
    </dgm:pt>
    <dgm:pt modelId="{3589CFEE-8FD7-48F3-AF27-FB9A5A618D0D}" type="pres">
      <dgm:prSet presAssocID="{60BA7836-87FC-4380-9E32-D168131D1F0F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ED352-D44E-4D83-87DB-2BF1D41FC923}" type="pres">
      <dgm:prSet presAssocID="{95D7A14C-AC41-4D1F-9514-137F24BEAC2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53F9485-4502-4985-9953-E1D68E419658}" type="pres">
      <dgm:prSet presAssocID="{FDC56E74-275C-4252-AC79-BBD85B69D92C}" presName="nodeFollowingNodes" presStyleLbl="node1" presStyleIdx="1" presStyleCnt="6" custRadScaleRad="100827" custRadScaleInc="15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9CF1A-4D16-436B-BD12-A45AD2B504DE}" type="pres">
      <dgm:prSet presAssocID="{BD39C72A-A0FE-43E0-A657-F915E602E156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A2354-9281-4E12-A95B-D140570F78CF}" type="pres">
      <dgm:prSet presAssocID="{61A30E2C-8BB3-4836-85B0-7F73B28944C1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8D3F6-650D-43F3-8FA0-BA14C0737DFF}" type="pres">
      <dgm:prSet presAssocID="{80188792-D4FB-4E98-890F-961E8AD09502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118C8-74FB-4007-932B-0ED0E2E42EC5}" type="pres">
      <dgm:prSet presAssocID="{07E1942E-21C0-4CC6-B6FC-8E37DAE585E0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91DD4E-8F63-4718-BB84-AA246A086D68}" srcId="{DF821C6F-7703-4472-B1B9-E27A363F903C}" destId="{FDC56E74-275C-4252-AC79-BBD85B69D92C}" srcOrd="1" destOrd="0" parTransId="{CAFC29E4-624C-4265-9302-1587E093EEE2}" sibTransId="{7BD6D12F-A780-4609-985C-685715519574}"/>
    <dgm:cxn modelId="{0EE98771-D0DE-440B-B2B9-67FED4778A5A}" type="presOf" srcId="{95D7A14C-AC41-4D1F-9514-137F24BEAC20}" destId="{BEBED352-D44E-4D83-87DB-2BF1D41FC923}" srcOrd="0" destOrd="0" presId="urn:microsoft.com/office/officeart/2005/8/layout/cycle3"/>
    <dgm:cxn modelId="{12B68F10-CB1C-423F-8615-BA1BC97E3354}" type="presOf" srcId="{61A30E2C-8BB3-4836-85B0-7F73B28944C1}" destId="{148A2354-9281-4E12-A95B-D140570F78CF}" srcOrd="0" destOrd="0" presId="urn:microsoft.com/office/officeart/2005/8/layout/cycle3"/>
    <dgm:cxn modelId="{059FC5FB-2D0C-45C1-A4F7-83DE4E6276ED}" type="presOf" srcId="{07E1942E-21C0-4CC6-B6FC-8E37DAE585E0}" destId="{E58118C8-74FB-4007-932B-0ED0E2E42EC5}" srcOrd="0" destOrd="0" presId="urn:microsoft.com/office/officeart/2005/8/layout/cycle3"/>
    <dgm:cxn modelId="{DFC4DDFA-E06D-44F2-950C-EDE14F2400D3}" type="presOf" srcId="{80188792-D4FB-4E98-890F-961E8AD09502}" destId="{AAD8D3F6-650D-43F3-8FA0-BA14C0737DFF}" srcOrd="0" destOrd="0" presId="urn:microsoft.com/office/officeart/2005/8/layout/cycle3"/>
    <dgm:cxn modelId="{6CFA4992-6A6E-4DD4-82EE-01A23582A18A}" srcId="{DF821C6F-7703-4472-B1B9-E27A363F903C}" destId="{BD39C72A-A0FE-43E0-A657-F915E602E156}" srcOrd="2" destOrd="0" parTransId="{3AFEE216-6110-486D-9A32-EE1822FEF1FB}" sibTransId="{5422B896-614D-4A92-8585-FE70FB3BA7FE}"/>
    <dgm:cxn modelId="{AB891D0E-A48D-4B97-9AF3-2CF458E21037}" srcId="{DF821C6F-7703-4472-B1B9-E27A363F903C}" destId="{07E1942E-21C0-4CC6-B6FC-8E37DAE585E0}" srcOrd="5" destOrd="0" parTransId="{E56BEAEF-FBDD-4648-9638-19ABF8070EC4}" sibTransId="{52F13421-F05F-4391-A617-B280487FCA34}"/>
    <dgm:cxn modelId="{00A4BF5B-3BD4-4270-A05D-8F1C3E221FE7}" srcId="{DF821C6F-7703-4472-B1B9-E27A363F903C}" destId="{60BA7836-87FC-4380-9E32-D168131D1F0F}" srcOrd="0" destOrd="0" parTransId="{5409E293-F010-49DF-84D7-3FD17FF53168}" sibTransId="{95D7A14C-AC41-4D1F-9514-137F24BEAC20}"/>
    <dgm:cxn modelId="{C3C8AC80-2867-4793-A31E-90C6A6D7D73E}" type="presOf" srcId="{BD39C72A-A0FE-43E0-A657-F915E602E156}" destId="{57E9CF1A-4D16-436B-BD12-A45AD2B504DE}" srcOrd="0" destOrd="0" presId="urn:microsoft.com/office/officeart/2005/8/layout/cycle3"/>
    <dgm:cxn modelId="{15774997-3DAA-4EE5-AD88-F6E40FAB959B}" srcId="{DF821C6F-7703-4472-B1B9-E27A363F903C}" destId="{61A30E2C-8BB3-4836-85B0-7F73B28944C1}" srcOrd="3" destOrd="0" parTransId="{C193573A-6F68-4217-83F0-575BE43E8DBF}" sibTransId="{7ED26BDF-528D-4960-A518-FB963DB72496}"/>
    <dgm:cxn modelId="{CDE7714D-2AB7-482E-8204-A2719BBEB927}" srcId="{DF821C6F-7703-4472-B1B9-E27A363F903C}" destId="{80188792-D4FB-4E98-890F-961E8AD09502}" srcOrd="4" destOrd="0" parTransId="{7837B6A6-57AE-45B8-AABB-A79EC7A2B4A1}" sibTransId="{02C47620-BF4E-444D-9FA8-8B61A464D1D0}"/>
    <dgm:cxn modelId="{D3E9AC02-C282-43E7-966E-5AFEA5B385E6}" type="presOf" srcId="{FDC56E74-275C-4252-AC79-BBD85B69D92C}" destId="{753F9485-4502-4985-9953-E1D68E419658}" srcOrd="0" destOrd="0" presId="urn:microsoft.com/office/officeart/2005/8/layout/cycle3"/>
    <dgm:cxn modelId="{F3F142E4-D71A-408D-A907-461834543F2B}" type="presOf" srcId="{60BA7836-87FC-4380-9E32-D168131D1F0F}" destId="{3589CFEE-8FD7-48F3-AF27-FB9A5A618D0D}" srcOrd="0" destOrd="0" presId="urn:microsoft.com/office/officeart/2005/8/layout/cycle3"/>
    <dgm:cxn modelId="{D3DAA89D-EA0B-4F60-A946-95253ADF1074}" type="presOf" srcId="{DF821C6F-7703-4472-B1B9-E27A363F903C}" destId="{199EDAEF-92D2-4687-9641-F689066774E1}" srcOrd="0" destOrd="0" presId="urn:microsoft.com/office/officeart/2005/8/layout/cycle3"/>
    <dgm:cxn modelId="{34FEE602-C242-4FDD-BA9A-657AD350701D}" type="presParOf" srcId="{199EDAEF-92D2-4687-9641-F689066774E1}" destId="{2F917F17-44A2-4A4B-BFA0-CAC90ACCBA7F}" srcOrd="0" destOrd="0" presId="urn:microsoft.com/office/officeart/2005/8/layout/cycle3"/>
    <dgm:cxn modelId="{E78ABBB7-B327-41E4-9319-F612474048BA}" type="presParOf" srcId="{2F917F17-44A2-4A4B-BFA0-CAC90ACCBA7F}" destId="{3589CFEE-8FD7-48F3-AF27-FB9A5A618D0D}" srcOrd="0" destOrd="0" presId="urn:microsoft.com/office/officeart/2005/8/layout/cycle3"/>
    <dgm:cxn modelId="{56986693-82D2-48A2-B24E-29548BC6C7D9}" type="presParOf" srcId="{2F917F17-44A2-4A4B-BFA0-CAC90ACCBA7F}" destId="{BEBED352-D44E-4D83-87DB-2BF1D41FC923}" srcOrd="1" destOrd="0" presId="urn:microsoft.com/office/officeart/2005/8/layout/cycle3"/>
    <dgm:cxn modelId="{53B874BB-81B9-469E-A27E-6D6D985FAF59}" type="presParOf" srcId="{2F917F17-44A2-4A4B-BFA0-CAC90ACCBA7F}" destId="{753F9485-4502-4985-9953-E1D68E419658}" srcOrd="2" destOrd="0" presId="urn:microsoft.com/office/officeart/2005/8/layout/cycle3"/>
    <dgm:cxn modelId="{DF6581EB-3ADD-4CAE-8FA3-F3EBF72BEA13}" type="presParOf" srcId="{2F917F17-44A2-4A4B-BFA0-CAC90ACCBA7F}" destId="{57E9CF1A-4D16-436B-BD12-A45AD2B504DE}" srcOrd="3" destOrd="0" presId="urn:microsoft.com/office/officeart/2005/8/layout/cycle3"/>
    <dgm:cxn modelId="{66BC1DA1-B19F-4A71-8CB2-DD15CE69D131}" type="presParOf" srcId="{2F917F17-44A2-4A4B-BFA0-CAC90ACCBA7F}" destId="{148A2354-9281-4E12-A95B-D140570F78CF}" srcOrd="4" destOrd="0" presId="urn:microsoft.com/office/officeart/2005/8/layout/cycle3"/>
    <dgm:cxn modelId="{2EB5E561-13C2-4AC3-8EDF-24476B255E22}" type="presParOf" srcId="{2F917F17-44A2-4A4B-BFA0-CAC90ACCBA7F}" destId="{AAD8D3F6-650D-43F3-8FA0-BA14C0737DFF}" srcOrd="5" destOrd="0" presId="urn:microsoft.com/office/officeart/2005/8/layout/cycle3"/>
    <dgm:cxn modelId="{88605B5E-B910-44BC-88DF-7B1997132307}" type="presParOf" srcId="{2F917F17-44A2-4A4B-BFA0-CAC90ACCBA7F}" destId="{E58118C8-74FB-4007-932B-0ED0E2E42EC5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C3A35D-3DBB-4F45-AABD-126DD888C9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C3013CF-7B4B-4AC7-A129-CF2A54867471}">
      <dgm:prSet custT="1"/>
      <dgm:spPr/>
      <dgm:t>
        <a:bodyPr/>
        <a:lstStyle/>
        <a:p>
          <a:pPr rtl="0"/>
          <a:r>
            <a:rPr lang="fr-BE" sz="1600" b="0" noProof="0" dirty="0">
              <a:latin typeface="Corbel"/>
              <a:cs typeface="Corbel"/>
            </a:rPr>
            <a:t>Le changement climatique dans le contexte du développement des pays </a:t>
          </a:r>
        </a:p>
      </dgm:t>
    </dgm:pt>
    <dgm:pt modelId="{F20B56C1-4370-4FF2-9CE1-22F298DF9377}" type="parTrans" cxnId="{1A4C4E14-40F1-403A-8E13-C00E9DA7BB1A}">
      <dgm:prSet/>
      <dgm:spPr/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592B8C84-B486-488D-81EC-BF99DB0D64F4}" type="sibTrans" cxnId="{1A4C4E14-40F1-403A-8E13-C00E9DA7BB1A}">
      <dgm:prSet/>
      <dgm:spPr/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F11B034E-2337-4936-A8A0-8E56ECB04053}">
      <dgm:prSet custT="1"/>
      <dgm:spPr/>
      <dgm:t>
        <a:bodyPr/>
        <a:lstStyle/>
        <a:p>
          <a:pPr rtl="0"/>
          <a:r>
            <a:rPr lang="fr-BE" sz="1600" b="0">
              <a:latin typeface="Corbel"/>
              <a:cs typeface="Corbel"/>
            </a:rPr>
            <a:t>Les secteurs prioritaires pour la programmation avec le GCF</a:t>
          </a:r>
          <a:endParaRPr lang="fr-BE" sz="1600" b="0" dirty="0">
            <a:latin typeface="Corbel"/>
            <a:cs typeface="Corbel"/>
          </a:endParaRPr>
        </a:p>
      </dgm:t>
    </dgm:pt>
    <dgm:pt modelId="{5ADF1F40-389A-4E6D-A605-9207BC66F1BE}" type="parTrans" cxnId="{EFE19FED-1F80-4A18-82DC-EDCF2B7C76BF}">
      <dgm:prSet/>
      <dgm:spPr/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B1522858-A6DA-4E7F-A214-1D7699C5270D}" type="sibTrans" cxnId="{EFE19FED-1F80-4A18-82DC-EDCF2B7C76BF}">
      <dgm:prSet/>
      <dgm:spPr/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0C3A79ED-B026-42CE-B06B-2CA3DB633780}">
      <dgm:prSet custT="1"/>
      <dgm:spPr/>
      <dgm:t>
        <a:bodyPr/>
        <a:lstStyle/>
        <a:p>
          <a:pPr rtl="0"/>
          <a:r>
            <a:rPr lang="fr-BE" sz="1600" b="0">
              <a:latin typeface="Corbel"/>
              <a:cs typeface="Corbel"/>
            </a:rPr>
            <a:t>Appui </a:t>
          </a:r>
          <a:r>
            <a:rPr lang="fr-BE" sz="1600" b="0" noProof="0">
              <a:latin typeface="Corbel"/>
              <a:cs typeface="Corbel"/>
            </a:rPr>
            <a:t>complémentaire</a:t>
          </a:r>
          <a:endParaRPr lang="fr-BE" sz="1600" b="0" noProof="0" dirty="0">
            <a:latin typeface="Corbel"/>
            <a:cs typeface="Corbel"/>
          </a:endParaRPr>
        </a:p>
      </dgm:t>
    </dgm:pt>
    <dgm:pt modelId="{04723966-20AB-4720-A49F-DC34FCB34470}" type="parTrans" cxnId="{C927170A-C9BC-4815-8D5F-F40C7C1992F9}">
      <dgm:prSet/>
      <dgm:spPr/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990F2363-E902-4320-9CD6-093B370C905C}" type="sibTrans" cxnId="{C927170A-C9BC-4815-8D5F-F40C7C1992F9}">
      <dgm:prSet/>
      <dgm:spPr/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5D163D6E-4A49-4007-861E-C9B7759A7871}">
      <dgm:prSet custT="1"/>
      <dgm:spPr/>
      <dgm:t>
        <a:bodyPr/>
        <a:lstStyle/>
        <a:p>
          <a:pPr rtl="0"/>
          <a:r>
            <a:rPr lang="fr-BE" sz="1600" b="0" dirty="0">
              <a:latin typeface="Corbel"/>
              <a:cs typeface="Corbel"/>
            </a:rPr>
            <a:t>Verification et actualisation</a:t>
          </a:r>
        </a:p>
      </dgm:t>
    </dgm:pt>
    <dgm:pt modelId="{008EB576-0D28-48D0-8461-E72B60AEEFB5}" type="parTrans" cxnId="{FF24E425-FC70-43C1-BED8-6C8066C4D13A}">
      <dgm:prSet/>
      <dgm:spPr/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82CE0773-C7FB-4EB7-85AA-B71BE4F42976}" type="sibTrans" cxnId="{FF24E425-FC70-43C1-BED8-6C8066C4D13A}">
      <dgm:prSet/>
      <dgm:spPr/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22F4DBF6-1A67-4C2E-ADBA-08D9E296DDD0}">
      <dgm:prSet custT="1"/>
      <dgm:spPr/>
      <dgm:t>
        <a:bodyPr/>
        <a:lstStyle/>
        <a:p>
          <a:pPr rtl="0"/>
          <a:r>
            <a:rPr lang="fr-BE" sz="1600" b="0">
              <a:latin typeface="Corbel"/>
              <a:cs typeface="Corbel"/>
            </a:rPr>
            <a:t>Besoins en termes de pr</a:t>
          </a:r>
          <a:r>
            <a:rPr lang="fr-BE" sz="1600" b="0" noProof="0">
              <a:latin typeface="Corbel"/>
              <a:cs typeface="Corbel"/>
            </a:rPr>
            <a:t>é</a:t>
          </a:r>
          <a:r>
            <a:rPr lang="fr-BE" sz="1600" b="0">
              <a:latin typeface="Corbel"/>
              <a:cs typeface="Corbel"/>
            </a:rPr>
            <a:t>paration des projets et d’appui pr</a:t>
          </a:r>
          <a:r>
            <a:rPr lang="fr-BE" sz="1600" b="0" noProof="0">
              <a:latin typeface="Corbel"/>
              <a:cs typeface="Corbel"/>
            </a:rPr>
            <a:t>é</a:t>
          </a:r>
          <a:r>
            <a:rPr lang="fr-BE" sz="1600" b="0">
              <a:latin typeface="Corbel"/>
              <a:cs typeface="Corbel"/>
            </a:rPr>
            <a:t>paratoire</a:t>
          </a:r>
          <a:endParaRPr lang="fr-BE" sz="1600" b="0" dirty="0">
            <a:latin typeface="Corbel"/>
            <a:cs typeface="Corbel"/>
          </a:endParaRPr>
        </a:p>
      </dgm:t>
    </dgm:pt>
    <dgm:pt modelId="{6AE0CCB2-C6AD-486D-AEC8-E843A6AFDF86}" type="sibTrans" cxnId="{A4029CA8-98BD-4694-9614-1BB04D4CB0B4}">
      <dgm:prSet/>
      <dgm:spPr/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49C92FEF-D6F2-4BFF-9CB4-573E9906C84B}" type="parTrans" cxnId="{A4029CA8-98BD-4694-9614-1BB04D4CB0B4}">
      <dgm:prSet/>
      <dgm:spPr/>
      <dgm:t>
        <a:bodyPr/>
        <a:lstStyle/>
        <a:p>
          <a:endParaRPr lang="en-US" sz="1600" b="0">
            <a:latin typeface="Calibri Light" panose="020F0302020204030204" pitchFamily="34" charset="0"/>
            <a:cs typeface="Calibri Light"/>
          </a:endParaRPr>
        </a:p>
      </dgm:t>
    </dgm:pt>
    <dgm:pt modelId="{4CDBC4D9-AF54-439E-B2FB-B45345FA3227}">
      <dgm:prSet custT="1"/>
      <dgm:spPr/>
      <dgm:t>
        <a:bodyPr/>
        <a:lstStyle/>
        <a:p>
          <a:pPr rtl="0"/>
          <a:r>
            <a:rPr lang="fr-BE" sz="1600" b="0" dirty="0">
              <a:latin typeface="Corbel"/>
              <a:cs typeface="Corbel"/>
            </a:rPr>
            <a:t>Rôles des parties prenantes, pl</a:t>
          </a:r>
          <a:r>
            <a:rPr lang="fr-BE" sz="1600" b="0" noProof="0" dirty="0">
              <a:latin typeface="Corbel"/>
              <a:cs typeface="Corbel"/>
            </a:rPr>
            <a:t>us particulièrement les Entités Accréditées</a:t>
          </a:r>
        </a:p>
      </dgm:t>
    </dgm:pt>
    <dgm:pt modelId="{021F53BD-4040-45D4-BE30-5CEC298E24FA}" type="parTrans" cxnId="{6A293EAA-F3DD-4FB6-9E11-5CCD3693DD71}">
      <dgm:prSet/>
      <dgm:spPr/>
      <dgm:t>
        <a:bodyPr/>
        <a:lstStyle/>
        <a:p>
          <a:endParaRPr lang="en-GB"/>
        </a:p>
      </dgm:t>
    </dgm:pt>
    <dgm:pt modelId="{4185EE20-02CE-47EA-9F80-BBDAAE07DDE1}" type="sibTrans" cxnId="{6A293EAA-F3DD-4FB6-9E11-5CCD3693DD71}">
      <dgm:prSet/>
      <dgm:spPr/>
      <dgm:t>
        <a:bodyPr/>
        <a:lstStyle/>
        <a:p>
          <a:endParaRPr lang="en-GB"/>
        </a:p>
      </dgm:t>
    </dgm:pt>
    <dgm:pt modelId="{FB46A45D-DA54-4376-BFE3-9563BE46FA6A}">
      <dgm:prSet custT="1"/>
      <dgm:spPr/>
      <dgm:t>
        <a:bodyPr/>
        <a:lstStyle/>
        <a:p>
          <a:pPr rtl="0"/>
          <a:r>
            <a:rPr lang="fr-BE" sz="1600" b="0" noProof="0">
              <a:latin typeface="Corbel"/>
              <a:cs typeface="Corbel"/>
            </a:rPr>
            <a:t>Conformité</a:t>
          </a:r>
          <a:r>
            <a:rPr lang="fr-BE" sz="1600" b="0">
              <a:latin typeface="Corbel"/>
              <a:cs typeface="Corbel"/>
            </a:rPr>
            <a:t> avec les politiques du GCF</a:t>
          </a:r>
          <a:endParaRPr lang="fr-BE" sz="1600" b="0" dirty="0">
            <a:latin typeface="Corbel"/>
            <a:cs typeface="Corbel"/>
          </a:endParaRPr>
        </a:p>
      </dgm:t>
    </dgm:pt>
    <dgm:pt modelId="{78ED00D9-4566-4838-B395-20F3644F8B46}" type="parTrans" cxnId="{9CDBF2C2-716B-4A0E-B56C-FD838A2D05DB}">
      <dgm:prSet/>
      <dgm:spPr/>
      <dgm:t>
        <a:bodyPr/>
        <a:lstStyle/>
        <a:p>
          <a:endParaRPr lang="en-GB"/>
        </a:p>
      </dgm:t>
    </dgm:pt>
    <dgm:pt modelId="{0AC1BD3E-36E3-427F-B317-E3C811DEC40A}" type="sibTrans" cxnId="{9CDBF2C2-716B-4A0E-B56C-FD838A2D05DB}">
      <dgm:prSet/>
      <dgm:spPr/>
      <dgm:t>
        <a:bodyPr/>
        <a:lstStyle/>
        <a:p>
          <a:endParaRPr lang="en-GB"/>
        </a:p>
      </dgm:t>
    </dgm:pt>
    <dgm:pt modelId="{EB7E3B94-F80F-435E-A792-99861A9EE87B}" type="pres">
      <dgm:prSet presAssocID="{40C3A35D-3DBB-4F45-AABD-126DD888C9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26363F8-F433-491B-B8ED-D982A9C88080}" type="pres">
      <dgm:prSet presAssocID="{40C3A35D-3DBB-4F45-AABD-126DD888C92C}" presName="Name1" presStyleCnt="0"/>
      <dgm:spPr/>
    </dgm:pt>
    <dgm:pt modelId="{FEC42C33-FAAB-4013-BDE3-6B05A505EB19}" type="pres">
      <dgm:prSet presAssocID="{40C3A35D-3DBB-4F45-AABD-126DD888C92C}" presName="cycle" presStyleCnt="0"/>
      <dgm:spPr/>
    </dgm:pt>
    <dgm:pt modelId="{1D172044-57EE-4125-AC77-4EB2CA23DEA1}" type="pres">
      <dgm:prSet presAssocID="{40C3A35D-3DBB-4F45-AABD-126DD888C92C}" presName="srcNode" presStyleLbl="node1" presStyleIdx="0" presStyleCnt="7"/>
      <dgm:spPr/>
    </dgm:pt>
    <dgm:pt modelId="{B2F1BB7B-EC6F-4613-A74C-E7572CFF8D89}" type="pres">
      <dgm:prSet presAssocID="{40C3A35D-3DBB-4F45-AABD-126DD888C92C}" presName="conn" presStyleLbl="parChTrans1D2" presStyleIdx="0" presStyleCnt="1"/>
      <dgm:spPr/>
      <dgm:t>
        <a:bodyPr/>
        <a:lstStyle/>
        <a:p>
          <a:endParaRPr lang="en-US"/>
        </a:p>
      </dgm:t>
    </dgm:pt>
    <dgm:pt modelId="{C120973B-3044-46B5-87B5-48CDFB64BDC3}" type="pres">
      <dgm:prSet presAssocID="{40C3A35D-3DBB-4F45-AABD-126DD888C92C}" presName="extraNode" presStyleLbl="node1" presStyleIdx="0" presStyleCnt="7"/>
      <dgm:spPr/>
    </dgm:pt>
    <dgm:pt modelId="{110A09BB-0568-4053-94A4-98F9EBDC460A}" type="pres">
      <dgm:prSet presAssocID="{40C3A35D-3DBB-4F45-AABD-126DD888C92C}" presName="dstNode" presStyleLbl="node1" presStyleIdx="0" presStyleCnt="7"/>
      <dgm:spPr/>
    </dgm:pt>
    <dgm:pt modelId="{5A1B7284-ED2C-46FE-BD39-6DB9280415F4}" type="pres">
      <dgm:prSet presAssocID="{8C3013CF-7B4B-4AC7-A129-CF2A5486747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31128-E8CE-42F5-A428-77927BBA86AD}" type="pres">
      <dgm:prSet presAssocID="{8C3013CF-7B4B-4AC7-A129-CF2A54867471}" presName="accent_1" presStyleCnt="0"/>
      <dgm:spPr/>
    </dgm:pt>
    <dgm:pt modelId="{086908E9-348C-4337-8F96-6703EFAA41ED}" type="pres">
      <dgm:prSet presAssocID="{8C3013CF-7B4B-4AC7-A129-CF2A54867471}" presName="accentRepeatNode" presStyleLbl="solidFgAcc1" presStyleIdx="0" presStyleCnt="7"/>
      <dgm:spPr/>
    </dgm:pt>
    <dgm:pt modelId="{67DB0CB1-3603-43D2-9F47-C3266164EBF5}" type="pres">
      <dgm:prSet presAssocID="{F11B034E-2337-4936-A8A0-8E56ECB0405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88666-8B47-489F-8846-785075CB0669}" type="pres">
      <dgm:prSet presAssocID="{F11B034E-2337-4936-A8A0-8E56ECB04053}" presName="accent_2" presStyleCnt="0"/>
      <dgm:spPr/>
    </dgm:pt>
    <dgm:pt modelId="{A4FAE145-3107-472D-814C-16D995285913}" type="pres">
      <dgm:prSet presAssocID="{F11B034E-2337-4936-A8A0-8E56ECB04053}" presName="accentRepeatNode" presStyleLbl="solidFgAcc1" presStyleIdx="1" presStyleCnt="7"/>
      <dgm:spPr/>
    </dgm:pt>
    <dgm:pt modelId="{A1CB9973-00D9-4DC1-9EED-61D7D7290CB7}" type="pres">
      <dgm:prSet presAssocID="{22F4DBF6-1A67-4C2E-ADBA-08D9E296DDD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82924-0840-4F23-B1BD-C831FFAAE231}" type="pres">
      <dgm:prSet presAssocID="{22F4DBF6-1A67-4C2E-ADBA-08D9E296DDD0}" presName="accent_3" presStyleCnt="0"/>
      <dgm:spPr/>
    </dgm:pt>
    <dgm:pt modelId="{C6FC66AF-9343-47AC-B986-A1DA12B48250}" type="pres">
      <dgm:prSet presAssocID="{22F4DBF6-1A67-4C2E-ADBA-08D9E296DDD0}" presName="accentRepeatNode" presStyleLbl="solidFgAcc1" presStyleIdx="2" presStyleCnt="7"/>
      <dgm:spPr/>
    </dgm:pt>
    <dgm:pt modelId="{2C2077E5-EF24-47D7-8CDC-DF5BC86FEBA6}" type="pres">
      <dgm:prSet presAssocID="{FB46A45D-DA54-4376-BFE3-9563BE46FA6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14580-B425-49A4-BD88-74936CB4BD03}" type="pres">
      <dgm:prSet presAssocID="{FB46A45D-DA54-4376-BFE3-9563BE46FA6A}" presName="accent_4" presStyleCnt="0"/>
      <dgm:spPr/>
    </dgm:pt>
    <dgm:pt modelId="{C4BC4062-2BC9-4B51-B08C-EF81F2C1B704}" type="pres">
      <dgm:prSet presAssocID="{FB46A45D-DA54-4376-BFE3-9563BE46FA6A}" presName="accentRepeatNode" presStyleLbl="solidFgAcc1" presStyleIdx="3" presStyleCnt="7"/>
      <dgm:spPr/>
    </dgm:pt>
    <dgm:pt modelId="{EAC0DC30-1044-4FA8-B95F-66493D3D81EB}" type="pres">
      <dgm:prSet presAssocID="{4CDBC4D9-AF54-439E-B2FB-B45345FA322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D3EE2-334A-4C84-874D-34E3D5C93137}" type="pres">
      <dgm:prSet presAssocID="{4CDBC4D9-AF54-439E-B2FB-B45345FA3227}" presName="accent_5" presStyleCnt="0"/>
      <dgm:spPr/>
    </dgm:pt>
    <dgm:pt modelId="{32633E82-4AC9-4C23-B271-3F504EF5C49A}" type="pres">
      <dgm:prSet presAssocID="{4CDBC4D9-AF54-439E-B2FB-B45345FA3227}" presName="accentRepeatNode" presStyleLbl="solidFgAcc1" presStyleIdx="4" presStyleCnt="7"/>
      <dgm:spPr/>
    </dgm:pt>
    <dgm:pt modelId="{7B14EF1B-F1FF-43B9-87DE-12B7086307FA}" type="pres">
      <dgm:prSet presAssocID="{0C3A79ED-B026-42CE-B06B-2CA3DB63378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859D0-0C57-4FE8-A799-9FFB3750D5D1}" type="pres">
      <dgm:prSet presAssocID="{0C3A79ED-B026-42CE-B06B-2CA3DB633780}" presName="accent_6" presStyleCnt="0"/>
      <dgm:spPr/>
    </dgm:pt>
    <dgm:pt modelId="{2DAD4C74-2D6D-4F98-811B-4A2ED8EBCA09}" type="pres">
      <dgm:prSet presAssocID="{0C3A79ED-B026-42CE-B06B-2CA3DB633780}" presName="accentRepeatNode" presStyleLbl="solidFgAcc1" presStyleIdx="5" presStyleCnt="7"/>
      <dgm:spPr/>
    </dgm:pt>
    <dgm:pt modelId="{9670E7D4-1BB9-4245-BD79-AF81D1385016}" type="pres">
      <dgm:prSet presAssocID="{5D163D6E-4A49-4007-861E-C9B7759A787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9DD65-2590-460F-9046-20DC3E381F3A}" type="pres">
      <dgm:prSet presAssocID="{5D163D6E-4A49-4007-861E-C9B7759A7871}" presName="accent_7" presStyleCnt="0"/>
      <dgm:spPr/>
    </dgm:pt>
    <dgm:pt modelId="{C1258FFF-0747-4681-9AE5-1FF6E3C2BF8C}" type="pres">
      <dgm:prSet presAssocID="{5D163D6E-4A49-4007-861E-C9B7759A7871}" presName="accentRepeatNode" presStyleLbl="solidFgAcc1" presStyleIdx="6" presStyleCnt="7"/>
      <dgm:spPr/>
    </dgm:pt>
  </dgm:ptLst>
  <dgm:cxnLst>
    <dgm:cxn modelId="{A96572F2-988C-411F-AD39-7D4A32BA172C}" type="presOf" srcId="{0C3A79ED-B026-42CE-B06B-2CA3DB633780}" destId="{7B14EF1B-F1FF-43B9-87DE-12B7086307FA}" srcOrd="0" destOrd="0" presId="urn:microsoft.com/office/officeart/2008/layout/VerticalCurvedList"/>
    <dgm:cxn modelId="{21519D98-4D60-428C-9122-2F9D5FA61516}" type="presOf" srcId="{F11B034E-2337-4936-A8A0-8E56ECB04053}" destId="{67DB0CB1-3603-43D2-9F47-C3266164EBF5}" srcOrd="0" destOrd="0" presId="urn:microsoft.com/office/officeart/2008/layout/VerticalCurvedList"/>
    <dgm:cxn modelId="{C927170A-C9BC-4815-8D5F-F40C7C1992F9}" srcId="{40C3A35D-3DBB-4F45-AABD-126DD888C92C}" destId="{0C3A79ED-B026-42CE-B06B-2CA3DB633780}" srcOrd="5" destOrd="0" parTransId="{04723966-20AB-4720-A49F-DC34FCB34470}" sibTransId="{990F2363-E902-4320-9CD6-093B370C905C}"/>
    <dgm:cxn modelId="{53B21C1E-AF9C-47A9-BBEB-06B5060F2312}" type="presOf" srcId="{FB46A45D-DA54-4376-BFE3-9563BE46FA6A}" destId="{2C2077E5-EF24-47D7-8CDC-DF5BC86FEBA6}" srcOrd="0" destOrd="0" presId="urn:microsoft.com/office/officeart/2008/layout/VerticalCurvedList"/>
    <dgm:cxn modelId="{6A293EAA-F3DD-4FB6-9E11-5CCD3693DD71}" srcId="{40C3A35D-3DBB-4F45-AABD-126DD888C92C}" destId="{4CDBC4D9-AF54-439E-B2FB-B45345FA3227}" srcOrd="4" destOrd="0" parTransId="{021F53BD-4040-45D4-BE30-5CEC298E24FA}" sibTransId="{4185EE20-02CE-47EA-9F80-BBDAAE07DDE1}"/>
    <dgm:cxn modelId="{F427087B-5028-43DA-B18E-EC1ADF82F78D}" type="presOf" srcId="{8C3013CF-7B4B-4AC7-A129-CF2A54867471}" destId="{5A1B7284-ED2C-46FE-BD39-6DB9280415F4}" srcOrd="0" destOrd="0" presId="urn:microsoft.com/office/officeart/2008/layout/VerticalCurvedList"/>
    <dgm:cxn modelId="{CE52832C-89AB-4F95-8DFC-2006B0E34D30}" type="presOf" srcId="{40C3A35D-3DBB-4F45-AABD-126DD888C92C}" destId="{EB7E3B94-F80F-435E-A792-99861A9EE87B}" srcOrd="0" destOrd="0" presId="urn:microsoft.com/office/officeart/2008/layout/VerticalCurvedList"/>
    <dgm:cxn modelId="{44CF5F1E-2EF1-4498-B788-A18A59040DD8}" type="presOf" srcId="{5D163D6E-4A49-4007-861E-C9B7759A7871}" destId="{9670E7D4-1BB9-4245-BD79-AF81D1385016}" srcOrd="0" destOrd="0" presId="urn:microsoft.com/office/officeart/2008/layout/VerticalCurvedList"/>
    <dgm:cxn modelId="{9CDBF2C2-716B-4A0E-B56C-FD838A2D05DB}" srcId="{40C3A35D-3DBB-4F45-AABD-126DD888C92C}" destId="{FB46A45D-DA54-4376-BFE3-9563BE46FA6A}" srcOrd="3" destOrd="0" parTransId="{78ED00D9-4566-4838-B395-20F3644F8B46}" sibTransId="{0AC1BD3E-36E3-427F-B317-E3C811DEC40A}"/>
    <dgm:cxn modelId="{FF24E425-FC70-43C1-BED8-6C8066C4D13A}" srcId="{40C3A35D-3DBB-4F45-AABD-126DD888C92C}" destId="{5D163D6E-4A49-4007-861E-C9B7759A7871}" srcOrd="6" destOrd="0" parTransId="{008EB576-0D28-48D0-8461-E72B60AEEFB5}" sibTransId="{82CE0773-C7FB-4EB7-85AA-B71BE4F42976}"/>
    <dgm:cxn modelId="{B964B960-E76D-447B-AE4D-D659BE7E30F1}" type="presOf" srcId="{22F4DBF6-1A67-4C2E-ADBA-08D9E296DDD0}" destId="{A1CB9973-00D9-4DC1-9EED-61D7D7290CB7}" srcOrd="0" destOrd="0" presId="urn:microsoft.com/office/officeart/2008/layout/VerticalCurvedList"/>
    <dgm:cxn modelId="{1A4C4E14-40F1-403A-8E13-C00E9DA7BB1A}" srcId="{40C3A35D-3DBB-4F45-AABD-126DD888C92C}" destId="{8C3013CF-7B4B-4AC7-A129-CF2A54867471}" srcOrd="0" destOrd="0" parTransId="{F20B56C1-4370-4FF2-9CE1-22F298DF9377}" sibTransId="{592B8C84-B486-488D-81EC-BF99DB0D64F4}"/>
    <dgm:cxn modelId="{AE7AD48E-4268-4AB4-93E2-9539DEF68497}" type="presOf" srcId="{4CDBC4D9-AF54-439E-B2FB-B45345FA3227}" destId="{EAC0DC30-1044-4FA8-B95F-66493D3D81EB}" srcOrd="0" destOrd="0" presId="urn:microsoft.com/office/officeart/2008/layout/VerticalCurvedList"/>
    <dgm:cxn modelId="{DB66C1A4-B0F6-4ADE-B358-E8B1F7A14D99}" type="presOf" srcId="{592B8C84-B486-488D-81EC-BF99DB0D64F4}" destId="{B2F1BB7B-EC6F-4613-A74C-E7572CFF8D89}" srcOrd="0" destOrd="0" presId="urn:microsoft.com/office/officeart/2008/layout/VerticalCurvedList"/>
    <dgm:cxn modelId="{EFE19FED-1F80-4A18-82DC-EDCF2B7C76BF}" srcId="{40C3A35D-3DBB-4F45-AABD-126DD888C92C}" destId="{F11B034E-2337-4936-A8A0-8E56ECB04053}" srcOrd="1" destOrd="0" parTransId="{5ADF1F40-389A-4E6D-A605-9207BC66F1BE}" sibTransId="{B1522858-A6DA-4E7F-A214-1D7699C5270D}"/>
    <dgm:cxn modelId="{A4029CA8-98BD-4694-9614-1BB04D4CB0B4}" srcId="{40C3A35D-3DBB-4F45-AABD-126DD888C92C}" destId="{22F4DBF6-1A67-4C2E-ADBA-08D9E296DDD0}" srcOrd="2" destOrd="0" parTransId="{49C92FEF-D6F2-4BFF-9CB4-573E9906C84B}" sibTransId="{6AE0CCB2-C6AD-486D-AEC8-E843A6AFDF86}"/>
    <dgm:cxn modelId="{5F8A790A-14AD-40C9-BFDD-EAF097C922E8}" type="presParOf" srcId="{EB7E3B94-F80F-435E-A792-99861A9EE87B}" destId="{326363F8-F433-491B-B8ED-D982A9C88080}" srcOrd="0" destOrd="0" presId="urn:microsoft.com/office/officeart/2008/layout/VerticalCurvedList"/>
    <dgm:cxn modelId="{E6E60636-6310-4C5F-85A9-301879E95597}" type="presParOf" srcId="{326363F8-F433-491B-B8ED-D982A9C88080}" destId="{FEC42C33-FAAB-4013-BDE3-6B05A505EB19}" srcOrd="0" destOrd="0" presId="urn:microsoft.com/office/officeart/2008/layout/VerticalCurvedList"/>
    <dgm:cxn modelId="{61A1C019-BFB5-4BC2-B180-7BB81259541D}" type="presParOf" srcId="{FEC42C33-FAAB-4013-BDE3-6B05A505EB19}" destId="{1D172044-57EE-4125-AC77-4EB2CA23DEA1}" srcOrd="0" destOrd="0" presId="urn:microsoft.com/office/officeart/2008/layout/VerticalCurvedList"/>
    <dgm:cxn modelId="{1EFC93D7-71B3-4BF6-B542-BAA3050639F4}" type="presParOf" srcId="{FEC42C33-FAAB-4013-BDE3-6B05A505EB19}" destId="{B2F1BB7B-EC6F-4613-A74C-E7572CFF8D89}" srcOrd="1" destOrd="0" presId="urn:microsoft.com/office/officeart/2008/layout/VerticalCurvedList"/>
    <dgm:cxn modelId="{98786D8A-C001-4B22-B233-73F50007CD93}" type="presParOf" srcId="{FEC42C33-FAAB-4013-BDE3-6B05A505EB19}" destId="{C120973B-3044-46B5-87B5-48CDFB64BDC3}" srcOrd="2" destOrd="0" presId="urn:microsoft.com/office/officeart/2008/layout/VerticalCurvedList"/>
    <dgm:cxn modelId="{F93667E4-6A78-42EC-9484-F426D2B65B46}" type="presParOf" srcId="{FEC42C33-FAAB-4013-BDE3-6B05A505EB19}" destId="{110A09BB-0568-4053-94A4-98F9EBDC460A}" srcOrd="3" destOrd="0" presId="urn:microsoft.com/office/officeart/2008/layout/VerticalCurvedList"/>
    <dgm:cxn modelId="{E4FAABE6-BE40-4415-A5A9-CC3E27D73806}" type="presParOf" srcId="{326363F8-F433-491B-B8ED-D982A9C88080}" destId="{5A1B7284-ED2C-46FE-BD39-6DB9280415F4}" srcOrd="1" destOrd="0" presId="urn:microsoft.com/office/officeart/2008/layout/VerticalCurvedList"/>
    <dgm:cxn modelId="{4A396A55-502D-4B77-A427-BE645CC25DC1}" type="presParOf" srcId="{326363F8-F433-491B-B8ED-D982A9C88080}" destId="{8F031128-E8CE-42F5-A428-77927BBA86AD}" srcOrd="2" destOrd="0" presId="urn:microsoft.com/office/officeart/2008/layout/VerticalCurvedList"/>
    <dgm:cxn modelId="{5B70DE1E-01F0-439E-8707-24DF3CA480E8}" type="presParOf" srcId="{8F031128-E8CE-42F5-A428-77927BBA86AD}" destId="{086908E9-348C-4337-8F96-6703EFAA41ED}" srcOrd="0" destOrd="0" presId="urn:microsoft.com/office/officeart/2008/layout/VerticalCurvedList"/>
    <dgm:cxn modelId="{4252D5F6-1A41-4EB3-B343-4B34CBD76F46}" type="presParOf" srcId="{326363F8-F433-491B-B8ED-D982A9C88080}" destId="{67DB0CB1-3603-43D2-9F47-C3266164EBF5}" srcOrd="3" destOrd="0" presId="urn:microsoft.com/office/officeart/2008/layout/VerticalCurvedList"/>
    <dgm:cxn modelId="{59015EBA-B4DA-45D4-A079-7E5E29D8E4A0}" type="presParOf" srcId="{326363F8-F433-491B-B8ED-D982A9C88080}" destId="{E5288666-8B47-489F-8846-785075CB0669}" srcOrd="4" destOrd="0" presId="urn:microsoft.com/office/officeart/2008/layout/VerticalCurvedList"/>
    <dgm:cxn modelId="{D5DE6A17-9B6C-4A74-95E4-B2F4BBD34FBA}" type="presParOf" srcId="{E5288666-8B47-489F-8846-785075CB0669}" destId="{A4FAE145-3107-472D-814C-16D995285913}" srcOrd="0" destOrd="0" presId="urn:microsoft.com/office/officeart/2008/layout/VerticalCurvedList"/>
    <dgm:cxn modelId="{BE49CA7A-D169-4660-9A1F-0FAA044C654E}" type="presParOf" srcId="{326363F8-F433-491B-B8ED-D982A9C88080}" destId="{A1CB9973-00D9-4DC1-9EED-61D7D7290CB7}" srcOrd="5" destOrd="0" presId="urn:microsoft.com/office/officeart/2008/layout/VerticalCurvedList"/>
    <dgm:cxn modelId="{6166B93A-9E33-41EA-8745-691320EDDEE7}" type="presParOf" srcId="{326363F8-F433-491B-B8ED-D982A9C88080}" destId="{13282924-0840-4F23-B1BD-C831FFAAE231}" srcOrd="6" destOrd="0" presId="urn:microsoft.com/office/officeart/2008/layout/VerticalCurvedList"/>
    <dgm:cxn modelId="{F9AE5C62-0A8D-4297-9CCB-931B7626E761}" type="presParOf" srcId="{13282924-0840-4F23-B1BD-C831FFAAE231}" destId="{C6FC66AF-9343-47AC-B986-A1DA12B48250}" srcOrd="0" destOrd="0" presId="urn:microsoft.com/office/officeart/2008/layout/VerticalCurvedList"/>
    <dgm:cxn modelId="{7B01ECEB-8047-4ED5-B095-87C599844712}" type="presParOf" srcId="{326363F8-F433-491B-B8ED-D982A9C88080}" destId="{2C2077E5-EF24-47D7-8CDC-DF5BC86FEBA6}" srcOrd="7" destOrd="0" presId="urn:microsoft.com/office/officeart/2008/layout/VerticalCurvedList"/>
    <dgm:cxn modelId="{307FD928-AD6C-479E-8EF6-E658F23AB7EA}" type="presParOf" srcId="{326363F8-F433-491B-B8ED-D982A9C88080}" destId="{D1414580-B425-49A4-BD88-74936CB4BD03}" srcOrd="8" destOrd="0" presId="urn:microsoft.com/office/officeart/2008/layout/VerticalCurvedList"/>
    <dgm:cxn modelId="{BFBFC4C2-1CB2-4E97-875A-67DFC589472A}" type="presParOf" srcId="{D1414580-B425-49A4-BD88-74936CB4BD03}" destId="{C4BC4062-2BC9-4B51-B08C-EF81F2C1B704}" srcOrd="0" destOrd="0" presId="urn:microsoft.com/office/officeart/2008/layout/VerticalCurvedList"/>
    <dgm:cxn modelId="{9BF55FD1-9714-45EF-AD0C-CDFFFBE6917E}" type="presParOf" srcId="{326363F8-F433-491B-B8ED-D982A9C88080}" destId="{EAC0DC30-1044-4FA8-B95F-66493D3D81EB}" srcOrd="9" destOrd="0" presId="urn:microsoft.com/office/officeart/2008/layout/VerticalCurvedList"/>
    <dgm:cxn modelId="{DCAED42C-0D95-4CA4-B8D5-2DE8E1EF3DA9}" type="presParOf" srcId="{326363F8-F433-491B-B8ED-D982A9C88080}" destId="{06FD3EE2-334A-4C84-874D-34E3D5C93137}" srcOrd="10" destOrd="0" presId="urn:microsoft.com/office/officeart/2008/layout/VerticalCurvedList"/>
    <dgm:cxn modelId="{DF7125D0-CA75-4DAD-99E6-BC13489211EA}" type="presParOf" srcId="{06FD3EE2-334A-4C84-874D-34E3D5C93137}" destId="{32633E82-4AC9-4C23-B271-3F504EF5C49A}" srcOrd="0" destOrd="0" presId="urn:microsoft.com/office/officeart/2008/layout/VerticalCurvedList"/>
    <dgm:cxn modelId="{D18F2488-43A8-4DD0-9C2D-B19F3522E043}" type="presParOf" srcId="{326363F8-F433-491B-B8ED-D982A9C88080}" destId="{7B14EF1B-F1FF-43B9-87DE-12B7086307FA}" srcOrd="11" destOrd="0" presId="urn:microsoft.com/office/officeart/2008/layout/VerticalCurvedList"/>
    <dgm:cxn modelId="{355AC345-E125-41CA-9787-7C8A4455B4D9}" type="presParOf" srcId="{326363F8-F433-491B-B8ED-D982A9C88080}" destId="{B5D859D0-0C57-4FE8-A799-9FFB3750D5D1}" srcOrd="12" destOrd="0" presId="urn:microsoft.com/office/officeart/2008/layout/VerticalCurvedList"/>
    <dgm:cxn modelId="{F9A2D49D-7CEC-48D7-BDAA-BBFCFF682796}" type="presParOf" srcId="{B5D859D0-0C57-4FE8-A799-9FFB3750D5D1}" destId="{2DAD4C74-2D6D-4F98-811B-4A2ED8EBCA09}" srcOrd="0" destOrd="0" presId="urn:microsoft.com/office/officeart/2008/layout/VerticalCurvedList"/>
    <dgm:cxn modelId="{2A63F0AB-9189-4339-9193-E4C08340C374}" type="presParOf" srcId="{326363F8-F433-491B-B8ED-D982A9C88080}" destId="{9670E7D4-1BB9-4245-BD79-AF81D1385016}" srcOrd="13" destOrd="0" presId="urn:microsoft.com/office/officeart/2008/layout/VerticalCurvedList"/>
    <dgm:cxn modelId="{4B2293F1-52D8-42AB-A14D-95AC180BFB68}" type="presParOf" srcId="{326363F8-F433-491B-B8ED-D982A9C88080}" destId="{D6B9DD65-2590-460F-9046-20DC3E381F3A}" srcOrd="14" destOrd="0" presId="urn:microsoft.com/office/officeart/2008/layout/VerticalCurvedList"/>
    <dgm:cxn modelId="{9299F1BB-036B-46EA-AEFC-AD0A7CC4411D}" type="presParOf" srcId="{D6B9DD65-2590-460F-9046-20DC3E381F3A}" destId="{C1258FFF-0747-4681-9AE5-1FF6E3C2BF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F7F190-34D0-423D-AA7A-880985D58B7E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009AFF8-8F85-4C5B-B8AE-31C39929F2B8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1E6271"/>
        </a:solidFill>
        <a:ln>
          <a:noFill/>
        </a:ln>
      </dgm:spPr>
      <dgm:t>
        <a:bodyPr/>
        <a:lstStyle/>
        <a:p>
          <a:pPr marL="0" indent="0"/>
          <a:r>
            <a:rPr lang="fr-BE" dirty="0"/>
            <a:t>Renforcement de l’AND</a:t>
          </a:r>
        </a:p>
      </dgm:t>
    </dgm:pt>
    <dgm:pt modelId="{E0917CAE-BE9C-4D91-8228-9A955B0E70AD}" type="parTrans" cxnId="{BF244A8A-0923-420A-ADA0-0A65B747B54B}">
      <dgm:prSet/>
      <dgm:spPr/>
      <dgm:t>
        <a:bodyPr/>
        <a:lstStyle/>
        <a:p>
          <a:endParaRPr lang="en-GB"/>
        </a:p>
      </dgm:t>
    </dgm:pt>
    <dgm:pt modelId="{01C06C0F-449D-4761-B582-6E33991A2EA7}" type="sibTrans" cxnId="{BF244A8A-0923-420A-ADA0-0A65B747B54B}">
      <dgm:prSet/>
      <dgm:spPr/>
      <dgm:t>
        <a:bodyPr/>
        <a:lstStyle/>
        <a:p>
          <a:endParaRPr lang="en-GB"/>
        </a:p>
      </dgm:t>
    </dgm:pt>
    <dgm:pt modelId="{8BDB754F-D90D-49F4-9CB3-1E9CC9A54F89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1E6271"/>
        </a:solidFill>
        <a:ln>
          <a:noFill/>
        </a:ln>
      </dgm:spPr>
      <dgm:t>
        <a:bodyPr/>
        <a:lstStyle/>
        <a:p>
          <a:r>
            <a:rPr lang="fr-BE" sz="2200" noProof="0" dirty="0"/>
            <a:t>Cadres stratégiques</a:t>
          </a:r>
        </a:p>
      </dgm:t>
    </dgm:pt>
    <dgm:pt modelId="{DD027FF1-B4E8-4510-ACCD-648A61B679DF}" type="parTrans" cxnId="{6A075F2E-3785-4493-BE7A-93D8B46154A1}">
      <dgm:prSet/>
      <dgm:spPr/>
      <dgm:t>
        <a:bodyPr/>
        <a:lstStyle/>
        <a:p>
          <a:endParaRPr lang="en-GB"/>
        </a:p>
      </dgm:t>
    </dgm:pt>
    <dgm:pt modelId="{68618526-72A5-4DF4-88BA-06C25D8A2795}" type="sibTrans" cxnId="{6A075F2E-3785-4493-BE7A-93D8B46154A1}">
      <dgm:prSet/>
      <dgm:spPr/>
      <dgm:t>
        <a:bodyPr/>
        <a:lstStyle/>
        <a:p>
          <a:endParaRPr lang="en-GB"/>
        </a:p>
      </dgm:t>
    </dgm:pt>
    <dgm:pt modelId="{1B5537D3-4CE8-436E-B500-6DEA0251FBB0}">
      <dgm:prSet phldrT="[Text]"/>
      <dgm:spPr>
        <a:solidFill>
          <a:srgbClr val="1E6271"/>
        </a:solidFill>
        <a:ln>
          <a:noFill/>
        </a:ln>
      </dgm:spPr>
      <dgm:t>
        <a:bodyPr/>
        <a:lstStyle/>
        <a:p>
          <a:r>
            <a:rPr lang="fr-BE" noProof="0" dirty="0"/>
            <a:t>Processus de planification de l’adaptation</a:t>
          </a:r>
        </a:p>
      </dgm:t>
    </dgm:pt>
    <dgm:pt modelId="{EF1AD0E5-F13C-464D-BCD8-C88743F32F9A}" type="parTrans" cxnId="{C1F50A7B-941A-4720-AFCF-C91F3E6E05FD}">
      <dgm:prSet/>
      <dgm:spPr/>
      <dgm:t>
        <a:bodyPr/>
        <a:lstStyle/>
        <a:p>
          <a:endParaRPr lang="en-GB"/>
        </a:p>
      </dgm:t>
    </dgm:pt>
    <dgm:pt modelId="{BCB7BAFB-DEB8-4B4F-9301-81A43BCE211D}" type="sibTrans" cxnId="{C1F50A7B-941A-4720-AFCF-C91F3E6E05FD}">
      <dgm:prSet/>
      <dgm:spPr/>
      <dgm:t>
        <a:bodyPr/>
        <a:lstStyle/>
        <a:p>
          <a:endParaRPr lang="en-GB"/>
        </a:p>
      </dgm:t>
    </dgm:pt>
    <dgm:pt modelId="{D5B4BF40-D9F4-254C-B413-82A4D949504B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1E6271"/>
        </a:solidFill>
        <a:ln>
          <a:noFill/>
        </a:ln>
      </dgm:spPr>
      <dgm:t>
        <a:bodyPr/>
        <a:lstStyle/>
        <a:p>
          <a:r>
            <a:rPr lang="fr-BE"/>
            <a:t>Appui pour les </a:t>
          </a:r>
          <a:r>
            <a:rPr lang="fr-BE" noProof="0"/>
            <a:t>entités d'accès direct</a:t>
          </a:r>
          <a:endParaRPr lang="fr-BE" noProof="0" dirty="0"/>
        </a:p>
      </dgm:t>
    </dgm:pt>
    <dgm:pt modelId="{CBDC4BEF-625F-7743-B000-1456E6B2B452}" type="parTrans" cxnId="{C5D71979-06BA-5446-B341-0D79B0AC5801}">
      <dgm:prSet/>
      <dgm:spPr/>
      <dgm:t>
        <a:bodyPr/>
        <a:lstStyle/>
        <a:p>
          <a:endParaRPr lang="en-US"/>
        </a:p>
      </dgm:t>
    </dgm:pt>
    <dgm:pt modelId="{41F7EC76-C351-FA4E-8F82-931B7B17EF1C}" type="sibTrans" cxnId="{C5D71979-06BA-5446-B341-0D79B0AC5801}">
      <dgm:prSet/>
      <dgm:spPr/>
      <dgm:t>
        <a:bodyPr/>
        <a:lstStyle/>
        <a:p>
          <a:endParaRPr lang="en-US"/>
        </a:p>
      </dgm:t>
    </dgm:pt>
    <dgm:pt modelId="{5FCBA017-6B29-4D78-B0FB-1C8FE63E2B5A}" type="pres">
      <dgm:prSet presAssocID="{19F7F190-34D0-423D-AA7A-880985D58B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195F3-191C-458B-9ABE-F3D87FCBACB7}" type="pres">
      <dgm:prSet presAssocID="{5009AFF8-8F85-4C5B-B8AE-31C39929F2B8}" presName="parentLin" presStyleCnt="0"/>
      <dgm:spPr/>
    </dgm:pt>
    <dgm:pt modelId="{B15DAF5B-82E7-4745-A186-893A86B17C6A}" type="pres">
      <dgm:prSet presAssocID="{5009AFF8-8F85-4C5B-B8AE-31C39929F2B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F6A6B1B-3221-422A-B8E5-9F00A1F4D056}" type="pres">
      <dgm:prSet presAssocID="{5009AFF8-8F85-4C5B-B8AE-31C39929F2B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2B711-D0E1-4F73-B02E-F58027A8BC0A}" type="pres">
      <dgm:prSet presAssocID="{5009AFF8-8F85-4C5B-B8AE-31C39929F2B8}" presName="negativeSpace" presStyleCnt="0"/>
      <dgm:spPr/>
    </dgm:pt>
    <dgm:pt modelId="{E7EA584E-5B26-4CAB-AC72-83B248D3F032}" type="pres">
      <dgm:prSet presAssocID="{5009AFF8-8F85-4C5B-B8AE-31C39929F2B8}" presName="childText" presStyleLbl="conFgAcc1" presStyleIdx="0" presStyleCnt="4">
        <dgm:presLayoutVars>
          <dgm:bulletEnabled val="1"/>
        </dgm:presLayoutVars>
      </dgm:prSet>
      <dgm:spPr>
        <a:solidFill>
          <a:schemeClr val="bg2"/>
        </a:solidFill>
        <a:ln>
          <a:noFill/>
        </a:ln>
      </dgm:spPr>
    </dgm:pt>
    <dgm:pt modelId="{C3440D3F-9F07-421A-8493-5D0DA0E33A25}" type="pres">
      <dgm:prSet presAssocID="{01C06C0F-449D-4761-B582-6E33991A2EA7}" presName="spaceBetweenRectangles" presStyleCnt="0"/>
      <dgm:spPr/>
    </dgm:pt>
    <dgm:pt modelId="{FAA28085-B8D2-43E5-A9BF-BAB4352597DE}" type="pres">
      <dgm:prSet presAssocID="{8BDB754F-D90D-49F4-9CB3-1E9CC9A54F89}" presName="parentLin" presStyleCnt="0"/>
      <dgm:spPr/>
    </dgm:pt>
    <dgm:pt modelId="{6D9B0EA9-C75C-47FE-91D4-F491B88E06AA}" type="pres">
      <dgm:prSet presAssocID="{8BDB754F-D90D-49F4-9CB3-1E9CC9A54F8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32F9946-74D9-4E5E-95D5-4473D085239B}" type="pres">
      <dgm:prSet presAssocID="{8BDB754F-D90D-49F4-9CB3-1E9CC9A54F8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2DEBD-7887-418D-B747-9671EB9A3D88}" type="pres">
      <dgm:prSet presAssocID="{8BDB754F-D90D-49F4-9CB3-1E9CC9A54F89}" presName="negativeSpace" presStyleCnt="0"/>
      <dgm:spPr/>
    </dgm:pt>
    <dgm:pt modelId="{05C666E3-18DD-4698-8470-47393A08404C}" type="pres">
      <dgm:prSet presAssocID="{8BDB754F-D90D-49F4-9CB3-1E9CC9A54F89}" presName="childText" presStyleLbl="conFgAcc1" presStyleIdx="1" presStyleCnt="4">
        <dgm:presLayoutVars>
          <dgm:bulletEnabled val="1"/>
        </dgm:presLayoutVars>
      </dgm:prSet>
      <dgm:spPr>
        <a:solidFill>
          <a:schemeClr val="bg2"/>
        </a:solidFill>
        <a:ln>
          <a:noFill/>
        </a:ln>
      </dgm:spPr>
    </dgm:pt>
    <dgm:pt modelId="{C96C61BB-69E4-435E-AD28-E6C7D1AD5626}" type="pres">
      <dgm:prSet presAssocID="{68618526-72A5-4DF4-88BA-06C25D8A2795}" presName="spaceBetweenRectangles" presStyleCnt="0"/>
      <dgm:spPr/>
    </dgm:pt>
    <dgm:pt modelId="{8C711C85-8F03-AB4E-AC82-AAD1D1A289EE}" type="pres">
      <dgm:prSet presAssocID="{D5B4BF40-D9F4-254C-B413-82A4D949504B}" presName="parentLin" presStyleCnt="0"/>
      <dgm:spPr/>
    </dgm:pt>
    <dgm:pt modelId="{B42763A4-D4B6-F741-B013-DF436AD73FA5}" type="pres">
      <dgm:prSet presAssocID="{D5B4BF40-D9F4-254C-B413-82A4D949504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2186697-5173-2342-8445-4FAC65609ACC}" type="pres">
      <dgm:prSet presAssocID="{D5B4BF40-D9F4-254C-B413-82A4D949504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4DA2B-073B-8849-BEA7-F6EDEFABCB96}" type="pres">
      <dgm:prSet presAssocID="{D5B4BF40-D9F4-254C-B413-82A4D949504B}" presName="negativeSpace" presStyleCnt="0"/>
      <dgm:spPr/>
    </dgm:pt>
    <dgm:pt modelId="{211BD180-A9B2-A747-B365-50EDDD7BB00D}" type="pres">
      <dgm:prSet presAssocID="{D5B4BF40-D9F4-254C-B413-82A4D949504B}" presName="childText" presStyleLbl="conFgAcc1" presStyleIdx="2" presStyleCnt="4">
        <dgm:presLayoutVars>
          <dgm:bulletEnabled val="1"/>
        </dgm:presLayoutVars>
      </dgm:prSet>
      <dgm:spPr>
        <a:solidFill>
          <a:schemeClr val="bg2"/>
        </a:solidFill>
        <a:ln>
          <a:noFill/>
        </a:ln>
      </dgm:spPr>
    </dgm:pt>
    <dgm:pt modelId="{ADE9F51F-82EE-FD43-91FB-DA8FE2650298}" type="pres">
      <dgm:prSet presAssocID="{41F7EC76-C351-FA4E-8F82-931B7B17EF1C}" presName="spaceBetweenRectangles" presStyleCnt="0"/>
      <dgm:spPr/>
    </dgm:pt>
    <dgm:pt modelId="{649CA6CA-254A-412E-9498-9101AB04B1AB}" type="pres">
      <dgm:prSet presAssocID="{1B5537D3-4CE8-436E-B500-6DEA0251FBB0}" presName="parentLin" presStyleCnt="0"/>
      <dgm:spPr/>
    </dgm:pt>
    <dgm:pt modelId="{FD5141E4-96BE-4364-B745-AF56DBE3B1D5}" type="pres">
      <dgm:prSet presAssocID="{1B5537D3-4CE8-436E-B500-6DEA0251FBB0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CF509E5-7948-486E-8EE9-53FFA77BF5C3}" type="pres">
      <dgm:prSet presAssocID="{1B5537D3-4CE8-436E-B500-6DEA0251FBB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6AFA9-B9CB-4368-A277-9AEA1C1201A0}" type="pres">
      <dgm:prSet presAssocID="{1B5537D3-4CE8-436E-B500-6DEA0251FBB0}" presName="negativeSpace" presStyleCnt="0"/>
      <dgm:spPr/>
    </dgm:pt>
    <dgm:pt modelId="{14E50E1F-DDA3-46D1-801C-696747DDE942}" type="pres">
      <dgm:prSet presAssocID="{1B5537D3-4CE8-436E-B500-6DEA0251FBB0}" presName="childText" presStyleLbl="conFgAcc1" presStyleIdx="3" presStyleCnt="4">
        <dgm:presLayoutVars>
          <dgm:bulletEnabled val="1"/>
        </dgm:presLayoutVars>
      </dgm:prSet>
      <dgm:spPr>
        <a:solidFill>
          <a:schemeClr val="bg2"/>
        </a:solidFill>
        <a:ln>
          <a:noFill/>
        </a:ln>
      </dgm:spPr>
    </dgm:pt>
  </dgm:ptLst>
  <dgm:cxnLst>
    <dgm:cxn modelId="{C5D71979-06BA-5446-B341-0D79B0AC5801}" srcId="{19F7F190-34D0-423D-AA7A-880985D58B7E}" destId="{D5B4BF40-D9F4-254C-B413-82A4D949504B}" srcOrd="2" destOrd="0" parTransId="{CBDC4BEF-625F-7743-B000-1456E6B2B452}" sibTransId="{41F7EC76-C351-FA4E-8F82-931B7B17EF1C}"/>
    <dgm:cxn modelId="{3C24C152-E1D4-4D86-A4DC-248BEA4B9E8A}" type="presOf" srcId="{19F7F190-34D0-423D-AA7A-880985D58B7E}" destId="{5FCBA017-6B29-4D78-B0FB-1C8FE63E2B5A}" srcOrd="0" destOrd="0" presId="urn:microsoft.com/office/officeart/2005/8/layout/list1"/>
    <dgm:cxn modelId="{99E00124-58FE-40E2-AE29-DB1D7C150F1C}" type="presOf" srcId="{1B5537D3-4CE8-436E-B500-6DEA0251FBB0}" destId="{FD5141E4-96BE-4364-B745-AF56DBE3B1D5}" srcOrd="0" destOrd="0" presId="urn:microsoft.com/office/officeart/2005/8/layout/list1"/>
    <dgm:cxn modelId="{C1F50A7B-941A-4720-AFCF-C91F3E6E05FD}" srcId="{19F7F190-34D0-423D-AA7A-880985D58B7E}" destId="{1B5537D3-4CE8-436E-B500-6DEA0251FBB0}" srcOrd="3" destOrd="0" parTransId="{EF1AD0E5-F13C-464D-BCD8-C88743F32F9A}" sibTransId="{BCB7BAFB-DEB8-4B4F-9301-81A43BCE211D}"/>
    <dgm:cxn modelId="{2FA11B0F-E5C0-47AB-AB18-9D82CB24133F}" type="presOf" srcId="{5009AFF8-8F85-4C5B-B8AE-31C39929F2B8}" destId="{B15DAF5B-82E7-4745-A186-893A86B17C6A}" srcOrd="0" destOrd="0" presId="urn:microsoft.com/office/officeart/2005/8/layout/list1"/>
    <dgm:cxn modelId="{F4734591-EE2D-4EC0-9925-1FA8F1E3D81A}" type="presOf" srcId="{D5B4BF40-D9F4-254C-B413-82A4D949504B}" destId="{B42763A4-D4B6-F741-B013-DF436AD73FA5}" srcOrd="0" destOrd="0" presId="urn:microsoft.com/office/officeart/2005/8/layout/list1"/>
    <dgm:cxn modelId="{03114620-87C2-4A23-B809-548128811411}" type="presOf" srcId="{D5B4BF40-D9F4-254C-B413-82A4D949504B}" destId="{B2186697-5173-2342-8445-4FAC65609ACC}" srcOrd="1" destOrd="0" presId="urn:microsoft.com/office/officeart/2005/8/layout/list1"/>
    <dgm:cxn modelId="{858C82E4-A122-494D-950B-AAC5E0887F38}" type="presOf" srcId="{1B5537D3-4CE8-436E-B500-6DEA0251FBB0}" destId="{0CF509E5-7948-486E-8EE9-53FFA77BF5C3}" srcOrd="1" destOrd="0" presId="urn:microsoft.com/office/officeart/2005/8/layout/list1"/>
    <dgm:cxn modelId="{6A075F2E-3785-4493-BE7A-93D8B46154A1}" srcId="{19F7F190-34D0-423D-AA7A-880985D58B7E}" destId="{8BDB754F-D90D-49F4-9CB3-1E9CC9A54F89}" srcOrd="1" destOrd="0" parTransId="{DD027FF1-B4E8-4510-ACCD-648A61B679DF}" sibTransId="{68618526-72A5-4DF4-88BA-06C25D8A2795}"/>
    <dgm:cxn modelId="{C9F0009D-395F-4AD4-9DBB-E089B73E0F62}" type="presOf" srcId="{5009AFF8-8F85-4C5B-B8AE-31C39929F2B8}" destId="{CF6A6B1B-3221-422A-B8E5-9F00A1F4D056}" srcOrd="1" destOrd="0" presId="urn:microsoft.com/office/officeart/2005/8/layout/list1"/>
    <dgm:cxn modelId="{BF244A8A-0923-420A-ADA0-0A65B747B54B}" srcId="{19F7F190-34D0-423D-AA7A-880985D58B7E}" destId="{5009AFF8-8F85-4C5B-B8AE-31C39929F2B8}" srcOrd="0" destOrd="0" parTransId="{E0917CAE-BE9C-4D91-8228-9A955B0E70AD}" sibTransId="{01C06C0F-449D-4761-B582-6E33991A2EA7}"/>
    <dgm:cxn modelId="{DA27293F-9F2C-4E27-A73A-D3A5FE9A3AB2}" type="presOf" srcId="{8BDB754F-D90D-49F4-9CB3-1E9CC9A54F89}" destId="{6D9B0EA9-C75C-47FE-91D4-F491B88E06AA}" srcOrd="0" destOrd="0" presId="urn:microsoft.com/office/officeart/2005/8/layout/list1"/>
    <dgm:cxn modelId="{4929B2CA-6EB8-4CCB-98F1-4DA0C7AFD922}" type="presOf" srcId="{8BDB754F-D90D-49F4-9CB3-1E9CC9A54F89}" destId="{532F9946-74D9-4E5E-95D5-4473D085239B}" srcOrd="1" destOrd="0" presId="urn:microsoft.com/office/officeart/2005/8/layout/list1"/>
    <dgm:cxn modelId="{9027D2FB-5CB4-4B50-B3B7-C01F116B1E62}" type="presParOf" srcId="{5FCBA017-6B29-4D78-B0FB-1C8FE63E2B5A}" destId="{7DB195F3-191C-458B-9ABE-F3D87FCBACB7}" srcOrd="0" destOrd="0" presId="urn:microsoft.com/office/officeart/2005/8/layout/list1"/>
    <dgm:cxn modelId="{B63B3D68-8E8C-4119-B1E1-0CD220409E36}" type="presParOf" srcId="{7DB195F3-191C-458B-9ABE-F3D87FCBACB7}" destId="{B15DAF5B-82E7-4745-A186-893A86B17C6A}" srcOrd="0" destOrd="0" presId="urn:microsoft.com/office/officeart/2005/8/layout/list1"/>
    <dgm:cxn modelId="{FB77CDA2-DCC1-49F5-B7AF-D8824E3D6F86}" type="presParOf" srcId="{7DB195F3-191C-458B-9ABE-F3D87FCBACB7}" destId="{CF6A6B1B-3221-422A-B8E5-9F00A1F4D056}" srcOrd="1" destOrd="0" presId="urn:microsoft.com/office/officeart/2005/8/layout/list1"/>
    <dgm:cxn modelId="{F668F462-76D2-4113-93D6-4F0A70DCD45A}" type="presParOf" srcId="{5FCBA017-6B29-4D78-B0FB-1C8FE63E2B5A}" destId="{AA62B711-D0E1-4F73-B02E-F58027A8BC0A}" srcOrd="1" destOrd="0" presId="urn:microsoft.com/office/officeart/2005/8/layout/list1"/>
    <dgm:cxn modelId="{16760964-9542-4F7E-9AB8-EC03A35AC90F}" type="presParOf" srcId="{5FCBA017-6B29-4D78-B0FB-1C8FE63E2B5A}" destId="{E7EA584E-5B26-4CAB-AC72-83B248D3F032}" srcOrd="2" destOrd="0" presId="urn:microsoft.com/office/officeart/2005/8/layout/list1"/>
    <dgm:cxn modelId="{848CD463-9DBB-40B4-BEFF-E122BFEB7ACD}" type="presParOf" srcId="{5FCBA017-6B29-4D78-B0FB-1C8FE63E2B5A}" destId="{C3440D3F-9F07-421A-8493-5D0DA0E33A25}" srcOrd="3" destOrd="0" presId="urn:microsoft.com/office/officeart/2005/8/layout/list1"/>
    <dgm:cxn modelId="{2E4DC8AE-6C27-4A49-9CBD-347D084CBDBB}" type="presParOf" srcId="{5FCBA017-6B29-4D78-B0FB-1C8FE63E2B5A}" destId="{FAA28085-B8D2-43E5-A9BF-BAB4352597DE}" srcOrd="4" destOrd="0" presId="urn:microsoft.com/office/officeart/2005/8/layout/list1"/>
    <dgm:cxn modelId="{28FE6EED-B29C-497E-8BCD-71C6A771FC08}" type="presParOf" srcId="{FAA28085-B8D2-43E5-A9BF-BAB4352597DE}" destId="{6D9B0EA9-C75C-47FE-91D4-F491B88E06AA}" srcOrd="0" destOrd="0" presId="urn:microsoft.com/office/officeart/2005/8/layout/list1"/>
    <dgm:cxn modelId="{88118B7D-1A8D-41E1-9672-693735305575}" type="presParOf" srcId="{FAA28085-B8D2-43E5-A9BF-BAB4352597DE}" destId="{532F9946-74D9-4E5E-95D5-4473D085239B}" srcOrd="1" destOrd="0" presId="urn:microsoft.com/office/officeart/2005/8/layout/list1"/>
    <dgm:cxn modelId="{D6EB6FF2-AC08-4678-B2B4-5047A385A688}" type="presParOf" srcId="{5FCBA017-6B29-4D78-B0FB-1C8FE63E2B5A}" destId="{72F2DEBD-7887-418D-B747-9671EB9A3D88}" srcOrd="5" destOrd="0" presId="urn:microsoft.com/office/officeart/2005/8/layout/list1"/>
    <dgm:cxn modelId="{D0DCB56E-A98A-489B-AF95-1955360A44C9}" type="presParOf" srcId="{5FCBA017-6B29-4D78-B0FB-1C8FE63E2B5A}" destId="{05C666E3-18DD-4698-8470-47393A08404C}" srcOrd="6" destOrd="0" presId="urn:microsoft.com/office/officeart/2005/8/layout/list1"/>
    <dgm:cxn modelId="{ECE679AF-B540-440F-8D3A-817B57CD2267}" type="presParOf" srcId="{5FCBA017-6B29-4D78-B0FB-1C8FE63E2B5A}" destId="{C96C61BB-69E4-435E-AD28-E6C7D1AD5626}" srcOrd="7" destOrd="0" presId="urn:microsoft.com/office/officeart/2005/8/layout/list1"/>
    <dgm:cxn modelId="{D948ED63-8C07-43D0-95AD-3E25DABE61A7}" type="presParOf" srcId="{5FCBA017-6B29-4D78-B0FB-1C8FE63E2B5A}" destId="{8C711C85-8F03-AB4E-AC82-AAD1D1A289EE}" srcOrd="8" destOrd="0" presId="urn:microsoft.com/office/officeart/2005/8/layout/list1"/>
    <dgm:cxn modelId="{2851CC58-4573-4194-8528-19F389502B19}" type="presParOf" srcId="{8C711C85-8F03-AB4E-AC82-AAD1D1A289EE}" destId="{B42763A4-D4B6-F741-B013-DF436AD73FA5}" srcOrd="0" destOrd="0" presId="urn:microsoft.com/office/officeart/2005/8/layout/list1"/>
    <dgm:cxn modelId="{EFBE4285-E2B2-45B2-981B-DCDFE1791D7F}" type="presParOf" srcId="{8C711C85-8F03-AB4E-AC82-AAD1D1A289EE}" destId="{B2186697-5173-2342-8445-4FAC65609ACC}" srcOrd="1" destOrd="0" presId="urn:microsoft.com/office/officeart/2005/8/layout/list1"/>
    <dgm:cxn modelId="{461335BF-5843-4FF8-9C6E-3220C0E8BEE8}" type="presParOf" srcId="{5FCBA017-6B29-4D78-B0FB-1C8FE63E2B5A}" destId="{0DD4DA2B-073B-8849-BEA7-F6EDEFABCB96}" srcOrd="9" destOrd="0" presId="urn:microsoft.com/office/officeart/2005/8/layout/list1"/>
    <dgm:cxn modelId="{FFE3BAD7-76AC-4D8E-9981-AA394E15AFB9}" type="presParOf" srcId="{5FCBA017-6B29-4D78-B0FB-1C8FE63E2B5A}" destId="{211BD180-A9B2-A747-B365-50EDDD7BB00D}" srcOrd="10" destOrd="0" presId="urn:microsoft.com/office/officeart/2005/8/layout/list1"/>
    <dgm:cxn modelId="{8D2E3936-1D93-474F-9410-53A085850112}" type="presParOf" srcId="{5FCBA017-6B29-4D78-B0FB-1C8FE63E2B5A}" destId="{ADE9F51F-82EE-FD43-91FB-DA8FE2650298}" srcOrd="11" destOrd="0" presId="urn:microsoft.com/office/officeart/2005/8/layout/list1"/>
    <dgm:cxn modelId="{265904B1-E0C7-4E1C-8A08-4368C39A6A9E}" type="presParOf" srcId="{5FCBA017-6B29-4D78-B0FB-1C8FE63E2B5A}" destId="{649CA6CA-254A-412E-9498-9101AB04B1AB}" srcOrd="12" destOrd="0" presId="urn:microsoft.com/office/officeart/2005/8/layout/list1"/>
    <dgm:cxn modelId="{7E46A2A0-DEED-450B-BB03-AF96FBD567B3}" type="presParOf" srcId="{649CA6CA-254A-412E-9498-9101AB04B1AB}" destId="{FD5141E4-96BE-4364-B745-AF56DBE3B1D5}" srcOrd="0" destOrd="0" presId="urn:microsoft.com/office/officeart/2005/8/layout/list1"/>
    <dgm:cxn modelId="{6944332D-2EAC-4DD3-8E1E-6B06DB35C18D}" type="presParOf" srcId="{649CA6CA-254A-412E-9498-9101AB04B1AB}" destId="{0CF509E5-7948-486E-8EE9-53FFA77BF5C3}" srcOrd="1" destOrd="0" presId="urn:microsoft.com/office/officeart/2005/8/layout/list1"/>
    <dgm:cxn modelId="{B8B7B12E-C95A-4163-8C83-E8F65D925757}" type="presParOf" srcId="{5FCBA017-6B29-4D78-B0FB-1C8FE63E2B5A}" destId="{0FA6AFA9-B9CB-4368-A277-9AEA1C1201A0}" srcOrd="13" destOrd="0" presId="urn:microsoft.com/office/officeart/2005/8/layout/list1"/>
    <dgm:cxn modelId="{C67BBBC0-6389-4148-A23B-5686CE098CA9}" type="presParOf" srcId="{5FCBA017-6B29-4D78-B0FB-1C8FE63E2B5A}" destId="{14E50E1F-DDA3-46D1-801C-696747DDE94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810454-791A-4D1E-98DA-0B109D10A071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83FDCCA-D17F-46F3-BE85-DE6AA083475E}">
      <dgm:prSet phldrT="[Text]" custT="1"/>
      <dgm:spPr/>
      <dgm:t>
        <a:bodyPr/>
        <a:lstStyle/>
        <a:p>
          <a:r>
            <a:rPr lang="fr-BE" sz="2400" b="1" dirty="0"/>
            <a:t>Mise en oeuvre directe</a:t>
          </a:r>
          <a:endParaRPr lang="fr-BE" sz="3200" b="1" dirty="0"/>
        </a:p>
      </dgm:t>
    </dgm:pt>
    <dgm:pt modelId="{0F669E9E-D06C-4035-8024-1E4B2011DD3A}" type="parTrans" cxnId="{52C857A3-8649-44A8-9E61-F161B7889872}">
      <dgm:prSet/>
      <dgm:spPr/>
      <dgm:t>
        <a:bodyPr/>
        <a:lstStyle/>
        <a:p>
          <a:endParaRPr lang="en-GB"/>
        </a:p>
      </dgm:t>
    </dgm:pt>
    <dgm:pt modelId="{CF62F0E8-EE57-4031-AA2C-8EE6F06395AB}" type="sibTrans" cxnId="{52C857A3-8649-44A8-9E61-F161B7889872}">
      <dgm:prSet/>
      <dgm:spPr/>
      <dgm:t>
        <a:bodyPr/>
        <a:lstStyle/>
        <a:p>
          <a:endParaRPr lang="en-GB"/>
        </a:p>
      </dgm:t>
    </dgm:pt>
    <dgm:pt modelId="{E4E45401-7392-4FEC-90DC-39E209CB235E}">
      <dgm:prSet phldrT="[Text]" custT="1"/>
      <dgm:spPr/>
      <dgm:t>
        <a:bodyPr/>
        <a:lstStyle/>
        <a:p>
          <a:r>
            <a:rPr lang="fr-BE" sz="2000"/>
            <a:t>AND ou point focal</a:t>
          </a:r>
          <a:endParaRPr lang="fr-BE" sz="2000" dirty="0"/>
        </a:p>
      </dgm:t>
    </dgm:pt>
    <dgm:pt modelId="{0AC06F9E-9AA1-4F6F-865D-45DFEEC87557}" type="parTrans" cxnId="{D84BC01D-B160-4805-8E8B-66E0F38F9D83}">
      <dgm:prSet/>
      <dgm:spPr/>
      <dgm:t>
        <a:bodyPr/>
        <a:lstStyle/>
        <a:p>
          <a:endParaRPr lang="en-GB"/>
        </a:p>
      </dgm:t>
    </dgm:pt>
    <dgm:pt modelId="{AB5ABEAA-5814-4A42-93C9-23B465441E8A}" type="sibTrans" cxnId="{D84BC01D-B160-4805-8E8B-66E0F38F9D83}">
      <dgm:prSet/>
      <dgm:spPr/>
      <dgm:t>
        <a:bodyPr/>
        <a:lstStyle/>
        <a:p>
          <a:endParaRPr lang="en-GB"/>
        </a:p>
      </dgm:t>
    </dgm:pt>
    <dgm:pt modelId="{51132C93-3114-4E3E-83EF-4905E8CE1084}">
      <dgm:prSet phldrT="[Text]" custT="1"/>
      <dgm:spPr/>
      <dgm:t>
        <a:bodyPr/>
        <a:lstStyle/>
        <a:p>
          <a:r>
            <a:rPr lang="fr-BE" sz="2000"/>
            <a:t>300 000 USD par an</a:t>
          </a:r>
          <a:endParaRPr lang="fr-BE" sz="2000" dirty="0"/>
        </a:p>
      </dgm:t>
    </dgm:pt>
    <dgm:pt modelId="{0FE74829-4FB3-41FC-B524-217FA9115172}" type="parTrans" cxnId="{B23A307D-9445-4287-8AA4-5F88637DC607}">
      <dgm:prSet/>
      <dgm:spPr/>
      <dgm:t>
        <a:bodyPr/>
        <a:lstStyle/>
        <a:p>
          <a:endParaRPr lang="en-GB"/>
        </a:p>
      </dgm:t>
    </dgm:pt>
    <dgm:pt modelId="{25308EC2-53B2-43A0-98B7-697CC34C3DF0}" type="sibTrans" cxnId="{B23A307D-9445-4287-8AA4-5F88637DC607}">
      <dgm:prSet/>
      <dgm:spPr/>
      <dgm:t>
        <a:bodyPr/>
        <a:lstStyle/>
        <a:p>
          <a:endParaRPr lang="en-GB"/>
        </a:p>
      </dgm:t>
    </dgm:pt>
    <dgm:pt modelId="{9A946829-68B5-4CFE-A2CB-82A4CC513300}">
      <dgm:prSet phldrT="[Text]" custT="1"/>
      <dgm:spPr/>
      <dgm:t>
        <a:bodyPr/>
        <a:lstStyle/>
        <a:p>
          <a:r>
            <a:rPr lang="fr-BE" sz="2400" b="1" noProof="0" dirty="0"/>
            <a:t>Partenaire de mise </a:t>
          </a:r>
          <a:br>
            <a:rPr lang="fr-BE" sz="2400" b="1" noProof="0" dirty="0"/>
          </a:br>
          <a:r>
            <a:rPr lang="fr-BE" sz="2400" b="1" noProof="0" dirty="0"/>
            <a:t>en œuvre</a:t>
          </a:r>
        </a:p>
      </dgm:t>
    </dgm:pt>
    <dgm:pt modelId="{6562382A-2559-4475-8543-C43C4CA7870A}" type="parTrans" cxnId="{0333EE5B-70B2-4296-BF8B-11672395D0D7}">
      <dgm:prSet/>
      <dgm:spPr/>
      <dgm:t>
        <a:bodyPr/>
        <a:lstStyle/>
        <a:p>
          <a:endParaRPr lang="en-GB"/>
        </a:p>
      </dgm:t>
    </dgm:pt>
    <dgm:pt modelId="{192659E7-A9EE-4BB1-9767-B9A349888039}" type="sibTrans" cxnId="{0333EE5B-70B2-4296-BF8B-11672395D0D7}">
      <dgm:prSet/>
      <dgm:spPr/>
      <dgm:t>
        <a:bodyPr/>
        <a:lstStyle/>
        <a:p>
          <a:endParaRPr lang="en-GB"/>
        </a:p>
      </dgm:t>
    </dgm:pt>
    <dgm:pt modelId="{DEA402B1-08C1-45F0-9892-18E149ED8F36}">
      <dgm:prSet phldrT="[Text]" custT="1"/>
      <dgm:spPr/>
      <dgm:t>
        <a:bodyPr/>
        <a:lstStyle/>
        <a:p>
          <a:r>
            <a:rPr lang="fr-BE" sz="2000"/>
            <a:t>International, r</a:t>
          </a:r>
          <a:r>
            <a:rPr lang="fr-BE" sz="2000" noProof="0"/>
            <a:t>é</a:t>
          </a:r>
          <a:r>
            <a:rPr lang="fr-BE" sz="2000"/>
            <a:t>gional, national, infra-national</a:t>
          </a:r>
          <a:endParaRPr lang="fr-BE" sz="2000" dirty="0"/>
        </a:p>
      </dgm:t>
    </dgm:pt>
    <dgm:pt modelId="{581C6700-9FD0-4C85-B2B5-8E3C7E7B190D}" type="parTrans" cxnId="{2E77B34C-25E3-463C-A822-AAD0C27BA71F}">
      <dgm:prSet/>
      <dgm:spPr/>
      <dgm:t>
        <a:bodyPr/>
        <a:lstStyle/>
        <a:p>
          <a:endParaRPr lang="en-GB"/>
        </a:p>
      </dgm:t>
    </dgm:pt>
    <dgm:pt modelId="{8EA6404B-D96E-453D-9AED-8DC9097C4243}" type="sibTrans" cxnId="{2E77B34C-25E3-463C-A822-AAD0C27BA71F}">
      <dgm:prSet/>
      <dgm:spPr/>
      <dgm:t>
        <a:bodyPr/>
        <a:lstStyle/>
        <a:p>
          <a:endParaRPr lang="en-GB"/>
        </a:p>
      </dgm:t>
    </dgm:pt>
    <dgm:pt modelId="{F79DE80B-2533-43B4-9F88-9318136F6D9F}">
      <dgm:prSet phldrT="[Text]" custT="1"/>
      <dgm:spPr/>
      <dgm:t>
        <a:bodyPr/>
        <a:lstStyle/>
        <a:p>
          <a:r>
            <a:rPr lang="fr-BE" sz="2000"/>
            <a:t>Tous domaines</a:t>
          </a:r>
          <a:endParaRPr lang="fr-BE" sz="2000" dirty="0"/>
        </a:p>
      </dgm:t>
    </dgm:pt>
    <dgm:pt modelId="{715222B0-B18F-495A-A91A-95C1E2569AAA}" type="parTrans" cxnId="{0A65AA4E-475D-4E51-93C5-10F9E8359A30}">
      <dgm:prSet/>
      <dgm:spPr/>
      <dgm:t>
        <a:bodyPr/>
        <a:lstStyle/>
        <a:p>
          <a:endParaRPr lang="en-GB"/>
        </a:p>
      </dgm:t>
    </dgm:pt>
    <dgm:pt modelId="{2F53B878-6D03-48E6-81DB-085C4D1193C9}" type="sibTrans" cxnId="{0A65AA4E-475D-4E51-93C5-10F9E8359A30}">
      <dgm:prSet/>
      <dgm:spPr/>
      <dgm:t>
        <a:bodyPr/>
        <a:lstStyle/>
        <a:p>
          <a:endParaRPr lang="en-GB"/>
        </a:p>
      </dgm:t>
    </dgm:pt>
    <dgm:pt modelId="{98F018E3-CF88-4A7B-8217-42E51F934903}">
      <dgm:prSet phldrT="[Text]" custT="1"/>
      <dgm:spPr/>
      <dgm:t>
        <a:bodyPr/>
        <a:lstStyle/>
        <a:p>
          <a:r>
            <a:rPr lang="fr-BE" sz="2000" noProof="0"/>
            <a:t>Vise </a:t>
          </a:r>
          <a:r>
            <a:rPr lang="fr-BE" sz="2000" b="0" i="0"/>
            <a:t>à</a:t>
          </a:r>
          <a:r>
            <a:rPr lang="fr-BE" sz="2000" noProof="0"/>
            <a:t> renforcer les fonctions essentielles en lien avec le GCF</a:t>
          </a:r>
          <a:endParaRPr lang="fr-BE" sz="2000" noProof="0" dirty="0"/>
        </a:p>
      </dgm:t>
    </dgm:pt>
    <dgm:pt modelId="{D9570DCB-2CD8-4279-9E99-33C0BB770E7A}" type="parTrans" cxnId="{45C8BB64-3EDD-4A65-A4D3-FD4682723D99}">
      <dgm:prSet/>
      <dgm:spPr/>
      <dgm:t>
        <a:bodyPr/>
        <a:lstStyle/>
        <a:p>
          <a:endParaRPr lang="en-GB"/>
        </a:p>
      </dgm:t>
    </dgm:pt>
    <dgm:pt modelId="{A42E9EC5-D3F3-46AC-95BF-D8332E9566F3}" type="sibTrans" cxnId="{45C8BB64-3EDD-4A65-A4D3-FD4682723D99}">
      <dgm:prSet/>
      <dgm:spPr/>
      <dgm:t>
        <a:bodyPr/>
        <a:lstStyle/>
        <a:p>
          <a:endParaRPr lang="en-GB"/>
        </a:p>
      </dgm:t>
    </dgm:pt>
    <dgm:pt modelId="{FF5995B8-EF04-4E9E-A3E6-2A172364B028}">
      <dgm:prSet phldrT="[Text]" custT="1"/>
      <dgm:spPr/>
      <dgm:t>
        <a:bodyPr/>
        <a:lstStyle/>
        <a:p>
          <a:r>
            <a:rPr lang="fr-BE" sz="2000" noProof="0" dirty="0"/>
            <a:t>Soumis aux plafonnements précédemment présentés</a:t>
          </a:r>
        </a:p>
      </dgm:t>
    </dgm:pt>
    <dgm:pt modelId="{04158284-EDC6-45A3-9D22-288949AA30D5}" type="parTrans" cxnId="{10A0F298-6753-4EAA-936E-22B204EE34FF}">
      <dgm:prSet/>
      <dgm:spPr/>
      <dgm:t>
        <a:bodyPr/>
        <a:lstStyle/>
        <a:p>
          <a:endParaRPr lang="en-GB"/>
        </a:p>
      </dgm:t>
    </dgm:pt>
    <dgm:pt modelId="{A55467DB-D118-4A07-BF6E-D2004E801D30}" type="sibTrans" cxnId="{10A0F298-6753-4EAA-936E-22B204EE34FF}">
      <dgm:prSet/>
      <dgm:spPr/>
      <dgm:t>
        <a:bodyPr/>
        <a:lstStyle/>
        <a:p>
          <a:endParaRPr lang="en-GB"/>
        </a:p>
      </dgm:t>
    </dgm:pt>
    <dgm:pt modelId="{EFAE6C2A-5EF5-402B-9C9F-A21780D88EEC}" type="pres">
      <dgm:prSet presAssocID="{DC810454-791A-4D1E-98DA-0B109D10A0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A4988A-CDA9-47B4-B88F-29D9D3B89BAF}" type="pres">
      <dgm:prSet presAssocID="{983FDCCA-D17F-46F3-BE85-DE6AA083475E}" presName="vertFlow" presStyleCnt="0"/>
      <dgm:spPr/>
    </dgm:pt>
    <dgm:pt modelId="{E0B6E4D5-2666-4A21-A9AD-345F48AF2984}" type="pres">
      <dgm:prSet presAssocID="{983FDCCA-D17F-46F3-BE85-DE6AA083475E}" presName="header" presStyleLbl="node1" presStyleIdx="0" presStyleCnt="2"/>
      <dgm:spPr/>
      <dgm:t>
        <a:bodyPr/>
        <a:lstStyle/>
        <a:p>
          <a:endParaRPr lang="en-US"/>
        </a:p>
      </dgm:t>
    </dgm:pt>
    <dgm:pt modelId="{9B86E910-D9A4-487C-BD81-7CF3EAEE7343}" type="pres">
      <dgm:prSet presAssocID="{0AC06F9E-9AA1-4F6F-865D-45DFEEC87557}" presName="parTrans" presStyleLbl="sibTrans2D1" presStyleIdx="0" presStyleCnt="6"/>
      <dgm:spPr/>
      <dgm:t>
        <a:bodyPr/>
        <a:lstStyle/>
        <a:p>
          <a:endParaRPr lang="en-US"/>
        </a:p>
      </dgm:t>
    </dgm:pt>
    <dgm:pt modelId="{2D6F8BCC-1C5F-4604-9FCA-663F35C1D0AA}" type="pres">
      <dgm:prSet presAssocID="{E4E45401-7392-4FEC-90DC-39E209CB235E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8551C-3995-4F83-B5B5-D35C4CB98680}" type="pres">
      <dgm:prSet presAssocID="{AB5ABEAA-5814-4A42-93C9-23B465441E8A}" presName="sibTrans" presStyleLbl="sibTrans2D1" presStyleIdx="1" presStyleCnt="6"/>
      <dgm:spPr/>
      <dgm:t>
        <a:bodyPr/>
        <a:lstStyle/>
        <a:p>
          <a:endParaRPr lang="en-US"/>
        </a:p>
      </dgm:t>
    </dgm:pt>
    <dgm:pt modelId="{88D1C7DA-6F8F-41E0-BFB4-6EA5892FCA86}" type="pres">
      <dgm:prSet presAssocID="{98F018E3-CF88-4A7B-8217-42E51F934903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CC264-72EB-448C-BCDC-4AEAB5ECD807}" type="pres">
      <dgm:prSet presAssocID="{A42E9EC5-D3F3-46AC-95BF-D8332E9566F3}" presName="sibTrans" presStyleLbl="sibTrans2D1" presStyleIdx="2" presStyleCnt="6"/>
      <dgm:spPr/>
      <dgm:t>
        <a:bodyPr/>
        <a:lstStyle/>
        <a:p>
          <a:endParaRPr lang="en-US"/>
        </a:p>
      </dgm:t>
    </dgm:pt>
    <dgm:pt modelId="{7917D2C6-724A-4FC4-AFBF-AB784AF377C4}" type="pres">
      <dgm:prSet presAssocID="{51132C93-3114-4E3E-83EF-4905E8CE1084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EABD8-5E95-43A0-B531-D8119D8CC20F}" type="pres">
      <dgm:prSet presAssocID="{983FDCCA-D17F-46F3-BE85-DE6AA083475E}" presName="hSp" presStyleCnt="0"/>
      <dgm:spPr/>
    </dgm:pt>
    <dgm:pt modelId="{79FAC818-5A04-44AD-8FFC-BBBA03BAE72E}" type="pres">
      <dgm:prSet presAssocID="{9A946829-68B5-4CFE-A2CB-82A4CC513300}" presName="vertFlow" presStyleCnt="0"/>
      <dgm:spPr/>
    </dgm:pt>
    <dgm:pt modelId="{946D72F9-7637-4DA8-BD58-9A17FEFD782F}" type="pres">
      <dgm:prSet presAssocID="{9A946829-68B5-4CFE-A2CB-82A4CC513300}" presName="header" presStyleLbl="node1" presStyleIdx="1" presStyleCnt="2"/>
      <dgm:spPr/>
      <dgm:t>
        <a:bodyPr/>
        <a:lstStyle/>
        <a:p>
          <a:endParaRPr lang="en-US"/>
        </a:p>
      </dgm:t>
    </dgm:pt>
    <dgm:pt modelId="{FA578379-A401-4711-99A2-E7D821C90F8D}" type="pres">
      <dgm:prSet presAssocID="{581C6700-9FD0-4C85-B2B5-8E3C7E7B190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F67659CD-F916-4AA7-B4C5-A301B928B9B5}" type="pres">
      <dgm:prSet presAssocID="{DEA402B1-08C1-45F0-9892-18E149ED8F36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F9EA8-C260-433A-87D9-152CF7309996}" type="pres">
      <dgm:prSet presAssocID="{8EA6404B-D96E-453D-9AED-8DC9097C4243}" presName="sibTrans" presStyleLbl="sibTrans2D1" presStyleIdx="4" presStyleCnt="6"/>
      <dgm:spPr/>
      <dgm:t>
        <a:bodyPr/>
        <a:lstStyle/>
        <a:p>
          <a:endParaRPr lang="en-US"/>
        </a:p>
      </dgm:t>
    </dgm:pt>
    <dgm:pt modelId="{6DFDFD32-EB65-4CF7-8F62-1C4698E5D43B}" type="pres">
      <dgm:prSet presAssocID="{F79DE80B-2533-43B4-9F88-9318136F6D9F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3FE58-AC82-4BC4-9EE3-E294938B4F19}" type="pres">
      <dgm:prSet presAssocID="{2F53B878-6D03-48E6-81DB-085C4D1193C9}" presName="sibTrans" presStyleLbl="sibTrans2D1" presStyleIdx="5" presStyleCnt="6"/>
      <dgm:spPr/>
      <dgm:t>
        <a:bodyPr/>
        <a:lstStyle/>
        <a:p>
          <a:endParaRPr lang="en-US"/>
        </a:p>
      </dgm:t>
    </dgm:pt>
    <dgm:pt modelId="{EB95B8D2-530E-41FF-8716-B4ED21C82880}" type="pres">
      <dgm:prSet presAssocID="{FF5995B8-EF04-4E9E-A3E6-2A172364B028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CC4790-628E-4507-A445-B6E391D6AE69}" type="presOf" srcId="{9A946829-68B5-4CFE-A2CB-82A4CC513300}" destId="{946D72F9-7637-4DA8-BD58-9A17FEFD782F}" srcOrd="0" destOrd="0" presId="urn:microsoft.com/office/officeart/2005/8/layout/lProcess1"/>
    <dgm:cxn modelId="{4A2BD06C-FA5C-4491-BB17-6A2BBAC86E8F}" type="presOf" srcId="{51132C93-3114-4E3E-83EF-4905E8CE1084}" destId="{7917D2C6-724A-4FC4-AFBF-AB784AF377C4}" srcOrd="0" destOrd="0" presId="urn:microsoft.com/office/officeart/2005/8/layout/lProcess1"/>
    <dgm:cxn modelId="{52C857A3-8649-44A8-9E61-F161B7889872}" srcId="{DC810454-791A-4D1E-98DA-0B109D10A071}" destId="{983FDCCA-D17F-46F3-BE85-DE6AA083475E}" srcOrd="0" destOrd="0" parTransId="{0F669E9E-D06C-4035-8024-1E4B2011DD3A}" sibTransId="{CF62F0E8-EE57-4031-AA2C-8EE6F06395AB}"/>
    <dgm:cxn modelId="{CC95784D-18D3-44C6-BA6B-C2A0C8A305ED}" type="presOf" srcId="{0AC06F9E-9AA1-4F6F-865D-45DFEEC87557}" destId="{9B86E910-D9A4-487C-BD81-7CF3EAEE7343}" srcOrd="0" destOrd="0" presId="urn:microsoft.com/office/officeart/2005/8/layout/lProcess1"/>
    <dgm:cxn modelId="{10A0F298-6753-4EAA-936E-22B204EE34FF}" srcId="{9A946829-68B5-4CFE-A2CB-82A4CC513300}" destId="{FF5995B8-EF04-4E9E-A3E6-2A172364B028}" srcOrd="2" destOrd="0" parTransId="{04158284-EDC6-45A3-9D22-288949AA30D5}" sibTransId="{A55467DB-D118-4A07-BF6E-D2004E801D30}"/>
    <dgm:cxn modelId="{0333EE5B-70B2-4296-BF8B-11672395D0D7}" srcId="{DC810454-791A-4D1E-98DA-0B109D10A071}" destId="{9A946829-68B5-4CFE-A2CB-82A4CC513300}" srcOrd="1" destOrd="0" parTransId="{6562382A-2559-4475-8543-C43C4CA7870A}" sibTransId="{192659E7-A9EE-4BB1-9767-B9A349888039}"/>
    <dgm:cxn modelId="{B7750216-8E08-4074-8696-346DBCF7E8EF}" type="presOf" srcId="{DEA402B1-08C1-45F0-9892-18E149ED8F36}" destId="{F67659CD-F916-4AA7-B4C5-A301B928B9B5}" srcOrd="0" destOrd="0" presId="urn:microsoft.com/office/officeart/2005/8/layout/lProcess1"/>
    <dgm:cxn modelId="{45C8BB64-3EDD-4A65-A4D3-FD4682723D99}" srcId="{983FDCCA-D17F-46F3-BE85-DE6AA083475E}" destId="{98F018E3-CF88-4A7B-8217-42E51F934903}" srcOrd="1" destOrd="0" parTransId="{D9570DCB-2CD8-4279-9E99-33C0BB770E7A}" sibTransId="{A42E9EC5-D3F3-46AC-95BF-D8332E9566F3}"/>
    <dgm:cxn modelId="{0A65AA4E-475D-4E51-93C5-10F9E8359A30}" srcId="{9A946829-68B5-4CFE-A2CB-82A4CC513300}" destId="{F79DE80B-2533-43B4-9F88-9318136F6D9F}" srcOrd="1" destOrd="0" parTransId="{715222B0-B18F-495A-A91A-95C1E2569AAA}" sibTransId="{2F53B878-6D03-48E6-81DB-085C4D1193C9}"/>
    <dgm:cxn modelId="{D84BC01D-B160-4805-8E8B-66E0F38F9D83}" srcId="{983FDCCA-D17F-46F3-BE85-DE6AA083475E}" destId="{E4E45401-7392-4FEC-90DC-39E209CB235E}" srcOrd="0" destOrd="0" parTransId="{0AC06F9E-9AA1-4F6F-865D-45DFEEC87557}" sibTransId="{AB5ABEAA-5814-4A42-93C9-23B465441E8A}"/>
    <dgm:cxn modelId="{5EF1F3A9-BBA4-48F6-A4EF-11EF263B5664}" type="presOf" srcId="{AB5ABEAA-5814-4A42-93C9-23B465441E8A}" destId="{23E8551C-3995-4F83-B5B5-D35C4CB98680}" srcOrd="0" destOrd="0" presId="urn:microsoft.com/office/officeart/2005/8/layout/lProcess1"/>
    <dgm:cxn modelId="{C34D83F8-A40B-49CF-9975-E52EF1271884}" type="presOf" srcId="{2F53B878-6D03-48E6-81DB-085C4D1193C9}" destId="{0153FE58-AC82-4BC4-9EE3-E294938B4F19}" srcOrd="0" destOrd="0" presId="urn:microsoft.com/office/officeart/2005/8/layout/lProcess1"/>
    <dgm:cxn modelId="{787D5D9A-826F-4924-8592-170D74074FD0}" type="presOf" srcId="{F79DE80B-2533-43B4-9F88-9318136F6D9F}" destId="{6DFDFD32-EB65-4CF7-8F62-1C4698E5D43B}" srcOrd="0" destOrd="0" presId="urn:microsoft.com/office/officeart/2005/8/layout/lProcess1"/>
    <dgm:cxn modelId="{96660892-2B30-4C64-9E13-93C10212CEEB}" type="presOf" srcId="{DC810454-791A-4D1E-98DA-0B109D10A071}" destId="{EFAE6C2A-5EF5-402B-9C9F-A21780D88EEC}" srcOrd="0" destOrd="0" presId="urn:microsoft.com/office/officeart/2005/8/layout/lProcess1"/>
    <dgm:cxn modelId="{41223B3A-0350-4D3C-9E5B-94E1A95307F5}" type="presOf" srcId="{581C6700-9FD0-4C85-B2B5-8E3C7E7B190D}" destId="{FA578379-A401-4711-99A2-E7D821C90F8D}" srcOrd="0" destOrd="0" presId="urn:microsoft.com/office/officeart/2005/8/layout/lProcess1"/>
    <dgm:cxn modelId="{0D74C69B-5D4F-4701-B65B-38813BD871D9}" type="presOf" srcId="{A42E9EC5-D3F3-46AC-95BF-D8332E9566F3}" destId="{CE1CC264-72EB-448C-BCDC-4AEAB5ECD807}" srcOrd="0" destOrd="0" presId="urn:microsoft.com/office/officeart/2005/8/layout/lProcess1"/>
    <dgm:cxn modelId="{15E58ED7-6F44-4FF2-AD65-7AC4DC0F87DB}" type="presOf" srcId="{8EA6404B-D96E-453D-9AED-8DC9097C4243}" destId="{416F9EA8-C260-433A-87D9-152CF7309996}" srcOrd="0" destOrd="0" presId="urn:microsoft.com/office/officeart/2005/8/layout/lProcess1"/>
    <dgm:cxn modelId="{8A09BDC1-5E97-4217-A44F-9F56D8782DED}" type="presOf" srcId="{E4E45401-7392-4FEC-90DC-39E209CB235E}" destId="{2D6F8BCC-1C5F-4604-9FCA-663F35C1D0AA}" srcOrd="0" destOrd="0" presId="urn:microsoft.com/office/officeart/2005/8/layout/lProcess1"/>
    <dgm:cxn modelId="{FAB323E7-8386-4D9D-AE5B-6E3935A30A71}" type="presOf" srcId="{983FDCCA-D17F-46F3-BE85-DE6AA083475E}" destId="{E0B6E4D5-2666-4A21-A9AD-345F48AF2984}" srcOrd="0" destOrd="0" presId="urn:microsoft.com/office/officeart/2005/8/layout/lProcess1"/>
    <dgm:cxn modelId="{2E77B34C-25E3-463C-A822-AAD0C27BA71F}" srcId="{9A946829-68B5-4CFE-A2CB-82A4CC513300}" destId="{DEA402B1-08C1-45F0-9892-18E149ED8F36}" srcOrd="0" destOrd="0" parTransId="{581C6700-9FD0-4C85-B2B5-8E3C7E7B190D}" sibTransId="{8EA6404B-D96E-453D-9AED-8DC9097C4243}"/>
    <dgm:cxn modelId="{8755FAF9-93DF-4F40-AE87-DB9CC1930B96}" type="presOf" srcId="{FF5995B8-EF04-4E9E-A3E6-2A172364B028}" destId="{EB95B8D2-530E-41FF-8716-B4ED21C82880}" srcOrd="0" destOrd="0" presId="urn:microsoft.com/office/officeart/2005/8/layout/lProcess1"/>
    <dgm:cxn modelId="{B12E9598-892B-419A-8562-F8C67E57AB8A}" type="presOf" srcId="{98F018E3-CF88-4A7B-8217-42E51F934903}" destId="{88D1C7DA-6F8F-41E0-BFB4-6EA5892FCA86}" srcOrd="0" destOrd="0" presId="urn:microsoft.com/office/officeart/2005/8/layout/lProcess1"/>
    <dgm:cxn modelId="{B23A307D-9445-4287-8AA4-5F88637DC607}" srcId="{983FDCCA-D17F-46F3-BE85-DE6AA083475E}" destId="{51132C93-3114-4E3E-83EF-4905E8CE1084}" srcOrd="2" destOrd="0" parTransId="{0FE74829-4FB3-41FC-B524-217FA9115172}" sibTransId="{25308EC2-53B2-43A0-98B7-697CC34C3DF0}"/>
    <dgm:cxn modelId="{F2339933-9574-4F2F-A766-7ADFE4540C98}" type="presParOf" srcId="{EFAE6C2A-5EF5-402B-9C9F-A21780D88EEC}" destId="{64A4988A-CDA9-47B4-B88F-29D9D3B89BAF}" srcOrd="0" destOrd="0" presId="urn:microsoft.com/office/officeart/2005/8/layout/lProcess1"/>
    <dgm:cxn modelId="{9627D554-B704-4088-9ADF-49212F01573A}" type="presParOf" srcId="{64A4988A-CDA9-47B4-B88F-29D9D3B89BAF}" destId="{E0B6E4D5-2666-4A21-A9AD-345F48AF2984}" srcOrd="0" destOrd="0" presId="urn:microsoft.com/office/officeart/2005/8/layout/lProcess1"/>
    <dgm:cxn modelId="{0E59DF66-A617-4691-B919-0C777B172970}" type="presParOf" srcId="{64A4988A-CDA9-47B4-B88F-29D9D3B89BAF}" destId="{9B86E910-D9A4-487C-BD81-7CF3EAEE7343}" srcOrd="1" destOrd="0" presId="urn:microsoft.com/office/officeart/2005/8/layout/lProcess1"/>
    <dgm:cxn modelId="{A619EDD7-843A-40DC-A195-FC2157F195A1}" type="presParOf" srcId="{64A4988A-CDA9-47B4-B88F-29D9D3B89BAF}" destId="{2D6F8BCC-1C5F-4604-9FCA-663F35C1D0AA}" srcOrd="2" destOrd="0" presId="urn:microsoft.com/office/officeart/2005/8/layout/lProcess1"/>
    <dgm:cxn modelId="{92B73434-30EE-41DC-A927-E281029BC80C}" type="presParOf" srcId="{64A4988A-CDA9-47B4-B88F-29D9D3B89BAF}" destId="{23E8551C-3995-4F83-B5B5-D35C4CB98680}" srcOrd="3" destOrd="0" presId="urn:microsoft.com/office/officeart/2005/8/layout/lProcess1"/>
    <dgm:cxn modelId="{65B087C5-CCC3-443E-9A07-D188914620E4}" type="presParOf" srcId="{64A4988A-CDA9-47B4-B88F-29D9D3B89BAF}" destId="{88D1C7DA-6F8F-41E0-BFB4-6EA5892FCA86}" srcOrd="4" destOrd="0" presId="urn:microsoft.com/office/officeart/2005/8/layout/lProcess1"/>
    <dgm:cxn modelId="{A4D2F115-DCD2-48D5-98AB-2F0C46E87F8A}" type="presParOf" srcId="{64A4988A-CDA9-47B4-B88F-29D9D3B89BAF}" destId="{CE1CC264-72EB-448C-BCDC-4AEAB5ECD807}" srcOrd="5" destOrd="0" presId="urn:microsoft.com/office/officeart/2005/8/layout/lProcess1"/>
    <dgm:cxn modelId="{F24F7601-293D-4E26-BE0F-E24A8732A5E9}" type="presParOf" srcId="{64A4988A-CDA9-47B4-B88F-29D9D3B89BAF}" destId="{7917D2C6-724A-4FC4-AFBF-AB784AF377C4}" srcOrd="6" destOrd="0" presId="urn:microsoft.com/office/officeart/2005/8/layout/lProcess1"/>
    <dgm:cxn modelId="{5E000789-5CF3-4315-9D28-13105C32BAD2}" type="presParOf" srcId="{EFAE6C2A-5EF5-402B-9C9F-A21780D88EEC}" destId="{48CEABD8-5E95-43A0-B531-D8119D8CC20F}" srcOrd="1" destOrd="0" presId="urn:microsoft.com/office/officeart/2005/8/layout/lProcess1"/>
    <dgm:cxn modelId="{F3CCF8CD-6228-462A-A01D-0B96873A00B5}" type="presParOf" srcId="{EFAE6C2A-5EF5-402B-9C9F-A21780D88EEC}" destId="{79FAC818-5A04-44AD-8FFC-BBBA03BAE72E}" srcOrd="2" destOrd="0" presId="urn:microsoft.com/office/officeart/2005/8/layout/lProcess1"/>
    <dgm:cxn modelId="{2140D441-5D7E-4DAA-9E22-02D3AEB801BA}" type="presParOf" srcId="{79FAC818-5A04-44AD-8FFC-BBBA03BAE72E}" destId="{946D72F9-7637-4DA8-BD58-9A17FEFD782F}" srcOrd="0" destOrd="0" presId="urn:microsoft.com/office/officeart/2005/8/layout/lProcess1"/>
    <dgm:cxn modelId="{736D6851-DDA3-4505-9426-A5BC4D04A3AE}" type="presParOf" srcId="{79FAC818-5A04-44AD-8FFC-BBBA03BAE72E}" destId="{FA578379-A401-4711-99A2-E7D821C90F8D}" srcOrd="1" destOrd="0" presId="urn:microsoft.com/office/officeart/2005/8/layout/lProcess1"/>
    <dgm:cxn modelId="{7A3840B5-08BE-4C05-9954-8AA33E0DDE08}" type="presParOf" srcId="{79FAC818-5A04-44AD-8FFC-BBBA03BAE72E}" destId="{F67659CD-F916-4AA7-B4C5-A301B928B9B5}" srcOrd="2" destOrd="0" presId="urn:microsoft.com/office/officeart/2005/8/layout/lProcess1"/>
    <dgm:cxn modelId="{4B238C06-CCB4-4509-9F87-A99041424331}" type="presParOf" srcId="{79FAC818-5A04-44AD-8FFC-BBBA03BAE72E}" destId="{416F9EA8-C260-433A-87D9-152CF7309996}" srcOrd="3" destOrd="0" presId="urn:microsoft.com/office/officeart/2005/8/layout/lProcess1"/>
    <dgm:cxn modelId="{D93645DC-F39C-431B-99AE-1B266CD26494}" type="presParOf" srcId="{79FAC818-5A04-44AD-8FFC-BBBA03BAE72E}" destId="{6DFDFD32-EB65-4CF7-8F62-1C4698E5D43B}" srcOrd="4" destOrd="0" presId="urn:microsoft.com/office/officeart/2005/8/layout/lProcess1"/>
    <dgm:cxn modelId="{7B65650C-831D-4FE9-A8BE-B16CD9C7D81D}" type="presParOf" srcId="{79FAC818-5A04-44AD-8FFC-BBBA03BAE72E}" destId="{0153FE58-AC82-4BC4-9EE3-E294938B4F19}" srcOrd="5" destOrd="0" presId="urn:microsoft.com/office/officeart/2005/8/layout/lProcess1"/>
    <dgm:cxn modelId="{35EA2149-15CC-482F-A2CB-2FBC347AF9DE}" type="presParOf" srcId="{79FAC818-5A04-44AD-8FFC-BBBA03BAE72E}" destId="{EB95B8D2-530E-41FF-8716-B4ED21C82880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B673C2-D03C-4488-968E-015361C01116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</dgm:pt>
    <dgm:pt modelId="{50B5A835-7593-43A6-9179-724C678DA4E9}">
      <dgm:prSet phldrT="[Text]"/>
      <dgm:spPr/>
      <dgm:t>
        <a:bodyPr/>
        <a:lstStyle/>
        <a:p>
          <a:r>
            <a:rPr lang="en-US" dirty="0" smtClean="0"/>
            <a:t>2 </a:t>
          </a:r>
          <a:r>
            <a:rPr lang="en-US" dirty="0" err="1" smtClean="0"/>
            <a:t>approuvees</a:t>
          </a:r>
          <a:endParaRPr lang="en-US" dirty="0"/>
        </a:p>
      </dgm:t>
    </dgm:pt>
    <dgm:pt modelId="{855813B6-D6E6-40D3-A593-E6544F07B229}" type="parTrans" cxnId="{534A9F53-E743-4475-824C-F1E6DB99A8EB}">
      <dgm:prSet/>
      <dgm:spPr/>
      <dgm:t>
        <a:bodyPr/>
        <a:lstStyle/>
        <a:p>
          <a:endParaRPr lang="en-US"/>
        </a:p>
      </dgm:t>
    </dgm:pt>
    <dgm:pt modelId="{1F681DC9-1B61-4386-B514-56545B8F61B4}" type="sibTrans" cxnId="{534A9F53-E743-4475-824C-F1E6DB99A8EB}">
      <dgm:prSet/>
      <dgm:spPr/>
      <dgm:t>
        <a:bodyPr/>
        <a:lstStyle/>
        <a:p>
          <a:endParaRPr lang="en-US"/>
        </a:p>
      </dgm:t>
    </dgm:pt>
    <dgm:pt modelId="{7271FF8A-FE2C-4760-8535-D56A0760CCD6}">
      <dgm:prSet phldrT="[Text]"/>
      <dgm:spPr/>
      <dgm:t>
        <a:bodyPr/>
        <a:lstStyle/>
        <a:p>
          <a:r>
            <a:rPr lang="en-US" dirty="0" smtClean="0"/>
            <a:t>26 en </a:t>
          </a:r>
          <a:r>
            <a:rPr lang="en-US" dirty="0" err="1" smtClean="0"/>
            <a:t>cours</a:t>
          </a:r>
          <a:r>
            <a:rPr lang="en-US" dirty="0" smtClean="0"/>
            <a:t> de revue par le </a:t>
          </a:r>
          <a:r>
            <a:rPr lang="en-US" dirty="0" err="1" smtClean="0"/>
            <a:t>Secrétariat</a:t>
          </a:r>
          <a:endParaRPr lang="en-US" dirty="0"/>
        </a:p>
      </dgm:t>
    </dgm:pt>
    <dgm:pt modelId="{943663D0-6020-4735-A027-E94F63BD1F6B}" type="parTrans" cxnId="{32E6AC0B-2310-448E-837E-D0A388FCC00D}">
      <dgm:prSet/>
      <dgm:spPr/>
      <dgm:t>
        <a:bodyPr/>
        <a:lstStyle/>
        <a:p>
          <a:endParaRPr lang="en-US"/>
        </a:p>
      </dgm:t>
    </dgm:pt>
    <dgm:pt modelId="{FF3C9C07-FD4D-41C1-967D-0ABED9542CF5}" type="sibTrans" cxnId="{32E6AC0B-2310-448E-837E-D0A388FCC00D}">
      <dgm:prSet/>
      <dgm:spPr/>
      <dgm:t>
        <a:bodyPr/>
        <a:lstStyle/>
        <a:p>
          <a:endParaRPr lang="en-US"/>
        </a:p>
      </dgm:t>
    </dgm:pt>
    <dgm:pt modelId="{7C4A899F-2266-4C3C-B29A-B9C71D23DA4D}" type="pres">
      <dgm:prSet presAssocID="{DBB673C2-D03C-4488-968E-015361C01116}" presName="linearFlow" presStyleCnt="0">
        <dgm:presLayoutVars>
          <dgm:resizeHandles val="exact"/>
        </dgm:presLayoutVars>
      </dgm:prSet>
      <dgm:spPr/>
    </dgm:pt>
    <dgm:pt modelId="{41085646-7912-4F84-8F1F-43AD44D93205}" type="pres">
      <dgm:prSet presAssocID="{50B5A835-7593-43A6-9179-724C678DA4E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EEA07-2D2E-4AD1-8A1B-7CA3358D142D}" type="pres">
      <dgm:prSet presAssocID="{1F681DC9-1B61-4386-B514-56545B8F61B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ECC87937-7EF7-4B65-9313-70FDC8A5D4C9}" type="pres">
      <dgm:prSet presAssocID="{1F681DC9-1B61-4386-B514-56545B8F61B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DD140C16-4FA6-4F7E-8149-3C295D9AA5EA}" type="pres">
      <dgm:prSet presAssocID="{7271FF8A-FE2C-4760-8535-D56A0760CCD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50A5AD-2514-4745-91A9-168CC750D019}" type="presOf" srcId="{7271FF8A-FE2C-4760-8535-D56A0760CCD6}" destId="{DD140C16-4FA6-4F7E-8149-3C295D9AA5EA}" srcOrd="0" destOrd="0" presId="urn:microsoft.com/office/officeart/2005/8/layout/process2"/>
    <dgm:cxn modelId="{E54C805F-B925-B24C-A984-9FC2CB61C96A}" type="presOf" srcId="{DBB673C2-D03C-4488-968E-015361C01116}" destId="{7C4A899F-2266-4C3C-B29A-B9C71D23DA4D}" srcOrd="0" destOrd="0" presId="urn:microsoft.com/office/officeart/2005/8/layout/process2"/>
    <dgm:cxn modelId="{6D20B001-4F35-2245-91E0-AB2AE81232C2}" type="presOf" srcId="{1F681DC9-1B61-4386-B514-56545B8F61B4}" destId="{ECC87937-7EF7-4B65-9313-70FDC8A5D4C9}" srcOrd="1" destOrd="0" presId="urn:microsoft.com/office/officeart/2005/8/layout/process2"/>
    <dgm:cxn modelId="{32E6AC0B-2310-448E-837E-D0A388FCC00D}" srcId="{DBB673C2-D03C-4488-968E-015361C01116}" destId="{7271FF8A-FE2C-4760-8535-D56A0760CCD6}" srcOrd="1" destOrd="0" parTransId="{943663D0-6020-4735-A027-E94F63BD1F6B}" sibTransId="{FF3C9C07-FD4D-41C1-967D-0ABED9542CF5}"/>
    <dgm:cxn modelId="{534A9F53-E743-4475-824C-F1E6DB99A8EB}" srcId="{DBB673C2-D03C-4488-968E-015361C01116}" destId="{50B5A835-7593-43A6-9179-724C678DA4E9}" srcOrd="0" destOrd="0" parTransId="{855813B6-D6E6-40D3-A593-E6544F07B229}" sibTransId="{1F681DC9-1B61-4386-B514-56545B8F61B4}"/>
    <dgm:cxn modelId="{43A4CCED-06AA-5D47-A210-CB1408160B42}" type="presOf" srcId="{1F681DC9-1B61-4386-B514-56545B8F61B4}" destId="{8B8EEA07-2D2E-4AD1-8A1B-7CA3358D142D}" srcOrd="0" destOrd="0" presId="urn:microsoft.com/office/officeart/2005/8/layout/process2"/>
    <dgm:cxn modelId="{B11946DC-7AEE-1E4C-94B0-857467E31CEE}" type="presOf" srcId="{50B5A835-7593-43A6-9179-724C678DA4E9}" destId="{41085646-7912-4F84-8F1F-43AD44D93205}" srcOrd="0" destOrd="0" presId="urn:microsoft.com/office/officeart/2005/8/layout/process2"/>
    <dgm:cxn modelId="{83257C6E-E126-6F48-B255-66D7E7A18CAE}" type="presParOf" srcId="{7C4A899F-2266-4C3C-B29A-B9C71D23DA4D}" destId="{41085646-7912-4F84-8F1F-43AD44D93205}" srcOrd="0" destOrd="0" presId="urn:microsoft.com/office/officeart/2005/8/layout/process2"/>
    <dgm:cxn modelId="{5282B412-D320-164D-B0DF-83FCE98E4A5D}" type="presParOf" srcId="{7C4A899F-2266-4C3C-B29A-B9C71D23DA4D}" destId="{8B8EEA07-2D2E-4AD1-8A1B-7CA3358D142D}" srcOrd="1" destOrd="0" presId="urn:microsoft.com/office/officeart/2005/8/layout/process2"/>
    <dgm:cxn modelId="{37ABAEA4-884A-9F48-9DE9-68A1C4DFFC0B}" type="presParOf" srcId="{8B8EEA07-2D2E-4AD1-8A1B-7CA3358D142D}" destId="{ECC87937-7EF7-4B65-9313-70FDC8A5D4C9}" srcOrd="0" destOrd="0" presId="urn:microsoft.com/office/officeart/2005/8/layout/process2"/>
    <dgm:cxn modelId="{A08324D6-BC07-EA47-913D-2A215F7DFB2F}" type="presParOf" srcId="{7C4A899F-2266-4C3C-B29A-B9C71D23DA4D}" destId="{DD140C16-4FA6-4F7E-8149-3C295D9AA5EA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E1B3FF-338E-4B80-B45F-1B6C703ED4BB}" type="doc">
      <dgm:prSet loTypeId="urn:microsoft.com/office/officeart/2008/layout/SquareAccent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6A9047E3-E56B-4E27-B290-FD18C292CFAC}">
      <dgm:prSet phldrT="[Text]" custT="1"/>
      <dgm:spPr/>
      <dgm:t>
        <a:bodyPr/>
        <a:lstStyle/>
        <a:p>
          <a:r>
            <a:rPr lang="en-US" sz="2500" b="1" dirty="0" smtClean="0"/>
            <a:t>Mobiliser les </a:t>
          </a:r>
          <a:r>
            <a:rPr lang="en-US" sz="2500" b="1" dirty="0" err="1" smtClean="0"/>
            <a:t>ressources</a:t>
          </a:r>
          <a:r>
            <a:rPr lang="en-US" sz="2500" b="1" dirty="0" smtClean="0"/>
            <a:t> à </a:t>
          </a:r>
          <a:r>
            <a:rPr lang="en-US" sz="2500" b="1" dirty="0" err="1" smtClean="0"/>
            <a:t>grande</a:t>
          </a:r>
          <a:r>
            <a:rPr lang="en-US" sz="2500" b="1" dirty="0" smtClean="0"/>
            <a:t> </a:t>
          </a:r>
          <a:r>
            <a:rPr lang="en-US" sz="2500" b="1" dirty="0" err="1" smtClean="0"/>
            <a:t>échelle</a:t>
          </a:r>
          <a:endParaRPr lang="en-GB" sz="2500" b="1" dirty="0"/>
        </a:p>
      </dgm:t>
    </dgm:pt>
    <dgm:pt modelId="{CD9995C5-A15F-4138-91C1-B5FCCDBE06F4}" type="parTrans" cxnId="{1C409465-CC8A-46DB-B4AB-90DE0D23E50B}">
      <dgm:prSet/>
      <dgm:spPr/>
      <dgm:t>
        <a:bodyPr/>
        <a:lstStyle/>
        <a:p>
          <a:endParaRPr lang="en-GB"/>
        </a:p>
      </dgm:t>
    </dgm:pt>
    <dgm:pt modelId="{3A254D04-84F3-4134-8E52-0551252BDB2E}" type="sibTrans" cxnId="{1C409465-CC8A-46DB-B4AB-90DE0D23E50B}">
      <dgm:prSet/>
      <dgm:spPr/>
      <dgm:t>
        <a:bodyPr/>
        <a:lstStyle/>
        <a:p>
          <a:endParaRPr lang="en-GB"/>
        </a:p>
      </dgm:t>
    </dgm:pt>
    <dgm:pt modelId="{82B40194-41EA-4B6B-8192-5F611E741304}">
      <dgm:prSet phldrT="[Text]" custT="1"/>
      <dgm:spPr/>
      <dgm:t>
        <a:bodyPr/>
        <a:lstStyle/>
        <a:p>
          <a:r>
            <a:rPr lang="en-US" sz="1700" dirty="0" err="1" smtClean="0"/>
            <a:t>Débloquer</a:t>
          </a:r>
          <a:r>
            <a:rPr lang="en-US" sz="1700" dirty="0" smtClean="0"/>
            <a:t> les </a:t>
          </a:r>
          <a:r>
            <a:rPr lang="en-US" sz="1700" dirty="0" err="1" smtClean="0"/>
            <a:t>investissements</a:t>
          </a:r>
          <a:r>
            <a:rPr lang="en-US" sz="1700" dirty="0" smtClean="0"/>
            <a:t> </a:t>
          </a:r>
          <a:r>
            <a:rPr lang="en-US" sz="1700" dirty="0" err="1" smtClean="0"/>
            <a:t>dans</a:t>
          </a:r>
          <a:r>
            <a:rPr lang="en-US" sz="1700" dirty="0" smtClean="0"/>
            <a:t> le </a:t>
          </a:r>
          <a:r>
            <a:rPr lang="en-US" sz="1700" dirty="0" err="1" smtClean="0"/>
            <a:t>secteur</a:t>
          </a:r>
          <a:r>
            <a:rPr lang="en-US" sz="1700" dirty="0" smtClean="0"/>
            <a:t> </a:t>
          </a:r>
          <a:r>
            <a:rPr lang="en-US" sz="1700" dirty="0" err="1" smtClean="0"/>
            <a:t>privé</a:t>
          </a:r>
          <a:r>
            <a:rPr lang="en-US" sz="1700" dirty="0" smtClean="0"/>
            <a:t> </a:t>
          </a:r>
          <a:endParaRPr lang="en-GB" sz="1700" dirty="0"/>
        </a:p>
      </dgm:t>
    </dgm:pt>
    <dgm:pt modelId="{A041922A-A440-4691-8779-0CE53A4F49CD}" type="parTrans" cxnId="{BC49F6D5-9EE5-4913-A7EB-2095D3E77B13}">
      <dgm:prSet/>
      <dgm:spPr/>
      <dgm:t>
        <a:bodyPr/>
        <a:lstStyle/>
        <a:p>
          <a:endParaRPr lang="en-GB"/>
        </a:p>
      </dgm:t>
    </dgm:pt>
    <dgm:pt modelId="{56CFFFA3-1D1D-4885-A7F0-DB68626725F7}" type="sibTrans" cxnId="{BC49F6D5-9EE5-4913-A7EB-2095D3E77B13}">
      <dgm:prSet/>
      <dgm:spPr/>
      <dgm:t>
        <a:bodyPr/>
        <a:lstStyle/>
        <a:p>
          <a:endParaRPr lang="en-GB"/>
        </a:p>
      </dgm:t>
    </dgm:pt>
    <dgm:pt modelId="{0C511D8E-667C-4101-B198-A4053242DCA6}">
      <dgm:prSet phldrT="[Text]" custT="1"/>
      <dgm:spPr/>
      <dgm:t>
        <a:bodyPr/>
        <a:lstStyle/>
        <a:p>
          <a:r>
            <a:rPr lang="en-US" sz="1700" dirty="0" smtClean="0"/>
            <a:t>Allocation de $500 millions </a:t>
          </a:r>
          <a:endParaRPr lang="en-GB" sz="1700" dirty="0"/>
        </a:p>
      </dgm:t>
    </dgm:pt>
    <dgm:pt modelId="{83073B4C-8A5D-4877-B212-D754F9079C64}" type="parTrans" cxnId="{40FD18FF-FEB1-4C18-8392-BFCBA58A5B47}">
      <dgm:prSet/>
      <dgm:spPr/>
      <dgm:t>
        <a:bodyPr/>
        <a:lstStyle/>
        <a:p>
          <a:endParaRPr lang="en-GB"/>
        </a:p>
      </dgm:t>
    </dgm:pt>
    <dgm:pt modelId="{87FE0ADE-63B4-4FA0-BF49-AD43D020EE4E}" type="sibTrans" cxnId="{40FD18FF-FEB1-4C18-8392-BFCBA58A5B47}">
      <dgm:prSet/>
      <dgm:spPr/>
      <dgm:t>
        <a:bodyPr/>
        <a:lstStyle/>
        <a:p>
          <a:endParaRPr lang="en-GB"/>
        </a:p>
      </dgm:t>
    </dgm:pt>
    <dgm:pt modelId="{55B3721D-AF71-416C-B74C-0BEB874B74D9}">
      <dgm:prSet phldrT="[Text]" custT="1"/>
      <dgm:spPr/>
      <dgm:t>
        <a:bodyPr/>
        <a:lstStyle/>
        <a:p>
          <a:r>
            <a:rPr lang="en-US" sz="1700" dirty="0" smtClean="0"/>
            <a:t>Pour </a:t>
          </a:r>
          <a:r>
            <a:rPr lang="en-US" sz="1700" dirty="0" err="1" smtClean="0"/>
            <a:t>toute</a:t>
          </a:r>
          <a:r>
            <a:rPr lang="en-US" sz="1700" dirty="0" smtClean="0"/>
            <a:t> les </a:t>
          </a:r>
          <a:r>
            <a:rPr lang="en-US" sz="1700" dirty="0" err="1" smtClean="0"/>
            <a:t>organisations</a:t>
          </a:r>
          <a:r>
            <a:rPr lang="en-US" sz="1700" dirty="0" smtClean="0"/>
            <a:t> du </a:t>
          </a:r>
          <a:r>
            <a:rPr lang="en-US" sz="1700" dirty="0" err="1" smtClean="0"/>
            <a:t>secteur</a:t>
          </a:r>
          <a:r>
            <a:rPr lang="en-US" sz="1700" dirty="0" smtClean="0"/>
            <a:t> </a:t>
          </a:r>
          <a:r>
            <a:rPr lang="en-US" sz="1700" smtClean="0"/>
            <a:t>privé</a:t>
          </a:r>
          <a:endParaRPr lang="en-GB" sz="1700" dirty="0"/>
        </a:p>
      </dgm:t>
    </dgm:pt>
    <dgm:pt modelId="{3D590CF2-679C-4F03-A0A9-801EDF3C88E6}" type="parTrans" cxnId="{F7E7F47B-B861-4D81-9664-E4533D204B8D}">
      <dgm:prSet/>
      <dgm:spPr/>
      <dgm:t>
        <a:bodyPr/>
        <a:lstStyle/>
        <a:p>
          <a:endParaRPr lang="en-GB"/>
        </a:p>
      </dgm:t>
    </dgm:pt>
    <dgm:pt modelId="{3289BFF6-E19E-4825-9A62-579C2FE10057}" type="sibTrans" cxnId="{F7E7F47B-B861-4D81-9664-E4533D204B8D}">
      <dgm:prSet/>
      <dgm:spPr/>
      <dgm:t>
        <a:bodyPr/>
        <a:lstStyle/>
        <a:p>
          <a:endParaRPr lang="en-GB"/>
        </a:p>
      </dgm:t>
    </dgm:pt>
    <dgm:pt modelId="{60B64726-C5AC-4F8D-B3BB-47763C6FC6A1}">
      <dgm:prSet phldrT="[Text]" custT="1"/>
      <dgm:spPr/>
      <dgm:t>
        <a:bodyPr/>
        <a:lstStyle/>
        <a:p>
          <a:r>
            <a:rPr lang="en-US" sz="1700" dirty="0" smtClean="0">
              <a:solidFill>
                <a:schemeClr val="tx1"/>
              </a:solidFill>
            </a:rPr>
            <a:t>Date </a:t>
          </a:r>
          <a:r>
            <a:rPr lang="en-US" sz="1700" dirty="0" err="1" smtClean="0">
              <a:solidFill>
                <a:schemeClr val="tx1"/>
              </a:solidFill>
            </a:rPr>
            <a:t>limite</a:t>
          </a:r>
          <a:r>
            <a:rPr lang="en-US" sz="1700" dirty="0" smtClean="0">
              <a:solidFill>
                <a:schemeClr val="tx1"/>
              </a:solidFill>
            </a:rPr>
            <a:t>: 30 </a:t>
          </a:r>
          <a:r>
            <a:rPr lang="en-US" sz="1700" dirty="0" err="1" smtClean="0">
              <a:solidFill>
                <a:schemeClr val="tx1"/>
              </a:solidFill>
            </a:rPr>
            <a:t>Aout</a:t>
          </a:r>
          <a:r>
            <a:rPr lang="en-US" sz="1700" dirty="0" smtClean="0">
              <a:solidFill>
                <a:schemeClr val="tx1"/>
              </a:solidFill>
            </a:rPr>
            <a:t> </a:t>
          </a:r>
          <a:r>
            <a:rPr lang="en-US" sz="1700" dirty="0">
              <a:solidFill>
                <a:schemeClr val="tx1"/>
              </a:solidFill>
            </a:rPr>
            <a:t>2017</a:t>
          </a:r>
          <a:endParaRPr lang="en-GB" sz="1700" dirty="0">
            <a:solidFill>
              <a:schemeClr val="tx1"/>
            </a:solidFill>
          </a:endParaRPr>
        </a:p>
      </dgm:t>
    </dgm:pt>
    <dgm:pt modelId="{84CFC8EF-C3AF-4144-9BFD-784E7FE377E3}" type="parTrans" cxnId="{24B83C49-7DBD-4F8E-A389-E44780726AFF}">
      <dgm:prSet/>
      <dgm:spPr/>
      <dgm:t>
        <a:bodyPr/>
        <a:lstStyle/>
        <a:p>
          <a:endParaRPr lang="en-GB"/>
        </a:p>
      </dgm:t>
    </dgm:pt>
    <dgm:pt modelId="{50B0956C-3353-441D-BB1C-CAAC138955CF}" type="sibTrans" cxnId="{24B83C49-7DBD-4F8E-A389-E44780726AFF}">
      <dgm:prSet/>
      <dgm:spPr/>
      <dgm:t>
        <a:bodyPr/>
        <a:lstStyle/>
        <a:p>
          <a:endParaRPr lang="en-GB"/>
        </a:p>
      </dgm:t>
    </dgm:pt>
    <dgm:pt modelId="{B705ACAD-383E-4F73-BC82-E573B212F74C}">
      <dgm:prSet phldrT="[Text]" custT="1"/>
      <dgm:spPr/>
      <dgm:t>
        <a:bodyPr/>
        <a:lstStyle/>
        <a:p>
          <a:r>
            <a:rPr lang="en-GB" sz="1700" dirty="0" err="1" smtClean="0"/>
            <a:t>www.greencimate.fund</a:t>
          </a:r>
          <a:r>
            <a:rPr lang="en-GB" sz="1700" dirty="0" smtClean="0"/>
            <a:t>/500m</a:t>
          </a:r>
          <a:endParaRPr lang="en-GB" sz="1700" dirty="0"/>
        </a:p>
      </dgm:t>
    </dgm:pt>
    <dgm:pt modelId="{54883C7F-8799-4B9F-BBFB-08D692F4FBD2}" type="parTrans" cxnId="{31AFE7AF-1A94-483D-9EB9-14245F673CC6}">
      <dgm:prSet/>
      <dgm:spPr/>
      <dgm:t>
        <a:bodyPr/>
        <a:lstStyle/>
        <a:p>
          <a:endParaRPr lang="en-GB"/>
        </a:p>
      </dgm:t>
    </dgm:pt>
    <dgm:pt modelId="{0FDFBBB7-270C-4075-AC70-8BD75A90C369}" type="sibTrans" cxnId="{31AFE7AF-1A94-483D-9EB9-14245F673CC6}">
      <dgm:prSet/>
      <dgm:spPr/>
      <dgm:t>
        <a:bodyPr/>
        <a:lstStyle/>
        <a:p>
          <a:endParaRPr lang="en-GB"/>
        </a:p>
      </dgm:t>
    </dgm:pt>
    <dgm:pt modelId="{7BD2CE54-5306-49A9-BAEB-DA23F3A9126A}" type="pres">
      <dgm:prSet presAssocID="{53E1B3FF-338E-4B80-B45F-1B6C703ED4B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5FC531D-93C0-41C9-AE34-EAE89E03937B}" type="pres">
      <dgm:prSet presAssocID="{6A9047E3-E56B-4E27-B290-FD18C292CFAC}" presName="root" presStyleCnt="0">
        <dgm:presLayoutVars>
          <dgm:chMax/>
          <dgm:chPref/>
        </dgm:presLayoutVars>
      </dgm:prSet>
      <dgm:spPr/>
    </dgm:pt>
    <dgm:pt modelId="{773E72AB-FAB0-49F6-89B5-DC13E34E77E7}" type="pres">
      <dgm:prSet presAssocID="{6A9047E3-E56B-4E27-B290-FD18C292CFAC}" presName="rootComposite" presStyleCnt="0">
        <dgm:presLayoutVars/>
      </dgm:prSet>
      <dgm:spPr/>
    </dgm:pt>
    <dgm:pt modelId="{37E7FB50-4AFF-4AF1-B380-018CDCA7303D}" type="pres">
      <dgm:prSet presAssocID="{6A9047E3-E56B-4E27-B290-FD18C292CFAC}" presName="ParentAccent" presStyleLbl="alignNode1" presStyleIdx="0" presStyleCnt="1" custScaleX="159024" custScaleY="85434"/>
      <dgm:spPr/>
    </dgm:pt>
    <dgm:pt modelId="{D501A2CD-C2E3-4542-8621-821C8EC32D24}" type="pres">
      <dgm:prSet presAssocID="{6A9047E3-E56B-4E27-B290-FD18C292CFAC}" presName="ParentSmallAccent" presStyleLbl="fgAcc1" presStyleIdx="0" presStyleCnt="1" custLinFactX="-199780" custLinFactNeighborX="-200000" custLinFactNeighborY="-10521"/>
      <dgm:spPr/>
    </dgm:pt>
    <dgm:pt modelId="{AC84682A-EAC4-4EC4-B660-B0C1B3857984}" type="pres">
      <dgm:prSet presAssocID="{6A9047E3-E56B-4E27-B290-FD18C292CFAC}" presName="Parent" presStyleLbl="revTx" presStyleIdx="0" presStyleCnt="6" custScaleX="157856" custLinFactNeighborX="-231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B6A07-0DCA-45EF-829B-0C505BF08E60}" type="pres">
      <dgm:prSet presAssocID="{6A9047E3-E56B-4E27-B290-FD18C292CFAC}" presName="childShape" presStyleCnt="0">
        <dgm:presLayoutVars>
          <dgm:chMax val="0"/>
          <dgm:chPref val="0"/>
        </dgm:presLayoutVars>
      </dgm:prSet>
      <dgm:spPr/>
    </dgm:pt>
    <dgm:pt modelId="{D2116F25-09CE-4F71-9B96-7FD56685188D}" type="pres">
      <dgm:prSet presAssocID="{82B40194-41EA-4B6B-8192-5F611E741304}" presName="childComposite" presStyleCnt="0">
        <dgm:presLayoutVars>
          <dgm:chMax val="0"/>
          <dgm:chPref val="0"/>
        </dgm:presLayoutVars>
      </dgm:prSet>
      <dgm:spPr/>
    </dgm:pt>
    <dgm:pt modelId="{16C5128F-07E8-46FB-900E-6B076FC04B3B}" type="pres">
      <dgm:prSet presAssocID="{82B40194-41EA-4B6B-8192-5F611E741304}" presName="ChildAccent" presStyleLbl="solidFgAcc1" presStyleIdx="0" presStyleCnt="5" custLinFactNeighborY="-63125"/>
      <dgm:spPr/>
    </dgm:pt>
    <dgm:pt modelId="{EBCB2194-BC84-4FD5-9BF9-4A4D777E26B0}" type="pres">
      <dgm:prSet presAssocID="{82B40194-41EA-4B6B-8192-5F611E741304}" presName="Child" presStyleLbl="revTx" presStyleIdx="1" presStyleCnt="6" custLinFactNeighborY="-270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E8F57-8C3B-4A1C-B142-047B98B93808}" type="pres">
      <dgm:prSet presAssocID="{0C511D8E-667C-4101-B198-A4053242DCA6}" presName="childComposite" presStyleCnt="0">
        <dgm:presLayoutVars>
          <dgm:chMax val="0"/>
          <dgm:chPref val="0"/>
        </dgm:presLayoutVars>
      </dgm:prSet>
      <dgm:spPr/>
    </dgm:pt>
    <dgm:pt modelId="{C38BE907-3713-422F-A5F6-81A16849CDD3}" type="pres">
      <dgm:prSet presAssocID="{0C511D8E-667C-4101-B198-A4053242DCA6}" presName="ChildAccent" presStyleLbl="solidFgAcc1" presStyleIdx="1" presStyleCnt="5" custLinFactNeighborY="-63125"/>
      <dgm:spPr/>
    </dgm:pt>
    <dgm:pt modelId="{B3A183B3-05B6-4682-AD27-A0E9DB181AC0}" type="pres">
      <dgm:prSet presAssocID="{0C511D8E-667C-4101-B198-A4053242DCA6}" presName="Child" presStyleLbl="revTx" presStyleIdx="2" presStyleCnt="6" custLinFactNeighborY="-270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0890D-85E2-43D8-8062-E3083B66C9E3}" type="pres">
      <dgm:prSet presAssocID="{55B3721D-AF71-416C-B74C-0BEB874B74D9}" presName="childComposite" presStyleCnt="0">
        <dgm:presLayoutVars>
          <dgm:chMax val="0"/>
          <dgm:chPref val="0"/>
        </dgm:presLayoutVars>
      </dgm:prSet>
      <dgm:spPr/>
    </dgm:pt>
    <dgm:pt modelId="{B62DD2FF-A7C8-491C-AE6E-B5CB15894556}" type="pres">
      <dgm:prSet presAssocID="{55B3721D-AF71-416C-B74C-0BEB874B74D9}" presName="ChildAccent" presStyleLbl="solidFgAcc1" presStyleIdx="2" presStyleCnt="5" custLinFactNeighborY="-63125"/>
      <dgm:spPr/>
    </dgm:pt>
    <dgm:pt modelId="{64920C36-CFA9-47BA-82E4-2A8B603901CD}" type="pres">
      <dgm:prSet presAssocID="{55B3721D-AF71-416C-B74C-0BEB874B74D9}" presName="Child" presStyleLbl="revTx" presStyleIdx="3" presStyleCnt="6" custLinFactNeighborY="-270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B29A1-0540-4FAB-8EC2-24A67A893556}" type="pres">
      <dgm:prSet presAssocID="{60B64726-C5AC-4F8D-B3BB-47763C6FC6A1}" presName="childComposite" presStyleCnt="0">
        <dgm:presLayoutVars>
          <dgm:chMax val="0"/>
          <dgm:chPref val="0"/>
        </dgm:presLayoutVars>
      </dgm:prSet>
      <dgm:spPr/>
    </dgm:pt>
    <dgm:pt modelId="{8772E2AF-2FBF-4901-AFAC-8121F1C72707}" type="pres">
      <dgm:prSet presAssocID="{60B64726-C5AC-4F8D-B3BB-47763C6FC6A1}" presName="ChildAccent" presStyleLbl="solidFgAcc1" presStyleIdx="3" presStyleCnt="5" custLinFactNeighborY="-63125"/>
      <dgm:spPr/>
    </dgm:pt>
    <dgm:pt modelId="{DC04029A-517F-4CBA-9EE5-FEFAC2B8BB01}" type="pres">
      <dgm:prSet presAssocID="{60B64726-C5AC-4F8D-B3BB-47763C6FC6A1}" presName="Child" presStyleLbl="revTx" presStyleIdx="4" presStyleCnt="6" custLinFactNeighborY="-270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F7332-A7D1-4311-A00B-32018614E2F0}" type="pres">
      <dgm:prSet presAssocID="{B705ACAD-383E-4F73-BC82-E573B212F74C}" presName="childComposite" presStyleCnt="0">
        <dgm:presLayoutVars>
          <dgm:chMax val="0"/>
          <dgm:chPref val="0"/>
        </dgm:presLayoutVars>
      </dgm:prSet>
      <dgm:spPr/>
    </dgm:pt>
    <dgm:pt modelId="{C57352B1-259A-4FA6-BFF3-D9D642E749F0}" type="pres">
      <dgm:prSet presAssocID="{B705ACAD-383E-4F73-BC82-E573B212F74C}" presName="ChildAccent" presStyleLbl="solidFgAcc1" presStyleIdx="4" presStyleCnt="5" custLinFactNeighborY="-63125"/>
      <dgm:spPr/>
    </dgm:pt>
    <dgm:pt modelId="{ED4B58B2-DF0C-4C1C-BEA4-634F11795C50}" type="pres">
      <dgm:prSet presAssocID="{B705ACAD-383E-4F73-BC82-E573B212F74C}" presName="Child" presStyleLbl="revTx" presStyleIdx="5" presStyleCnt="6" custLinFactNeighborY="-270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E7F47B-B861-4D81-9664-E4533D204B8D}" srcId="{6A9047E3-E56B-4E27-B290-FD18C292CFAC}" destId="{55B3721D-AF71-416C-B74C-0BEB874B74D9}" srcOrd="2" destOrd="0" parTransId="{3D590CF2-679C-4F03-A0A9-801EDF3C88E6}" sibTransId="{3289BFF6-E19E-4825-9A62-579C2FE10057}"/>
    <dgm:cxn modelId="{8893CD0A-B720-1643-B25F-3F3BF01A0C2A}" type="presOf" srcId="{82B40194-41EA-4B6B-8192-5F611E741304}" destId="{EBCB2194-BC84-4FD5-9BF9-4A4D777E26B0}" srcOrd="0" destOrd="0" presId="urn:microsoft.com/office/officeart/2008/layout/SquareAccentList"/>
    <dgm:cxn modelId="{1C409465-CC8A-46DB-B4AB-90DE0D23E50B}" srcId="{53E1B3FF-338E-4B80-B45F-1B6C703ED4BB}" destId="{6A9047E3-E56B-4E27-B290-FD18C292CFAC}" srcOrd="0" destOrd="0" parTransId="{CD9995C5-A15F-4138-91C1-B5FCCDBE06F4}" sibTransId="{3A254D04-84F3-4134-8E52-0551252BDB2E}"/>
    <dgm:cxn modelId="{1AD7BDFD-3E26-5247-A7E4-EC46233AF7C1}" type="presOf" srcId="{6A9047E3-E56B-4E27-B290-FD18C292CFAC}" destId="{AC84682A-EAC4-4EC4-B660-B0C1B3857984}" srcOrd="0" destOrd="0" presId="urn:microsoft.com/office/officeart/2008/layout/SquareAccentList"/>
    <dgm:cxn modelId="{A83EDEDB-F001-374D-AB84-88C768E7376E}" type="presOf" srcId="{55B3721D-AF71-416C-B74C-0BEB874B74D9}" destId="{64920C36-CFA9-47BA-82E4-2A8B603901CD}" srcOrd="0" destOrd="0" presId="urn:microsoft.com/office/officeart/2008/layout/SquareAccentList"/>
    <dgm:cxn modelId="{BC49F6D5-9EE5-4913-A7EB-2095D3E77B13}" srcId="{6A9047E3-E56B-4E27-B290-FD18C292CFAC}" destId="{82B40194-41EA-4B6B-8192-5F611E741304}" srcOrd="0" destOrd="0" parTransId="{A041922A-A440-4691-8779-0CE53A4F49CD}" sibTransId="{56CFFFA3-1D1D-4885-A7F0-DB68626725F7}"/>
    <dgm:cxn modelId="{24B83C49-7DBD-4F8E-A389-E44780726AFF}" srcId="{6A9047E3-E56B-4E27-B290-FD18C292CFAC}" destId="{60B64726-C5AC-4F8D-B3BB-47763C6FC6A1}" srcOrd="3" destOrd="0" parTransId="{84CFC8EF-C3AF-4144-9BFD-784E7FE377E3}" sibTransId="{50B0956C-3353-441D-BB1C-CAAC138955CF}"/>
    <dgm:cxn modelId="{40FD18FF-FEB1-4C18-8392-BFCBA58A5B47}" srcId="{6A9047E3-E56B-4E27-B290-FD18C292CFAC}" destId="{0C511D8E-667C-4101-B198-A4053242DCA6}" srcOrd="1" destOrd="0" parTransId="{83073B4C-8A5D-4877-B212-D754F9079C64}" sibTransId="{87FE0ADE-63B4-4FA0-BF49-AD43D020EE4E}"/>
    <dgm:cxn modelId="{86A09ED1-2F9B-C54F-8ACC-5CADD82D7EFB}" type="presOf" srcId="{B705ACAD-383E-4F73-BC82-E573B212F74C}" destId="{ED4B58B2-DF0C-4C1C-BEA4-634F11795C50}" srcOrd="0" destOrd="0" presId="urn:microsoft.com/office/officeart/2008/layout/SquareAccentList"/>
    <dgm:cxn modelId="{31AFE7AF-1A94-483D-9EB9-14245F673CC6}" srcId="{6A9047E3-E56B-4E27-B290-FD18C292CFAC}" destId="{B705ACAD-383E-4F73-BC82-E573B212F74C}" srcOrd="4" destOrd="0" parTransId="{54883C7F-8799-4B9F-BBFB-08D692F4FBD2}" sibTransId="{0FDFBBB7-270C-4075-AC70-8BD75A90C369}"/>
    <dgm:cxn modelId="{7E424F96-2652-8943-B8EC-BE322E0CEB85}" type="presOf" srcId="{0C511D8E-667C-4101-B198-A4053242DCA6}" destId="{B3A183B3-05B6-4682-AD27-A0E9DB181AC0}" srcOrd="0" destOrd="0" presId="urn:microsoft.com/office/officeart/2008/layout/SquareAccentList"/>
    <dgm:cxn modelId="{C5833F63-D304-2B49-B162-2BA97DD6CF74}" type="presOf" srcId="{53E1B3FF-338E-4B80-B45F-1B6C703ED4BB}" destId="{7BD2CE54-5306-49A9-BAEB-DA23F3A9126A}" srcOrd="0" destOrd="0" presId="urn:microsoft.com/office/officeart/2008/layout/SquareAccentList"/>
    <dgm:cxn modelId="{DB77CD87-AD4E-7042-B952-FFB4EA0F82C9}" type="presOf" srcId="{60B64726-C5AC-4F8D-B3BB-47763C6FC6A1}" destId="{DC04029A-517F-4CBA-9EE5-FEFAC2B8BB01}" srcOrd="0" destOrd="0" presId="urn:microsoft.com/office/officeart/2008/layout/SquareAccentList"/>
    <dgm:cxn modelId="{731C2030-B88A-A44F-B10E-56468ABFC047}" type="presParOf" srcId="{7BD2CE54-5306-49A9-BAEB-DA23F3A9126A}" destId="{D5FC531D-93C0-41C9-AE34-EAE89E03937B}" srcOrd="0" destOrd="0" presId="urn:microsoft.com/office/officeart/2008/layout/SquareAccentList"/>
    <dgm:cxn modelId="{43E9F6B4-ADFC-914D-AEDB-A9ECA442E218}" type="presParOf" srcId="{D5FC531D-93C0-41C9-AE34-EAE89E03937B}" destId="{773E72AB-FAB0-49F6-89B5-DC13E34E77E7}" srcOrd="0" destOrd="0" presId="urn:microsoft.com/office/officeart/2008/layout/SquareAccentList"/>
    <dgm:cxn modelId="{15696326-5BA0-7445-A15D-67E21BF8616E}" type="presParOf" srcId="{773E72AB-FAB0-49F6-89B5-DC13E34E77E7}" destId="{37E7FB50-4AFF-4AF1-B380-018CDCA7303D}" srcOrd="0" destOrd="0" presId="urn:microsoft.com/office/officeart/2008/layout/SquareAccentList"/>
    <dgm:cxn modelId="{EFED80F0-8084-6848-9F79-1A9CEC8A636B}" type="presParOf" srcId="{773E72AB-FAB0-49F6-89B5-DC13E34E77E7}" destId="{D501A2CD-C2E3-4542-8621-821C8EC32D24}" srcOrd="1" destOrd="0" presId="urn:microsoft.com/office/officeart/2008/layout/SquareAccentList"/>
    <dgm:cxn modelId="{51FD9EAB-6972-0644-8933-945381D2F395}" type="presParOf" srcId="{773E72AB-FAB0-49F6-89B5-DC13E34E77E7}" destId="{AC84682A-EAC4-4EC4-B660-B0C1B3857984}" srcOrd="2" destOrd="0" presId="urn:microsoft.com/office/officeart/2008/layout/SquareAccentList"/>
    <dgm:cxn modelId="{88358E6B-BB6F-0740-AF62-E7006A4E1C9E}" type="presParOf" srcId="{D5FC531D-93C0-41C9-AE34-EAE89E03937B}" destId="{65CB6A07-0DCA-45EF-829B-0C505BF08E60}" srcOrd="1" destOrd="0" presId="urn:microsoft.com/office/officeart/2008/layout/SquareAccentList"/>
    <dgm:cxn modelId="{AF2D5426-8B47-444B-8B65-9D65EFDF5F4E}" type="presParOf" srcId="{65CB6A07-0DCA-45EF-829B-0C505BF08E60}" destId="{D2116F25-09CE-4F71-9B96-7FD56685188D}" srcOrd="0" destOrd="0" presId="urn:microsoft.com/office/officeart/2008/layout/SquareAccentList"/>
    <dgm:cxn modelId="{3DD25D3F-497A-774A-9EE9-2BFC89DDE0EC}" type="presParOf" srcId="{D2116F25-09CE-4F71-9B96-7FD56685188D}" destId="{16C5128F-07E8-46FB-900E-6B076FC04B3B}" srcOrd="0" destOrd="0" presId="urn:microsoft.com/office/officeart/2008/layout/SquareAccentList"/>
    <dgm:cxn modelId="{36A71024-9430-1948-B674-DBE7478C75FD}" type="presParOf" srcId="{D2116F25-09CE-4F71-9B96-7FD56685188D}" destId="{EBCB2194-BC84-4FD5-9BF9-4A4D777E26B0}" srcOrd="1" destOrd="0" presId="urn:microsoft.com/office/officeart/2008/layout/SquareAccentList"/>
    <dgm:cxn modelId="{C8668DE5-E470-C24A-8CB5-9B505A113282}" type="presParOf" srcId="{65CB6A07-0DCA-45EF-829B-0C505BF08E60}" destId="{37DE8F57-8C3B-4A1C-B142-047B98B93808}" srcOrd="1" destOrd="0" presId="urn:microsoft.com/office/officeart/2008/layout/SquareAccentList"/>
    <dgm:cxn modelId="{B9D63C24-14C3-BF44-B7CC-F16A05569BE8}" type="presParOf" srcId="{37DE8F57-8C3B-4A1C-B142-047B98B93808}" destId="{C38BE907-3713-422F-A5F6-81A16849CDD3}" srcOrd="0" destOrd="0" presId="urn:microsoft.com/office/officeart/2008/layout/SquareAccentList"/>
    <dgm:cxn modelId="{C3F527F6-6C02-DC47-9E08-2D2C607174EA}" type="presParOf" srcId="{37DE8F57-8C3B-4A1C-B142-047B98B93808}" destId="{B3A183B3-05B6-4682-AD27-A0E9DB181AC0}" srcOrd="1" destOrd="0" presId="urn:microsoft.com/office/officeart/2008/layout/SquareAccentList"/>
    <dgm:cxn modelId="{935DBC57-246F-5E4E-B538-0CA59575EC12}" type="presParOf" srcId="{65CB6A07-0DCA-45EF-829B-0C505BF08E60}" destId="{F1F0890D-85E2-43D8-8062-E3083B66C9E3}" srcOrd="2" destOrd="0" presId="urn:microsoft.com/office/officeart/2008/layout/SquareAccentList"/>
    <dgm:cxn modelId="{695E343C-F77B-D042-AE3E-03414844BCFD}" type="presParOf" srcId="{F1F0890D-85E2-43D8-8062-E3083B66C9E3}" destId="{B62DD2FF-A7C8-491C-AE6E-B5CB15894556}" srcOrd="0" destOrd="0" presId="urn:microsoft.com/office/officeart/2008/layout/SquareAccentList"/>
    <dgm:cxn modelId="{382F53CE-87B4-FD49-9F46-986F845FE5CA}" type="presParOf" srcId="{F1F0890D-85E2-43D8-8062-E3083B66C9E3}" destId="{64920C36-CFA9-47BA-82E4-2A8B603901CD}" srcOrd="1" destOrd="0" presId="urn:microsoft.com/office/officeart/2008/layout/SquareAccentList"/>
    <dgm:cxn modelId="{87771E90-BB6B-BD4A-8276-0410D48EF449}" type="presParOf" srcId="{65CB6A07-0DCA-45EF-829B-0C505BF08E60}" destId="{6DCB29A1-0540-4FAB-8EC2-24A67A893556}" srcOrd="3" destOrd="0" presId="urn:microsoft.com/office/officeart/2008/layout/SquareAccentList"/>
    <dgm:cxn modelId="{16E7F18B-EE89-2A4F-82E3-0898B71BB83B}" type="presParOf" srcId="{6DCB29A1-0540-4FAB-8EC2-24A67A893556}" destId="{8772E2AF-2FBF-4901-AFAC-8121F1C72707}" srcOrd="0" destOrd="0" presId="urn:microsoft.com/office/officeart/2008/layout/SquareAccentList"/>
    <dgm:cxn modelId="{DD41F229-E593-4248-BED2-626F1290F5E4}" type="presParOf" srcId="{6DCB29A1-0540-4FAB-8EC2-24A67A893556}" destId="{DC04029A-517F-4CBA-9EE5-FEFAC2B8BB01}" srcOrd="1" destOrd="0" presId="urn:microsoft.com/office/officeart/2008/layout/SquareAccentList"/>
    <dgm:cxn modelId="{E11C5F0C-F52E-444A-AA0F-766982F9A446}" type="presParOf" srcId="{65CB6A07-0DCA-45EF-829B-0C505BF08E60}" destId="{1E0F7332-A7D1-4311-A00B-32018614E2F0}" srcOrd="4" destOrd="0" presId="urn:microsoft.com/office/officeart/2008/layout/SquareAccentList"/>
    <dgm:cxn modelId="{B39D5480-7F31-EB4B-BA44-2016D493A7C8}" type="presParOf" srcId="{1E0F7332-A7D1-4311-A00B-32018614E2F0}" destId="{C57352B1-259A-4FA6-BFF3-D9D642E749F0}" srcOrd="0" destOrd="0" presId="urn:microsoft.com/office/officeart/2008/layout/SquareAccentList"/>
    <dgm:cxn modelId="{EC228A6F-E3F5-B948-83E6-32AC10823EF2}" type="presParOf" srcId="{1E0F7332-A7D1-4311-A00B-32018614E2F0}" destId="{ED4B58B2-DF0C-4C1C-BEA4-634F11795C5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3347C-1FD6-D24B-A85E-D4FBB9C88A18}">
      <dsp:nvSpPr>
        <dsp:cNvPr id="0" name=""/>
        <dsp:cNvSpPr/>
      </dsp:nvSpPr>
      <dsp:spPr>
        <a:xfrm>
          <a:off x="174357" y="399"/>
          <a:ext cx="7433013" cy="640625"/>
        </a:xfrm>
        <a:prstGeom prst="roundRect">
          <a:avLst/>
        </a:prstGeom>
        <a:solidFill>
          <a:srgbClr val="1E6271"/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/>
            <a:t>Appropriation nationale par les AND et les points focaux</a:t>
          </a:r>
        </a:p>
      </dsp:txBody>
      <dsp:txXfrm>
        <a:off x="205630" y="31672"/>
        <a:ext cx="7370467" cy="578079"/>
      </dsp:txXfrm>
    </dsp:sp>
    <dsp:sp modelId="{F09C4F84-CB18-4947-832A-86C46DCAD9F0}">
      <dsp:nvSpPr>
        <dsp:cNvPr id="0" name=""/>
        <dsp:cNvSpPr/>
      </dsp:nvSpPr>
      <dsp:spPr>
        <a:xfrm>
          <a:off x="174357" y="673056"/>
          <a:ext cx="7433013" cy="640625"/>
        </a:xfrm>
        <a:prstGeom prst="roundRect">
          <a:avLst/>
        </a:prstGeom>
        <a:solidFill>
          <a:srgbClr val="E6E6E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noProof="0">
              <a:solidFill>
                <a:schemeClr val="accent2"/>
              </a:solidFill>
            </a:rPr>
            <a:t>Equilibre entre atténuation et adaptation </a:t>
          </a:r>
          <a:endParaRPr lang="fr-BE" sz="1600" kern="1200" dirty="0">
            <a:solidFill>
              <a:schemeClr val="accent2"/>
            </a:solidFill>
          </a:endParaRPr>
        </a:p>
      </dsp:txBody>
      <dsp:txXfrm>
        <a:off x="205630" y="704329"/>
        <a:ext cx="7370467" cy="578079"/>
      </dsp:txXfrm>
    </dsp:sp>
    <dsp:sp modelId="{8D9A854B-666A-D848-ADDD-56A5836CA15F}">
      <dsp:nvSpPr>
        <dsp:cNvPr id="0" name=""/>
        <dsp:cNvSpPr/>
      </dsp:nvSpPr>
      <dsp:spPr>
        <a:xfrm>
          <a:off x="174357" y="1345712"/>
          <a:ext cx="7433013" cy="640625"/>
        </a:xfrm>
        <a:prstGeom prst="roundRect">
          <a:avLst/>
        </a:prstGeom>
        <a:solidFill>
          <a:srgbClr val="1E62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noProof="0"/>
            <a:t>Voix égale pour les pays en développement et les pays développés</a:t>
          </a:r>
          <a:endParaRPr lang="fr-BE" sz="1600" kern="1200" dirty="0"/>
        </a:p>
      </dsp:txBody>
      <dsp:txXfrm>
        <a:off x="205630" y="1376985"/>
        <a:ext cx="7370467" cy="578079"/>
      </dsp:txXfrm>
    </dsp:sp>
    <dsp:sp modelId="{B581D50D-0928-654A-8B1F-C1B3F2627930}">
      <dsp:nvSpPr>
        <dsp:cNvPr id="0" name=""/>
        <dsp:cNvSpPr/>
      </dsp:nvSpPr>
      <dsp:spPr>
        <a:xfrm>
          <a:off x="174357" y="2018368"/>
          <a:ext cx="7433013" cy="640625"/>
        </a:xfrm>
        <a:prstGeom prst="roundRect">
          <a:avLst/>
        </a:prstGeom>
        <a:solidFill>
          <a:srgbClr val="E6E6E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noProof="0" dirty="0">
              <a:solidFill>
                <a:schemeClr val="accent2"/>
              </a:solidFill>
            </a:rPr>
            <a:t>Diversité du portefeuille d’Entités Accréditées</a:t>
          </a:r>
          <a:endParaRPr lang="fr-BE" sz="1600" kern="1200" dirty="0">
            <a:solidFill>
              <a:schemeClr val="accent2"/>
            </a:solidFill>
          </a:endParaRPr>
        </a:p>
      </dsp:txBody>
      <dsp:txXfrm>
        <a:off x="205630" y="2049641"/>
        <a:ext cx="7370467" cy="578079"/>
      </dsp:txXfrm>
    </dsp:sp>
    <dsp:sp modelId="{BCDCD0B0-24D5-774A-9818-7A72E50E18CE}">
      <dsp:nvSpPr>
        <dsp:cNvPr id="0" name=""/>
        <dsp:cNvSpPr/>
      </dsp:nvSpPr>
      <dsp:spPr>
        <a:xfrm>
          <a:off x="174357" y="2691025"/>
          <a:ext cx="7433013" cy="640625"/>
        </a:xfrm>
        <a:prstGeom prst="roundRect">
          <a:avLst/>
        </a:prstGeom>
        <a:solidFill>
          <a:srgbClr val="1E62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noProof="0">
              <a:solidFill>
                <a:schemeClr val="bg1"/>
              </a:solidFill>
            </a:rPr>
            <a:t>Diversité des instruments financiers</a:t>
          </a:r>
          <a:endParaRPr lang="fr-BE" sz="1600" kern="1200" dirty="0">
            <a:solidFill>
              <a:schemeClr val="bg1"/>
            </a:solidFill>
          </a:endParaRPr>
        </a:p>
      </dsp:txBody>
      <dsp:txXfrm>
        <a:off x="205630" y="2722298"/>
        <a:ext cx="7370467" cy="578079"/>
      </dsp:txXfrm>
    </dsp:sp>
    <dsp:sp modelId="{D56E0846-2AAC-5A41-8013-7909E72F2687}">
      <dsp:nvSpPr>
        <dsp:cNvPr id="0" name=""/>
        <dsp:cNvSpPr/>
      </dsp:nvSpPr>
      <dsp:spPr>
        <a:xfrm>
          <a:off x="174357" y="3363681"/>
          <a:ext cx="7433013" cy="640625"/>
        </a:xfrm>
        <a:prstGeom prst="roundRect">
          <a:avLst/>
        </a:prstGeom>
        <a:solidFill>
          <a:srgbClr val="E6E6E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noProof="0">
              <a:solidFill>
                <a:srgbClr val="0B5B6B"/>
              </a:solidFill>
            </a:rPr>
            <a:t>Un mécanisme dédié au secteur privé</a:t>
          </a:r>
          <a:endParaRPr lang="fr-BE" sz="1600" kern="1200" dirty="0">
            <a:solidFill>
              <a:srgbClr val="0B5B6B"/>
            </a:solidFill>
          </a:endParaRPr>
        </a:p>
      </dsp:txBody>
      <dsp:txXfrm>
        <a:off x="205630" y="3394954"/>
        <a:ext cx="7370467" cy="578079"/>
      </dsp:txXfrm>
    </dsp:sp>
    <dsp:sp modelId="{3D4A34DC-1C54-7746-86B6-B59531FA1F69}">
      <dsp:nvSpPr>
        <dsp:cNvPr id="0" name=""/>
        <dsp:cNvSpPr/>
      </dsp:nvSpPr>
      <dsp:spPr>
        <a:xfrm>
          <a:off x="174357" y="4036338"/>
          <a:ext cx="7433013" cy="640625"/>
        </a:xfrm>
        <a:prstGeom prst="roundRect">
          <a:avLst/>
        </a:prstGeom>
        <a:solidFill>
          <a:srgbClr val="1E62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>
              <a:solidFill>
                <a:schemeClr val="bg1"/>
              </a:solidFill>
            </a:rPr>
            <a:t>Le plus grand fonds </a:t>
          </a:r>
          <a:r>
            <a:rPr lang="fr-BE" sz="1600" kern="1200" noProof="0" dirty="0">
              <a:solidFill>
                <a:schemeClr val="bg1"/>
              </a:solidFill>
            </a:rPr>
            <a:t>dédié</a:t>
          </a:r>
          <a:r>
            <a:rPr lang="fr-BE" sz="1600" kern="1200" dirty="0">
              <a:solidFill>
                <a:schemeClr val="bg1"/>
              </a:solidFill>
            </a:rPr>
            <a:t> à la lutte contre les changements climatiques</a:t>
          </a:r>
        </a:p>
      </dsp:txBody>
      <dsp:txXfrm>
        <a:off x="205630" y="4067611"/>
        <a:ext cx="7370467" cy="5780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7ECA4-F17D-C743-95A6-BBD08390D41E}">
      <dsp:nvSpPr>
        <dsp:cNvPr id="0" name=""/>
        <dsp:cNvSpPr/>
      </dsp:nvSpPr>
      <dsp:spPr>
        <a:xfrm>
          <a:off x="34" y="205615"/>
          <a:ext cx="3280094" cy="128893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600" kern="1200" noProof="0" dirty="0"/>
            <a:t>Améliorer l’Accès Direct (EDA)</a:t>
          </a:r>
        </a:p>
      </dsp:txBody>
      <dsp:txXfrm>
        <a:off x="34" y="205615"/>
        <a:ext cx="3280094" cy="1288936"/>
      </dsp:txXfrm>
    </dsp:sp>
    <dsp:sp modelId="{C774D239-5532-F44D-A1BF-C29E52D43361}">
      <dsp:nvSpPr>
        <dsp:cNvPr id="0" name=""/>
        <dsp:cNvSpPr/>
      </dsp:nvSpPr>
      <dsp:spPr>
        <a:xfrm>
          <a:off x="34" y="1494551"/>
          <a:ext cx="3280094" cy="273213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noProof="0" dirty="0"/>
            <a:t>Allocation de $200M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noProof="0"/>
            <a:t>Jusqu’à 10 pilotes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noProof="0" dirty="0"/>
            <a:t>Min 4 PEID, PMA &amp; Afrique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noProof="0" dirty="0">
              <a:solidFill>
                <a:schemeClr val="tx1"/>
              </a:solidFill>
            </a:rPr>
            <a:t>Date limite: 31 Jan 2017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noProof="0"/>
            <a:t>Entités déjà accréditées ou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noProof="0"/>
            <a:t>potentielles</a:t>
          </a:r>
        </a:p>
      </dsp:txBody>
      <dsp:txXfrm>
        <a:off x="34" y="1494551"/>
        <a:ext cx="3280094" cy="2732132"/>
      </dsp:txXfrm>
    </dsp:sp>
    <dsp:sp modelId="{00911F53-FE83-814D-BFFF-43ACEA9E1C5E}">
      <dsp:nvSpPr>
        <dsp:cNvPr id="0" name=""/>
        <dsp:cNvSpPr/>
      </dsp:nvSpPr>
      <dsp:spPr>
        <a:xfrm>
          <a:off x="3739342" y="205615"/>
          <a:ext cx="3280094" cy="1288936"/>
        </a:xfrm>
        <a:prstGeom prst="rect">
          <a:avLst/>
        </a:prstGeom>
        <a:solidFill>
          <a:schemeClr val="accent2">
            <a:shade val="80000"/>
            <a:hueOff val="260659"/>
            <a:satOff val="-40827"/>
            <a:lumOff val="35787"/>
            <a:alphaOff val="0"/>
          </a:schemeClr>
        </a:solidFill>
        <a:ln w="25400" cap="flat" cmpd="sng" algn="ctr">
          <a:solidFill>
            <a:schemeClr val="accent2">
              <a:shade val="80000"/>
              <a:hueOff val="260659"/>
              <a:satOff val="-40827"/>
              <a:lumOff val="357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600" kern="1200" noProof="0"/>
            <a:t>Micro-, petites et moyennes entreprises (MSME)</a:t>
          </a:r>
        </a:p>
      </dsp:txBody>
      <dsp:txXfrm>
        <a:off x="3739342" y="205615"/>
        <a:ext cx="3280094" cy="1288936"/>
      </dsp:txXfrm>
    </dsp:sp>
    <dsp:sp modelId="{DF6FB9CA-E905-BF48-BFCF-3A610AD80071}">
      <dsp:nvSpPr>
        <dsp:cNvPr id="0" name=""/>
        <dsp:cNvSpPr/>
      </dsp:nvSpPr>
      <dsp:spPr>
        <a:xfrm>
          <a:off x="3739342" y="1494551"/>
          <a:ext cx="3280094" cy="273213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noProof="0"/>
            <a:t>Allocation $200M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noProof="0"/>
            <a:t>$100M pour le premier pilote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noProof="0" dirty="0"/>
            <a:t>$100M PEID, PMA &amp; Afrique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noProof="0" dirty="0">
              <a:solidFill>
                <a:schemeClr val="tx1"/>
              </a:solidFill>
            </a:rPr>
            <a:t>Date limite: 30 Août 2016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noProof="0" dirty="0"/>
            <a:t>Entitées déjà accréditées ou potentielles</a:t>
          </a:r>
        </a:p>
      </dsp:txBody>
      <dsp:txXfrm>
        <a:off x="3739342" y="1494551"/>
        <a:ext cx="3280094" cy="2732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3347C-1FD6-D24B-A85E-D4FBB9C88A18}">
      <dsp:nvSpPr>
        <dsp:cNvPr id="0" name=""/>
        <dsp:cNvSpPr/>
      </dsp:nvSpPr>
      <dsp:spPr>
        <a:xfrm>
          <a:off x="267319" y="2340"/>
          <a:ext cx="7443034" cy="1125947"/>
        </a:xfrm>
        <a:prstGeom prst="roundRect">
          <a:avLst/>
        </a:prstGeom>
        <a:solidFill>
          <a:srgbClr val="073F4A"/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noProof="0" dirty="0"/>
            <a:t>Etablir et maintenir une Autorité Nationale Désignée (AND) ou un Point Focal</a:t>
          </a:r>
        </a:p>
      </dsp:txBody>
      <dsp:txXfrm>
        <a:off x="322283" y="57304"/>
        <a:ext cx="7333106" cy="1016019"/>
      </dsp:txXfrm>
    </dsp:sp>
    <dsp:sp modelId="{BACE5796-208B-BA42-BEC2-9A1B46B2CAC4}">
      <dsp:nvSpPr>
        <dsp:cNvPr id="0" name=""/>
        <dsp:cNvSpPr/>
      </dsp:nvSpPr>
      <dsp:spPr>
        <a:xfrm>
          <a:off x="267319" y="1184585"/>
          <a:ext cx="7443034" cy="1125947"/>
        </a:xfrm>
        <a:prstGeom prst="roundRect">
          <a:avLst/>
        </a:prstGeom>
        <a:solidFill>
          <a:srgbClr val="0B5B6B"/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noProof="0" dirty="0"/>
            <a:t>Engager un dialogue stratégique par le biais du « programme pays »</a:t>
          </a:r>
        </a:p>
      </dsp:txBody>
      <dsp:txXfrm>
        <a:off x="322283" y="1239549"/>
        <a:ext cx="7333106" cy="1016019"/>
      </dsp:txXfrm>
    </dsp:sp>
    <dsp:sp modelId="{F09C4F84-CB18-4947-832A-86C46DCAD9F0}">
      <dsp:nvSpPr>
        <dsp:cNvPr id="0" name=""/>
        <dsp:cNvSpPr/>
      </dsp:nvSpPr>
      <dsp:spPr>
        <a:xfrm>
          <a:off x="267319" y="2366830"/>
          <a:ext cx="7443034" cy="1125947"/>
        </a:xfrm>
        <a:prstGeom prst="roundRect">
          <a:avLst/>
        </a:prstGeom>
        <a:solidFill>
          <a:srgbClr val="21697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noProof="0" dirty="0"/>
            <a:t>Identifier et nommer des entités nationales pour les faire accréditer et accéder aux ressources du GCF</a:t>
          </a:r>
        </a:p>
      </dsp:txBody>
      <dsp:txXfrm>
        <a:off x="322283" y="2421794"/>
        <a:ext cx="7333106" cy="1016019"/>
      </dsp:txXfrm>
    </dsp:sp>
    <dsp:sp modelId="{8D9A854B-666A-D848-ADDD-56A5836CA15F}">
      <dsp:nvSpPr>
        <dsp:cNvPr id="0" name=""/>
        <dsp:cNvSpPr/>
      </dsp:nvSpPr>
      <dsp:spPr>
        <a:xfrm>
          <a:off x="267319" y="3549074"/>
          <a:ext cx="7443034" cy="1125947"/>
        </a:xfrm>
        <a:prstGeom prst="roundRect">
          <a:avLst/>
        </a:prstGeom>
        <a:solidFill>
          <a:srgbClr val="387F7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noProof="0" dirty="0"/>
            <a:t>Développer des projets et des programmes pour soumettre des propositions de financement au GCF par le biais des entités accréditées</a:t>
          </a:r>
        </a:p>
      </dsp:txBody>
      <dsp:txXfrm>
        <a:off x="322283" y="3604038"/>
        <a:ext cx="7333106" cy="1016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C0424-C87C-4408-B2C3-D17855354EA6}">
      <dsp:nvSpPr>
        <dsp:cNvPr id="0" name=""/>
        <dsp:cNvSpPr/>
      </dsp:nvSpPr>
      <dsp:spPr>
        <a:xfrm>
          <a:off x="23288" y="627274"/>
          <a:ext cx="8030622" cy="116956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566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/>
            <a:t>“</a:t>
          </a:r>
          <a:r>
            <a:rPr lang="fr-BE" sz="2400" b="1" kern="1200"/>
            <a:t>Programmes pays”</a:t>
          </a:r>
          <a:endParaRPr lang="fr-BE" sz="2400" b="1" kern="1200" dirty="0"/>
        </a:p>
      </dsp:txBody>
      <dsp:txXfrm>
        <a:off x="23288" y="919665"/>
        <a:ext cx="7738231" cy="584782"/>
      </dsp:txXfrm>
    </dsp:sp>
    <dsp:sp modelId="{B2313628-58BD-4C1E-89FF-184C7E033F62}">
      <dsp:nvSpPr>
        <dsp:cNvPr id="0" name=""/>
        <dsp:cNvSpPr/>
      </dsp:nvSpPr>
      <dsp:spPr>
        <a:xfrm>
          <a:off x="23288" y="1529177"/>
          <a:ext cx="2473431" cy="2253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noProof="0" dirty="0"/>
            <a:t>Identifie les priorités des pays pour le GCF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/>
            <a:t>Processus </a:t>
          </a:r>
          <a:r>
            <a:rPr lang="fr-BE" sz="1500" kern="1200" noProof="0"/>
            <a:t>réalisé</a:t>
          </a:r>
          <a:r>
            <a:rPr lang="fr-BE" sz="1500" kern="1200"/>
            <a:t> sous </a:t>
          </a:r>
          <a:r>
            <a:rPr lang="fr-BE" sz="1500" kern="1200" noProof="0"/>
            <a:t>l’égide</a:t>
          </a:r>
          <a:r>
            <a:rPr lang="fr-BE" sz="1500" kern="1200"/>
            <a:t> de l’AND/point focal</a:t>
          </a:r>
          <a:endParaRPr lang="fr-BE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/>
            <a:t>Implique les parties prenantes</a:t>
          </a:r>
          <a:endParaRPr lang="fr-BE" sz="1500" kern="1200" dirty="0"/>
        </a:p>
      </dsp:txBody>
      <dsp:txXfrm>
        <a:off x="23288" y="1529177"/>
        <a:ext cx="2473431" cy="2253012"/>
      </dsp:txXfrm>
    </dsp:sp>
    <dsp:sp modelId="{D8D39563-45A2-46AB-93C7-412A17F182A9}">
      <dsp:nvSpPr>
        <dsp:cNvPr id="0" name=""/>
        <dsp:cNvSpPr/>
      </dsp:nvSpPr>
      <dsp:spPr>
        <a:xfrm>
          <a:off x="2496720" y="1017129"/>
          <a:ext cx="5557190" cy="116956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80000"/>
            <a:hueOff val="130329"/>
            <a:satOff val="-20414"/>
            <a:lumOff val="178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566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kern="1200"/>
            <a:t>Programmes de travail des </a:t>
          </a:r>
          <a:r>
            <a:rPr lang="fr-BE" sz="2400" b="1" kern="1200" noProof="0"/>
            <a:t>entités</a:t>
          </a:r>
          <a:endParaRPr lang="fr-BE" sz="2400" b="1" kern="1200" noProof="0" dirty="0"/>
        </a:p>
      </dsp:txBody>
      <dsp:txXfrm>
        <a:off x="2496720" y="1309520"/>
        <a:ext cx="5264799" cy="584782"/>
      </dsp:txXfrm>
    </dsp:sp>
    <dsp:sp modelId="{F1D7A106-4AB9-4847-AFFC-C818E86624E7}">
      <dsp:nvSpPr>
        <dsp:cNvPr id="0" name=""/>
        <dsp:cNvSpPr/>
      </dsp:nvSpPr>
      <dsp:spPr>
        <a:xfrm>
          <a:off x="2496720" y="1919032"/>
          <a:ext cx="2473431" cy="2253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/>
            <a:t>Fait </a:t>
          </a:r>
          <a:r>
            <a:rPr lang="fr-BE" sz="1500" kern="1200" noProof="0"/>
            <a:t>é</a:t>
          </a:r>
          <a:r>
            <a:rPr lang="fr-BE" sz="1500" kern="1200"/>
            <a:t>cho aux priorit</a:t>
          </a:r>
          <a:r>
            <a:rPr lang="fr-BE" sz="1500" kern="1200" noProof="0"/>
            <a:t>é</a:t>
          </a:r>
          <a:r>
            <a:rPr lang="fr-BE" sz="1500" kern="1200"/>
            <a:t>s des pays</a:t>
          </a:r>
          <a:endParaRPr lang="fr-BE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noProof="0" dirty="0"/>
            <a:t>Identifie des initiatives régionales ou dans plusieurs pays</a:t>
          </a:r>
        </a:p>
      </dsp:txBody>
      <dsp:txXfrm>
        <a:off x="2496720" y="1919032"/>
        <a:ext cx="2473431" cy="2253012"/>
      </dsp:txXfrm>
    </dsp:sp>
    <dsp:sp modelId="{3E32B096-7D6A-416A-A0C8-26FC7EE3BAF9}">
      <dsp:nvSpPr>
        <dsp:cNvPr id="0" name=""/>
        <dsp:cNvSpPr/>
      </dsp:nvSpPr>
      <dsp:spPr>
        <a:xfrm>
          <a:off x="4970152" y="1406984"/>
          <a:ext cx="3083758" cy="116956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80000"/>
            <a:hueOff val="260659"/>
            <a:satOff val="-40827"/>
            <a:lumOff val="357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5668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/>
            <a:t>Portefeuilles de projets/programmes</a:t>
          </a:r>
        </a:p>
      </dsp:txBody>
      <dsp:txXfrm>
        <a:off x="4970152" y="1699375"/>
        <a:ext cx="2791367" cy="584782"/>
      </dsp:txXfrm>
    </dsp:sp>
    <dsp:sp modelId="{CF24A815-5BAD-4CD6-BC56-CCF910DD5EDD}">
      <dsp:nvSpPr>
        <dsp:cNvPr id="0" name=""/>
        <dsp:cNvSpPr/>
      </dsp:nvSpPr>
      <dsp:spPr>
        <a:xfrm>
          <a:off x="4970152" y="2308887"/>
          <a:ext cx="2473431" cy="22200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/>
            <a:t>Projets/programmes developp</a:t>
          </a:r>
          <a:r>
            <a:rPr lang="fr-BE" sz="1500" kern="1200" noProof="0"/>
            <a:t>és pour être financés</a:t>
          </a:r>
          <a:endParaRPr lang="fr-BE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/>
            <a:t>Projets/programmes align</a:t>
          </a:r>
          <a:r>
            <a:rPr lang="fr-BE" sz="1500" kern="1200" noProof="0" dirty="0"/>
            <a:t>és avec les programmes pays et les programmes de travail des entités</a:t>
          </a:r>
          <a:endParaRPr lang="fr-BE" sz="1500" kern="1200" dirty="0"/>
        </a:p>
      </dsp:txBody>
      <dsp:txXfrm>
        <a:off x="4970152" y="2308887"/>
        <a:ext cx="2473431" cy="22200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ED352-D44E-4D83-87DB-2BF1D41FC923}">
      <dsp:nvSpPr>
        <dsp:cNvPr id="0" name=""/>
        <dsp:cNvSpPr/>
      </dsp:nvSpPr>
      <dsp:spPr>
        <a:xfrm>
          <a:off x="1321896" y="-4064"/>
          <a:ext cx="4791148" cy="4791148"/>
        </a:xfrm>
        <a:prstGeom prst="circularArrow">
          <a:avLst>
            <a:gd name="adj1" fmla="val 5274"/>
            <a:gd name="adj2" fmla="val 312630"/>
            <a:gd name="adj3" fmla="val 14237833"/>
            <a:gd name="adj4" fmla="val 17121344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9CFEE-8FD7-48F3-AF27-FB9A5A618D0D}">
      <dsp:nvSpPr>
        <dsp:cNvPr id="0" name=""/>
        <dsp:cNvSpPr/>
      </dsp:nvSpPr>
      <dsp:spPr>
        <a:xfrm>
          <a:off x="2811700" y="1930"/>
          <a:ext cx="1811541" cy="90577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/>
            <a:t>Programme pays</a:t>
          </a:r>
          <a:endParaRPr lang="fr-BE" sz="1700" kern="1200" dirty="0"/>
        </a:p>
      </dsp:txBody>
      <dsp:txXfrm>
        <a:off x="2855916" y="46146"/>
        <a:ext cx="1723109" cy="817338"/>
      </dsp:txXfrm>
    </dsp:sp>
    <dsp:sp modelId="{753F9485-4502-4985-9953-E1D68E419658}">
      <dsp:nvSpPr>
        <dsp:cNvPr id="0" name=""/>
        <dsp:cNvSpPr/>
      </dsp:nvSpPr>
      <dsp:spPr>
        <a:xfrm>
          <a:off x="4631214" y="1217611"/>
          <a:ext cx="1811541" cy="905770"/>
        </a:xfrm>
        <a:prstGeom prst="roundRect">
          <a:avLst/>
        </a:prstGeom>
        <a:solidFill>
          <a:schemeClr val="accent2">
            <a:shade val="80000"/>
            <a:hueOff val="52132"/>
            <a:satOff val="-8165"/>
            <a:lumOff val="7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/>
            <a:t>Programme de travail des E</a:t>
          </a:r>
          <a:r>
            <a:rPr lang="fr-BE" sz="1700" kern="1200" noProof="0" dirty="0"/>
            <a:t>ntités</a:t>
          </a:r>
        </a:p>
      </dsp:txBody>
      <dsp:txXfrm>
        <a:off x="4675430" y="1261827"/>
        <a:ext cx="1723109" cy="817338"/>
      </dsp:txXfrm>
    </dsp:sp>
    <dsp:sp modelId="{57E9CF1A-4D16-436B-BD12-A45AD2B504DE}">
      <dsp:nvSpPr>
        <dsp:cNvPr id="0" name=""/>
        <dsp:cNvSpPr/>
      </dsp:nvSpPr>
      <dsp:spPr>
        <a:xfrm>
          <a:off x="4494968" y="2917436"/>
          <a:ext cx="1811541" cy="905770"/>
        </a:xfrm>
        <a:prstGeom prst="roundRect">
          <a:avLst/>
        </a:prstGeom>
        <a:solidFill>
          <a:schemeClr val="accent2">
            <a:shade val="80000"/>
            <a:hueOff val="104264"/>
            <a:satOff val="-16331"/>
            <a:lumOff val="143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noProof="0" dirty="0"/>
            <a:t>Développent du portefeuille</a:t>
          </a:r>
        </a:p>
      </dsp:txBody>
      <dsp:txXfrm>
        <a:off x="4539184" y="2961652"/>
        <a:ext cx="1723109" cy="817338"/>
      </dsp:txXfrm>
    </dsp:sp>
    <dsp:sp modelId="{148A2354-9281-4E12-A95B-D140570F78CF}">
      <dsp:nvSpPr>
        <dsp:cNvPr id="0" name=""/>
        <dsp:cNvSpPr/>
      </dsp:nvSpPr>
      <dsp:spPr>
        <a:xfrm>
          <a:off x="2811700" y="3889271"/>
          <a:ext cx="1811541" cy="905770"/>
        </a:xfrm>
        <a:prstGeom prst="roundRect">
          <a:avLst/>
        </a:prstGeom>
        <a:solidFill>
          <a:schemeClr val="accent2">
            <a:shade val="80000"/>
            <a:hueOff val="156395"/>
            <a:satOff val="-24496"/>
            <a:lumOff val="214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noProof="0" dirty="0"/>
            <a:t>Propositions de financement</a:t>
          </a:r>
        </a:p>
      </dsp:txBody>
      <dsp:txXfrm>
        <a:off x="2855916" y="3933487"/>
        <a:ext cx="1723109" cy="817338"/>
      </dsp:txXfrm>
    </dsp:sp>
    <dsp:sp modelId="{AAD8D3F6-650D-43F3-8FA0-BA14C0737DFF}">
      <dsp:nvSpPr>
        <dsp:cNvPr id="0" name=""/>
        <dsp:cNvSpPr/>
      </dsp:nvSpPr>
      <dsp:spPr>
        <a:xfrm>
          <a:off x="1128432" y="2917436"/>
          <a:ext cx="1811541" cy="905770"/>
        </a:xfrm>
        <a:prstGeom prst="roundRect">
          <a:avLst/>
        </a:prstGeom>
        <a:solidFill>
          <a:schemeClr val="accent2">
            <a:shade val="80000"/>
            <a:hueOff val="208527"/>
            <a:satOff val="-32662"/>
            <a:lumOff val="286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/>
            <a:t>Mise en oeuvre de projets</a:t>
          </a:r>
          <a:endParaRPr lang="fr-BE" sz="1700" kern="1200" dirty="0"/>
        </a:p>
      </dsp:txBody>
      <dsp:txXfrm>
        <a:off x="1172648" y="2961652"/>
        <a:ext cx="1723109" cy="817338"/>
      </dsp:txXfrm>
    </dsp:sp>
    <dsp:sp modelId="{E58118C8-74FB-4007-932B-0ED0E2E42EC5}">
      <dsp:nvSpPr>
        <dsp:cNvPr id="0" name=""/>
        <dsp:cNvSpPr/>
      </dsp:nvSpPr>
      <dsp:spPr>
        <a:xfrm>
          <a:off x="1128432" y="973765"/>
          <a:ext cx="1811541" cy="905770"/>
        </a:xfrm>
        <a:prstGeom prst="roundRect">
          <a:avLst/>
        </a:prstGeom>
        <a:solidFill>
          <a:schemeClr val="accent2">
            <a:shade val="80000"/>
            <a:hueOff val="260659"/>
            <a:satOff val="-40827"/>
            <a:lumOff val="357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noProof="0" dirty="0"/>
            <a:t>Résultats et apprentissage</a:t>
          </a:r>
        </a:p>
      </dsp:txBody>
      <dsp:txXfrm>
        <a:off x="1172648" y="1017981"/>
        <a:ext cx="1723109" cy="8173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1BB7B-EC6F-4613-A74C-E7572CFF8D89}">
      <dsp:nvSpPr>
        <dsp:cNvPr id="0" name=""/>
        <dsp:cNvSpPr/>
      </dsp:nvSpPr>
      <dsp:spPr>
        <a:xfrm>
          <a:off x="-5546848" y="-849670"/>
          <a:ext cx="6607891" cy="6607891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B7284-ED2C-46FE-BD39-6DB9280415F4}">
      <dsp:nvSpPr>
        <dsp:cNvPr id="0" name=""/>
        <dsp:cNvSpPr/>
      </dsp:nvSpPr>
      <dsp:spPr>
        <a:xfrm>
          <a:off x="344334" y="223142"/>
          <a:ext cx="5419218" cy="44608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08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0" kern="1200" noProof="0" dirty="0">
              <a:latin typeface="Corbel"/>
              <a:cs typeface="Corbel"/>
            </a:rPr>
            <a:t>Le changement climatique dans le contexte du développement des pays </a:t>
          </a:r>
        </a:p>
      </dsp:txBody>
      <dsp:txXfrm>
        <a:off x="344334" y="223142"/>
        <a:ext cx="5419218" cy="446089"/>
      </dsp:txXfrm>
    </dsp:sp>
    <dsp:sp modelId="{086908E9-348C-4337-8F96-6703EFAA41ED}">
      <dsp:nvSpPr>
        <dsp:cNvPr id="0" name=""/>
        <dsp:cNvSpPr/>
      </dsp:nvSpPr>
      <dsp:spPr>
        <a:xfrm>
          <a:off x="65529" y="167381"/>
          <a:ext cx="557611" cy="557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B0CB1-3603-43D2-9F47-C3266164EBF5}">
      <dsp:nvSpPr>
        <dsp:cNvPr id="0" name=""/>
        <dsp:cNvSpPr/>
      </dsp:nvSpPr>
      <dsp:spPr>
        <a:xfrm>
          <a:off x="748308" y="892668"/>
          <a:ext cx="5015244" cy="446089"/>
        </a:xfrm>
        <a:prstGeom prst="rect">
          <a:avLst/>
        </a:prstGeom>
        <a:solidFill>
          <a:schemeClr val="accent2">
            <a:shade val="80000"/>
            <a:hueOff val="43443"/>
            <a:satOff val="-6805"/>
            <a:lumOff val="59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08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0" kern="1200">
              <a:latin typeface="Corbel"/>
              <a:cs typeface="Corbel"/>
            </a:rPr>
            <a:t>Les secteurs prioritaires pour la programmation avec le GCF</a:t>
          </a:r>
          <a:endParaRPr lang="fr-BE" sz="1600" b="0" kern="1200" dirty="0">
            <a:latin typeface="Corbel"/>
            <a:cs typeface="Corbel"/>
          </a:endParaRPr>
        </a:p>
      </dsp:txBody>
      <dsp:txXfrm>
        <a:off x="748308" y="892668"/>
        <a:ext cx="5015244" cy="446089"/>
      </dsp:txXfrm>
    </dsp:sp>
    <dsp:sp modelId="{A4FAE145-3107-472D-814C-16D995285913}">
      <dsp:nvSpPr>
        <dsp:cNvPr id="0" name=""/>
        <dsp:cNvSpPr/>
      </dsp:nvSpPr>
      <dsp:spPr>
        <a:xfrm>
          <a:off x="469502" y="836907"/>
          <a:ext cx="557611" cy="557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43443"/>
              <a:satOff val="-6805"/>
              <a:lumOff val="59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B9973-00D9-4DC1-9EED-61D7D7290CB7}">
      <dsp:nvSpPr>
        <dsp:cNvPr id="0" name=""/>
        <dsp:cNvSpPr/>
      </dsp:nvSpPr>
      <dsp:spPr>
        <a:xfrm>
          <a:off x="969684" y="1561704"/>
          <a:ext cx="4793868" cy="446089"/>
        </a:xfrm>
        <a:prstGeom prst="rect">
          <a:avLst/>
        </a:prstGeom>
        <a:solidFill>
          <a:schemeClr val="accent2">
            <a:shade val="80000"/>
            <a:hueOff val="86886"/>
            <a:satOff val="-13609"/>
            <a:lumOff val="119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08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0" kern="1200">
              <a:latin typeface="Corbel"/>
              <a:cs typeface="Corbel"/>
            </a:rPr>
            <a:t>Besoins en termes de pr</a:t>
          </a:r>
          <a:r>
            <a:rPr lang="fr-BE" sz="1600" b="0" kern="1200" noProof="0">
              <a:latin typeface="Corbel"/>
              <a:cs typeface="Corbel"/>
            </a:rPr>
            <a:t>é</a:t>
          </a:r>
          <a:r>
            <a:rPr lang="fr-BE" sz="1600" b="0" kern="1200">
              <a:latin typeface="Corbel"/>
              <a:cs typeface="Corbel"/>
            </a:rPr>
            <a:t>paration des projets et d’appui pr</a:t>
          </a:r>
          <a:r>
            <a:rPr lang="fr-BE" sz="1600" b="0" kern="1200" noProof="0">
              <a:latin typeface="Corbel"/>
              <a:cs typeface="Corbel"/>
            </a:rPr>
            <a:t>é</a:t>
          </a:r>
          <a:r>
            <a:rPr lang="fr-BE" sz="1600" b="0" kern="1200">
              <a:latin typeface="Corbel"/>
              <a:cs typeface="Corbel"/>
            </a:rPr>
            <a:t>paratoire</a:t>
          </a:r>
          <a:endParaRPr lang="fr-BE" sz="1600" b="0" kern="1200" dirty="0">
            <a:latin typeface="Corbel"/>
            <a:cs typeface="Corbel"/>
          </a:endParaRPr>
        </a:p>
      </dsp:txBody>
      <dsp:txXfrm>
        <a:off x="969684" y="1561704"/>
        <a:ext cx="4793868" cy="446089"/>
      </dsp:txXfrm>
    </dsp:sp>
    <dsp:sp modelId="{C6FC66AF-9343-47AC-B986-A1DA12B48250}">
      <dsp:nvSpPr>
        <dsp:cNvPr id="0" name=""/>
        <dsp:cNvSpPr/>
      </dsp:nvSpPr>
      <dsp:spPr>
        <a:xfrm>
          <a:off x="690878" y="1505943"/>
          <a:ext cx="557611" cy="557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86886"/>
              <a:satOff val="-13609"/>
              <a:lumOff val="119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077E5-EF24-47D7-8CDC-DF5BC86FEBA6}">
      <dsp:nvSpPr>
        <dsp:cNvPr id="0" name=""/>
        <dsp:cNvSpPr/>
      </dsp:nvSpPr>
      <dsp:spPr>
        <a:xfrm>
          <a:off x="1040367" y="2231230"/>
          <a:ext cx="4723185" cy="446089"/>
        </a:xfrm>
        <a:prstGeom prst="rect">
          <a:avLst/>
        </a:prstGeom>
        <a:solidFill>
          <a:schemeClr val="accent2">
            <a:shade val="80000"/>
            <a:hueOff val="130329"/>
            <a:satOff val="-20414"/>
            <a:lumOff val="178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08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0" kern="1200" noProof="0">
              <a:latin typeface="Corbel"/>
              <a:cs typeface="Corbel"/>
            </a:rPr>
            <a:t>Conformité</a:t>
          </a:r>
          <a:r>
            <a:rPr lang="fr-BE" sz="1600" b="0" kern="1200">
              <a:latin typeface="Corbel"/>
              <a:cs typeface="Corbel"/>
            </a:rPr>
            <a:t> avec les politiques du GCF</a:t>
          </a:r>
          <a:endParaRPr lang="fr-BE" sz="1600" b="0" kern="1200" dirty="0">
            <a:latin typeface="Corbel"/>
            <a:cs typeface="Corbel"/>
          </a:endParaRPr>
        </a:p>
      </dsp:txBody>
      <dsp:txXfrm>
        <a:off x="1040367" y="2231230"/>
        <a:ext cx="4723185" cy="446089"/>
      </dsp:txXfrm>
    </dsp:sp>
    <dsp:sp modelId="{C4BC4062-2BC9-4B51-B08C-EF81F2C1B704}">
      <dsp:nvSpPr>
        <dsp:cNvPr id="0" name=""/>
        <dsp:cNvSpPr/>
      </dsp:nvSpPr>
      <dsp:spPr>
        <a:xfrm>
          <a:off x="761561" y="2175469"/>
          <a:ext cx="557611" cy="557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130329"/>
              <a:satOff val="-20414"/>
              <a:lumOff val="178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0DC30-1044-4FA8-B95F-66493D3D81EB}">
      <dsp:nvSpPr>
        <dsp:cNvPr id="0" name=""/>
        <dsp:cNvSpPr/>
      </dsp:nvSpPr>
      <dsp:spPr>
        <a:xfrm>
          <a:off x="969684" y="2900756"/>
          <a:ext cx="4793868" cy="446089"/>
        </a:xfrm>
        <a:prstGeom prst="rect">
          <a:avLst/>
        </a:prstGeom>
        <a:solidFill>
          <a:schemeClr val="accent2">
            <a:shade val="80000"/>
            <a:hueOff val="173773"/>
            <a:satOff val="-27218"/>
            <a:lumOff val="23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08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0" kern="1200" dirty="0">
              <a:latin typeface="Corbel"/>
              <a:cs typeface="Corbel"/>
            </a:rPr>
            <a:t>Rôles des parties prenantes, pl</a:t>
          </a:r>
          <a:r>
            <a:rPr lang="fr-BE" sz="1600" b="0" kern="1200" noProof="0" dirty="0">
              <a:latin typeface="Corbel"/>
              <a:cs typeface="Corbel"/>
            </a:rPr>
            <a:t>us particulièrement les Entités Accréditées</a:t>
          </a:r>
        </a:p>
      </dsp:txBody>
      <dsp:txXfrm>
        <a:off x="969684" y="2900756"/>
        <a:ext cx="4793868" cy="446089"/>
      </dsp:txXfrm>
    </dsp:sp>
    <dsp:sp modelId="{32633E82-4AC9-4C23-B271-3F504EF5C49A}">
      <dsp:nvSpPr>
        <dsp:cNvPr id="0" name=""/>
        <dsp:cNvSpPr/>
      </dsp:nvSpPr>
      <dsp:spPr>
        <a:xfrm>
          <a:off x="690878" y="2844995"/>
          <a:ext cx="557611" cy="557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173773"/>
              <a:satOff val="-27218"/>
              <a:lumOff val="23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4EF1B-F1FF-43B9-87DE-12B7086307FA}">
      <dsp:nvSpPr>
        <dsp:cNvPr id="0" name=""/>
        <dsp:cNvSpPr/>
      </dsp:nvSpPr>
      <dsp:spPr>
        <a:xfrm>
          <a:off x="748308" y="3569792"/>
          <a:ext cx="5015244" cy="446089"/>
        </a:xfrm>
        <a:prstGeom prst="rect">
          <a:avLst/>
        </a:prstGeom>
        <a:solidFill>
          <a:schemeClr val="accent2">
            <a:shade val="80000"/>
            <a:hueOff val="217216"/>
            <a:satOff val="-34022"/>
            <a:lumOff val="29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08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0" kern="1200">
              <a:latin typeface="Corbel"/>
              <a:cs typeface="Corbel"/>
            </a:rPr>
            <a:t>Appui </a:t>
          </a:r>
          <a:r>
            <a:rPr lang="fr-BE" sz="1600" b="0" kern="1200" noProof="0">
              <a:latin typeface="Corbel"/>
              <a:cs typeface="Corbel"/>
            </a:rPr>
            <a:t>complémentaire</a:t>
          </a:r>
          <a:endParaRPr lang="fr-BE" sz="1600" b="0" kern="1200" noProof="0" dirty="0">
            <a:latin typeface="Corbel"/>
            <a:cs typeface="Corbel"/>
          </a:endParaRPr>
        </a:p>
      </dsp:txBody>
      <dsp:txXfrm>
        <a:off x="748308" y="3569792"/>
        <a:ext cx="5015244" cy="446089"/>
      </dsp:txXfrm>
    </dsp:sp>
    <dsp:sp modelId="{2DAD4C74-2D6D-4F98-811B-4A2ED8EBCA09}">
      <dsp:nvSpPr>
        <dsp:cNvPr id="0" name=""/>
        <dsp:cNvSpPr/>
      </dsp:nvSpPr>
      <dsp:spPr>
        <a:xfrm>
          <a:off x="469502" y="3514030"/>
          <a:ext cx="557611" cy="557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217216"/>
              <a:satOff val="-34022"/>
              <a:lumOff val="29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0E7D4-1BB9-4245-BD79-AF81D1385016}">
      <dsp:nvSpPr>
        <dsp:cNvPr id="0" name=""/>
        <dsp:cNvSpPr/>
      </dsp:nvSpPr>
      <dsp:spPr>
        <a:xfrm>
          <a:off x="344334" y="4239318"/>
          <a:ext cx="5419218" cy="446089"/>
        </a:xfrm>
        <a:prstGeom prst="rect">
          <a:avLst/>
        </a:prstGeom>
        <a:solidFill>
          <a:schemeClr val="accent2">
            <a:shade val="80000"/>
            <a:hueOff val="260659"/>
            <a:satOff val="-40827"/>
            <a:lumOff val="357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08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0" kern="1200" dirty="0">
              <a:latin typeface="Corbel"/>
              <a:cs typeface="Corbel"/>
            </a:rPr>
            <a:t>Verification et actualisation</a:t>
          </a:r>
        </a:p>
      </dsp:txBody>
      <dsp:txXfrm>
        <a:off x="344334" y="4239318"/>
        <a:ext cx="5419218" cy="446089"/>
      </dsp:txXfrm>
    </dsp:sp>
    <dsp:sp modelId="{C1258FFF-0747-4681-9AE5-1FF6E3C2BF8C}">
      <dsp:nvSpPr>
        <dsp:cNvPr id="0" name=""/>
        <dsp:cNvSpPr/>
      </dsp:nvSpPr>
      <dsp:spPr>
        <a:xfrm>
          <a:off x="65529" y="4183557"/>
          <a:ext cx="557611" cy="557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260659"/>
              <a:satOff val="-40827"/>
              <a:lumOff val="357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A584E-5B26-4CAB-AC72-83B248D3F032}">
      <dsp:nvSpPr>
        <dsp:cNvPr id="0" name=""/>
        <dsp:cNvSpPr/>
      </dsp:nvSpPr>
      <dsp:spPr>
        <a:xfrm>
          <a:off x="0" y="618295"/>
          <a:ext cx="7783286" cy="554400"/>
        </a:xfrm>
        <a:prstGeom prst="rect">
          <a:avLst/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A6B1B-3221-422A-B8E5-9F00A1F4D056}">
      <dsp:nvSpPr>
        <dsp:cNvPr id="0" name=""/>
        <dsp:cNvSpPr/>
      </dsp:nvSpPr>
      <dsp:spPr>
        <a:xfrm>
          <a:off x="389164" y="293575"/>
          <a:ext cx="5448300" cy="649440"/>
        </a:xfrm>
        <a:prstGeom prst="roundRect">
          <a:avLst/>
        </a:prstGeom>
        <a:solidFill>
          <a:srgbClr val="1E6271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05933" tIns="0" rIns="20593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/>
            <a:t>Renforcement de l’AND</a:t>
          </a:r>
        </a:p>
      </dsp:txBody>
      <dsp:txXfrm>
        <a:off x="420867" y="325278"/>
        <a:ext cx="5384894" cy="586034"/>
      </dsp:txXfrm>
    </dsp:sp>
    <dsp:sp modelId="{05C666E3-18DD-4698-8470-47393A08404C}">
      <dsp:nvSpPr>
        <dsp:cNvPr id="0" name=""/>
        <dsp:cNvSpPr/>
      </dsp:nvSpPr>
      <dsp:spPr>
        <a:xfrm>
          <a:off x="0" y="1616215"/>
          <a:ext cx="7783286" cy="554400"/>
        </a:xfrm>
        <a:prstGeom prst="rect">
          <a:avLst/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F9946-74D9-4E5E-95D5-4473D085239B}">
      <dsp:nvSpPr>
        <dsp:cNvPr id="0" name=""/>
        <dsp:cNvSpPr/>
      </dsp:nvSpPr>
      <dsp:spPr>
        <a:xfrm>
          <a:off x="389164" y="1291495"/>
          <a:ext cx="5448300" cy="649440"/>
        </a:xfrm>
        <a:prstGeom prst="roundRect">
          <a:avLst/>
        </a:prstGeom>
        <a:solidFill>
          <a:srgbClr val="1E6271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05933" tIns="0" rIns="20593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noProof="0" dirty="0"/>
            <a:t>Cadres stratégiques</a:t>
          </a:r>
        </a:p>
      </dsp:txBody>
      <dsp:txXfrm>
        <a:off x="420867" y="1323198"/>
        <a:ext cx="5384894" cy="586034"/>
      </dsp:txXfrm>
    </dsp:sp>
    <dsp:sp modelId="{211BD180-A9B2-A747-B365-50EDDD7BB00D}">
      <dsp:nvSpPr>
        <dsp:cNvPr id="0" name=""/>
        <dsp:cNvSpPr/>
      </dsp:nvSpPr>
      <dsp:spPr>
        <a:xfrm>
          <a:off x="0" y="2614136"/>
          <a:ext cx="7783286" cy="554400"/>
        </a:xfrm>
        <a:prstGeom prst="rect">
          <a:avLst/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86697-5173-2342-8445-4FAC65609ACC}">
      <dsp:nvSpPr>
        <dsp:cNvPr id="0" name=""/>
        <dsp:cNvSpPr/>
      </dsp:nvSpPr>
      <dsp:spPr>
        <a:xfrm>
          <a:off x="389164" y="2289415"/>
          <a:ext cx="5448300" cy="649440"/>
        </a:xfrm>
        <a:prstGeom prst="roundRect">
          <a:avLst/>
        </a:prstGeom>
        <a:solidFill>
          <a:srgbClr val="1E6271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05933" tIns="0" rIns="20593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/>
            <a:t>Appui pour les </a:t>
          </a:r>
          <a:r>
            <a:rPr lang="fr-BE" sz="2200" kern="1200" noProof="0"/>
            <a:t>entités d'accès direct</a:t>
          </a:r>
          <a:endParaRPr lang="fr-BE" sz="2200" kern="1200" noProof="0" dirty="0"/>
        </a:p>
      </dsp:txBody>
      <dsp:txXfrm>
        <a:off x="420867" y="2321118"/>
        <a:ext cx="5384894" cy="586034"/>
      </dsp:txXfrm>
    </dsp:sp>
    <dsp:sp modelId="{14E50E1F-DDA3-46D1-801C-696747DDE942}">
      <dsp:nvSpPr>
        <dsp:cNvPr id="0" name=""/>
        <dsp:cNvSpPr/>
      </dsp:nvSpPr>
      <dsp:spPr>
        <a:xfrm>
          <a:off x="0" y="3612056"/>
          <a:ext cx="7783286" cy="554400"/>
        </a:xfrm>
        <a:prstGeom prst="rect">
          <a:avLst/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509E5-7948-486E-8EE9-53FFA77BF5C3}">
      <dsp:nvSpPr>
        <dsp:cNvPr id="0" name=""/>
        <dsp:cNvSpPr/>
      </dsp:nvSpPr>
      <dsp:spPr>
        <a:xfrm>
          <a:off x="389164" y="3287336"/>
          <a:ext cx="5448300" cy="649440"/>
        </a:xfrm>
        <a:prstGeom prst="roundRect">
          <a:avLst/>
        </a:prstGeom>
        <a:solidFill>
          <a:srgbClr val="1E627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933" tIns="0" rIns="20593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noProof="0" dirty="0"/>
            <a:t>Processus de planification de l’adaptation</a:t>
          </a:r>
        </a:p>
      </dsp:txBody>
      <dsp:txXfrm>
        <a:off x="420867" y="3319039"/>
        <a:ext cx="5384894" cy="586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6E4D5-2666-4A21-A9AD-345F48AF2984}">
      <dsp:nvSpPr>
        <dsp:cNvPr id="0" name=""/>
        <dsp:cNvSpPr/>
      </dsp:nvSpPr>
      <dsp:spPr>
        <a:xfrm>
          <a:off x="89045" y="239"/>
          <a:ext cx="3457180" cy="864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kern="1200" dirty="0"/>
            <a:t>Mise en oeuvre directe</a:t>
          </a:r>
          <a:endParaRPr lang="fr-BE" sz="3200" b="1" kern="1200" dirty="0"/>
        </a:p>
      </dsp:txBody>
      <dsp:txXfrm>
        <a:off x="114359" y="25553"/>
        <a:ext cx="3406552" cy="813667"/>
      </dsp:txXfrm>
    </dsp:sp>
    <dsp:sp modelId="{9B86E910-D9A4-487C-BD81-7CF3EAEE7343}">
      <dsp:nvSpPr>
        <dsp:cNvPr id="0" name=""/>
        <dsp:cNvSpPr/>
      </dsp:nvSpPr>
      <dsp:spPr>
        <a:xfrm rot="5400000">
          <a:off x="1742009" y="940160"/>
          <a:ext cx="151251" cy="1512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F8BCC-1C5F-4604-9FCA-663F35C1D0AA}">
      <dsp:nvSpPr>
        <dsp:cNvPr id="0" name=""/>
        <dsp:cNvSpPr/>
      </dsp:nvSpPr>
      <dsp:spPr>
        <a:xfrm>
          <a:off x="89045" y="1167038"/>
          <a:ext cx="3457180" cy="86429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/>
            <a:t>AND ou point focal</a:t>
          </a:r>
          <a:endParaRPr lang="fr-BE" sz="2000" kern="1200" dirty="0"/>
        </a:p>
      </dsp:txBody>
      <dsp:txXfrm>
        <a:off x="114359" y="1192352"/>
        <a:ext cx="3406552" cy="813667"/>
      </dsp:txXfrm>
    </dsp:sp>
    <dsp:sp modelId="{23E8551C-3995-4F83-B5B5-D35C4CB98680}">
      <dsp:nvSpPr>
        <dsp:cNvPr id="0" name=""/>
        <dsp:cNvSpPr/>
      </dsp:nvSpPr>
      <dsp:spPr>
        <a:xfrm rot="5400000">
          <a:off x="1742009" y="2106959"/>
          <a:ext cx="151251" cy="1512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1C7DA-6F8F-41E0-BFB4-6EA5892FCA86}">
      <dsp:nvSpPr>
        <dsp:cNvPr id="0" name=""/>
        <dsp:cNvSpPr/>
      </dsp:nvSpPr>
      <dsp:spPr>
        <a:xfrm>
          <a:off x="89045" y="2333836"/>
          <a:ext cx="3457180" cy="86429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noProof="0"/>
            <a:t>Vise </a:t>
          </a:r>
          <a:r>
            <a:rPr lang="fr-BE" sz="2000" b="0" i="0" kern="1200"/>
            <a:t>à</a:t>
          </a:r>
          <a:r>
            <a:rPr lang="fr-BE" sz="2000" kern="1200" noProof="0"/>
            <a:t> renforcer les fonctions essentielles en lien avec le GCF</a:t>
          </a:r>
          <a:endParaRPr lang="fr-BE" sz="2000" kern="1200" noProof="0" dirty="0"/>
        </a:p>
      </dsp:txBody>
      <dsp:txXfrm>
        <a:off x="114359" y="2359150"/>
        <a:ext cx="3406552" cy="813667"/>
      </dsp:txXfrm>
    </dsp:sp>
    <dsp:sp modelId="{CE1CC264-72EB-448C-BCDC-4AEAB5ECD807}">
      <dsp:nvSpPr>
        <dsp:cNvPr id="0" name=""/>
        <dsp:cNvSpPr/>
      </dsp:nvSpPr>
      <dsp:spPr>
        <a:xfrm rot="5400000">
          <a:off x="1742009" y="3273757"/>
          <a:ext cx="151251" cy="1512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7D2C6-724A-4FC4-AFBF-AB784AF377C4}">
      <dsp:nvSpPr>
        <dsp:cNvPr id="0" name=""/>
        <dsp:cNvSpPr/>
      </dsp:nvSpPr>
      <dsp:spPr>
        <a:xfrm>
          <a:off x="89045" y="3500635"/>
          <a:ext cx="3457180" cy="86429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/>
            <a:t>300 000 USD par an</a:t>
          </a:r>
          <a:endParaRPr lang="fr-BE" sz="2000" kern="1200" dirty="0"/>
        </a:p>
      </dsp:txBody>
      <dsp:txXfrm>
        <a:off x="114359" y="3525949"/>
        <a:ext cx="3406552" cy="813667"/>
      </dsp:txXfrm>
    </dsp:sp>
    <dsp:sp modelId="{946D72F9-7637-4DA8-BD58-9A17FEFD782F}">
      <dsp:nvSpPr>
        <dsp:cNvPr id="0" name=""/>
        <dsp:cNvSpPr/>
      </dsp:nvSpPr>
      <dsp:spPr>
        <a:xfrm>
          <a:off x="4030231" y="239"/>
          <a:ext cx="3457180" cy="864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kern="1200" noProof="0" dirty="0"/>
            <a:t>Partenaire de mise </a:t>
          </a:r>
          <a:br>
            <a:rPr lang="fr-BE" sz="2400" b="1" kern="1200" noProof="0" dirty="0"/>
          </a:br>
          <a:r>
            <a:rPr lang="fr-BE" sz="2400" b="1" kern="1200" noProof="0" dirty="0"/>
            <a:t>en œuvre</a:t>
          </a:r>
        </a:p>
      </dsp:txBody>
      <dsp:txXfrm>
        <a:off x="4055545" y="25553"/>
        <a:ext cx="3406552" cy="813667"/>
      </dsp:txXfrm>
    </dsp:sp>
    <dsp:sp modelId="{FA578379-A401-4711-99A2-E7D821C90F8D}">
      <dsp:nvSpPr>
        <dsp:cNvPr id="0" name=""/>
        <dsp:cNvSpPr/>
      </dsp:nvSpPr>
      <dsp:spPr>
        <a:xfrm rot="5400000">
          <a:off x="5683195" y="940160"/>
          <a:ext cx="151251" cy="1512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659CD-F916-4AA7-B4C5-A301B928B9B5}">
      <dsp:nvSpPr>
        <dsp:cNvPr id="0" name=""/>
        <dsp:cNvSpPr/>
      </dsp:nvSpPr>
      <dsp:spPr>
        <a:xfrm>
          <a:off x="4030231" y="1167038"/>
          <a:ext cx="3457180" cy="86429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/>
            <a:t>International, r</a:t>
          </a:r>
          <a:r>
            <a:rPr lang="fr-BE" sz="2000" kern="1200" noProof="0"/>
            <a:t>é</a:t>
          </a:r>
          <a:r>
            <a:rPr lang="fr-BE" sz="2000" kern="1200"/>
            <a:t>gional, national, infra-national</a:t>
          </a:r>
          <a:endParaRPr lang="fr-BE" sz="2000" kern="1200" dirty="0"/>
        </a:p>
      </dsp:txBody>
      <dsp:txXfrm>
        <a:off x="4055545" y="1192352"/>
        <a:ext cx="3406552" cy="813667"/>
      </dsp:txXfrm>
    </dsp:sp>
    <dsp:sp modelId="{416F9EA8-C260-433A-87D9-152CF7309996}">
      <dsp:nvSpPr>
        <dsp:cNvPr id="0" name=""/>
        <dsp:cNvSpPr/>
      </dsp:nvSpPr>
      <dsp:spPr>
        <a:xfrm rot="5400000">
          <a:off x="5683195" y="2106959"/>
          <a:ext cx="151251" cy="1512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DFD32-EB65-4CF7-8F62-1C4698E5D43B}">
      <dsp:nvSpPr>
        <dsp:cNvPr id="0" name=""/>
        <dsp:cNvSpPr/>
      </dsp:nvSpPr>
      <dsp:spPr>
        <a:xfrm>
          <a:off x="4030231" y="2333836"/>
          <a:ext cx="3457180" cy="86429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/>
            <a:t>Tous domaines</a:t>
          </a:r>
          <a:endParaRPr lang="fr-BE" sz="2000" kern="1200" dirty="0"/>
        </a:p>
      </dsp:txBody>
      <dsp:txXfrm>
        <a:off x="4055545" y="2359150"/>
        <a:ext cx="3406552" cy="813667"/>
      </dsp:txXfrm>
    </dsp:sp>
    <dsp:sp modelId="{0153FE58-AC82-4BC4-9EE3-E294938B4F19}">
      <dsp:nvSpPr>
        <dsp:cNvPr id="0" name=""/>
        <dsp:cNvSpPr/>
      </dsp:nvSpPr>
      <dsp:spPr>
        <a:xfrm rot="5400000">
          <a:off x="5683195" y="3273757"/>
          <a:ext cx="151251" cy="1512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5B8D2-530E-41FF-8716-B4ED21C82880}">
      <dsp:nvSpPr>
        <dsp:cNvPr id="0" name=""/>
        <dsp:cNvSpPr/>
      </dsp:nvSpPr>
      <dsp:spPr>
        <a:xfrm>
          <a:off x="4030231" y="3500635"/>
          <a:ext cx="3457180" cy="86429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noProof="0" dirty="0"/>
            <a:t>Soumis aux plafonnements précédemment présentés</a:t>
          </a:r>
        </a:p>
      </dsp:txBody>
      <dsp:txXfrm>
        <a:off x="4055545" y="3525949"/>
        <a:ext cx="3406552" cy="8136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85646-7912-4F84-8F1F-43AD44D93205}">
      <dsp:nvSpPr>
        <dsp:cNvPr id="0" name=""/>
        <dsp:cNvSpPr/>
      </dsp:nvSpPr>
      <dsp:spPr>
        <a:xfrm>
          <a:off x="0" y="442"/>
          <a:ext cx="2325748" cy="14508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 </a:t>
          </a:r>
          <a:r>
            <a:rPr lang="en-US" sz="2700" kern="1200" dirty="0" err="1" smtClean="0"/>
            <a:t>approuvees</a:t>
          </a:r>
          <a:endParaRPr lang="en-US" sz="2700" kern="1200" dirty="0"/>
        </a:p>
      </dsp:txBody>
      <dsp:txXfrm>
        <a:off x="42495" y="42937"/>
        <a:ext cx="2240758" cy="1365904"/>
      </dsp:txXfrm>
    </dsp:sp>
    <dsp:sp modelId="{8B8EEA07-2D2E-4AD1-8A1B-7CA3358D142D}">
      <dsp:nvSpPr>
        <dsp:cNvPr id="0" name=""/>
        <dsp:cNvSpPr/>
      </dsp:nvSpPr>
      <dsp:spPr>
        <a:xfrm rot="5400000">
          <a:off x="890831" y="1487609"/>
          <a:ext cx="544085" cy="6529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-5400000">
        <a:off x="967003" y="1542018"/>
        <a:ext cx="391742" cy="380860"/>
      </dsp:txXfrm>
    </dsp:sp>
    <dsp:sp modelId="{DD140C16-4FA6-4F7E-8149-3C295D9AA5EA}">
      <dsp:nvSpPr>
        <dsp:cNvPr id="0" name=""/>
        <dsp:cNvSpPr/>
      </dsp:nvSpPr>
      <dsp:spPr>
        <a:xfrm>
          <a:off x="0" y="2176784"/>
          <a:ext cx="2325748" cy="14508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26 en </a:t>
          </a:r>
          <a:r>
            <a:rPr lang="en-US" sz="2700" kern="1200" dirty="0" err="1" smtClean="0"/>
            <a:t>cours</a:t>
          </a:r>
          <a:r>
            <a:rPr lang="en-US" sz="2700" kern="1200" dirty="0" smtClean="0"/>
            <a:t> de revue par le </a:t>
          </a:r>
          <a:r>
            <a:rPr lang="en-US" sz="2700" kern="1200" dirty="0" err="1" smtClean="0"/>
            <a:t>Secrétariat</a:t>
          </a:r>
          <a:endParaRPr lang="en-US" sz="2700" kern="1200" dirty="0"/>
        </a:p>
      </dsp:txBody>
      <dsp:txXfrm>
        <a:off x="42495" y="2219279"/>
        <a:ext cx="2240758" cy="13659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7FB50-4AFF-4AF1-B380-018CDCA7303D}">
      <dsp:nvSpPr>
        <dsp:cNvPr id="0" name=""/>
        <dsp:cNvSpPr/>
      </dsp:nvSpPr>
      <dsp:spPr>
        <a:xfrm>
          <a:off x="659079" y="788425"/>
          <a:ext cx="5701311" cy="36034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1A2CD-C2E3-4542-8621-821C8EC32D24}">
      <dsp:nvSpPr>
        <dsp:cNvPr id="0" name=""/>
        <dsp:cNvSpPr/>
      </dsp:nvSpPr>
      <dsp:spPr>
        <a:xfrm>
          <a:off x="664196" y="888402"/>
          <a:ext cx="263380" cy="2633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4682A-EAC4-4EC4-B660-B0C1B3857984}">
      <dsp:nvSpPr>
        <dsp:cNvPr id="0" name=""/>
        <dsp:cNvSpPr/>
      </dsp:nvSpPr>
      <dsp:spPr>
        <a:xfrm>
          <a:off x="596876" y="0"/>
          <a:ext cx="5659436" cy="75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Mobiliser les </a:t>
          </a:r>
          <a:r>
            <a:rPr lang="en-US" sz="2500" b="1" kern="1200" dirty="0" err="1" smtClean="0"/>
            <a:t>ressources</a:t>
          </a:r>
          <a:r>
            <a:rPr lang="en-US" sz="2500" b="1" kern="1200" dirty="0" smtClean="0"/>
            <a:t> à </a:t>
          </a:r>
          <a:r>
            <a:rPr lang="en-US" sz="2500" b="1" kern="1200" dirty="0" err="1" smtClean="0"/>
            <a:t>grande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échelle</a:t>
          </a:r>
          <a:endParaRPr lang="en-GB" sz="2500" b="1" kern="1200" dirty="0"/>
        </a:p>
      </dsp:txBody>
      <dsp:txXfrm>
        <a:off x="596876" y="0"/>
        <a:ext cx="5659436" cy="757706"/>
      </dsp:txXfrm>
    </dsp:sp>
    <dsp:sp modelId="{16C5128F-07E8-46FB-900E-6B076FC04B3B}">
      <dsp:nvSpPr>
        <dsp:cNvPr id="0" name=""/>
        <dsp:cNvSpPr/>
      </dsp:nvSpPr>
      <dsp:spPr>
        <a:xfrm>
          <a:off x="659079" y="1363790"/>
          <a:ext cx="263374" cy="263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B2194-BC84-4FD5-9BF9-4A4D777E26B0}">
      <dsp:nvSpPr>
        <dsp:cNvPr id="0" name=""/>
        <dsp:cNvSpPr/>
      </dsp:nvSpPr>
      <dsp:spPr>
        <a:xfrm>
          <a:off x="910042" y="1188512"/>
          <a:ext cx="3334226" cy="613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Débloquer</a:t>
          </a:r>
          <a:r>
            <a:rPr lang="en-US" sz="1700" kern="1200" dirty="0" smtClean="0"/>
            <a:t> les </a:t>
          </a:r>
          <a:r>
            <a:rPr lang="en-US" sz="1700" kern="1200" dirty="0" err="1" smtClean="0"/>
            <a:t>investissements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dans</a:t>
          </a:r>
          <a:r>
            <a:rPr lang="en-US" sz="1700" kern="1200" dirty="0" smtClean="0"/>
            <a:t> le </a:t>
          </a:r>
          <a:r>
            <a:rPr lang="en-US" sz="1700" kern="1200" dirty="0" err="1" smtClean="0"/>
            <a:t>secteur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privé</a:t>
          </a:r>
          <a:r>
            <a:rPr lang="en-US" sz="1700" kern="1200" dirty="0" smtClean="0"/>
            <a:t> </a:t>
          </a:r>
          <a:endParaRPr lang="en-GB" sz="1700" kern="1200" dirty="0"/>
        </a:p>
      </dsp:txBody>
      <dsp:txXfrm>
        <a:off x="910042" y="1188512"/>
        <a:ext cx="3334226" cy="613926"/>
      </dsp:txXfrm>
    </dsp:sp>
    <dsp:sp modelId="{C38BE907-3713-422F-A5F6-81A16849CDD3}">
      <dsp:nvSpPr>
        <dsp:cNvPr id="0" name=""/>
        <dsp:cNvSpPr/>
      </dsp:nvSpPr>
      <dsp:spPr>
        <a:xfrm>
          <a:off x="659079" y="1977717"/>
          <a:ext cx="263374" cy="263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65165"/>
              <a:satOff val="-10207"/>
              <a:lumOff val="89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183B3-05B6-4682-AD27-A0E9DB181AC0}">
      <dsp:nvSpPr>
        <dsp:cNvPr id="0" name=""/>
        <dsp:cNvSpPr/>
      </dsp:nvSpPr>
      <dsp:spPr>
        <a:xfrm>
          <a:off x="910042" y="1802439"/>
          <a:ext cx="3334226" cy="613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Allocation de $500 millions </a:t>
          </a:r>
          <a:endParaRPr lang="en-GB" sz="1700" kern="1200" dirty="0"/>
        </a:p>
      </dsp:txBody>
      <dsp:txXfrm>
        <a:off x="910042" y="1802439"/>
        <a:ext cx="3334226" cy="613926"/>
      </dsp:txXfrm>
    </dsp:sp>
    <dsp:sp modelId="{B62DD2FF-A7C8-491C-AE6E-B5CB15894556}">
      <dsp:nvSpPr>
        <dsp:cNvPr id="0" name=""/>
        <dsp:cNvSpPr/>
      </dsp:nvSpPr>
      <dsp:spPr>
        <a:xfrm>
          <a:off x="659079" y="2591643"/>
          <a:ext cx="263374" cy="263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130329"/>
              <a:satOff val="-20414"/>
              <a:lumOff val="178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20C36-CFA9-47BA-82E4-2A8B603901CD}">
      <dsp:nvSpPr>
        <dsp:cNvPr id="0" name=""/>
        <dsp:cNvSpPr/>
      </dsp:nvSpPr>
      <dsp:spPr>
        <a:xfrm>
          <a:off x="910042" y="2416365"/>
          <a:ext cx="3334226" cy="613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Pour </a:t>
          </a:r>
          <a:r>
            <a:rPr lang="en-US" sz="1700" kern="1200" dirty="0" err="1" smtClean="0"/>
            <a:t>toute</a:t>
          </a:r>
          <a:r>
            <a:rPr lang="en-US" sz="1700" kern="1200" dirty="0" smtClean="0"/>
            <a:t> les </a:t>
          </a:r>
          <a:r>
            <a:rPr lang="en-US" sz="1700" kern="1200" dirty="0" err="1" smtClean="0"/>
            <a:t>organisations</a:t>
          </a:r>
          <a:r>
            <a:rPr lang="en-US" sz="1700" kern="1200" dirty="0" smtClean="0"/>
            <a:t> du </a:t>
          </a:r>
          <a:r>
            <a:rPr lang="en-US" sz="1700" kern="1200" dirty="0" err="1" smtClean="0"/>
            <a:t>secteur</a:t>
          </a:r>
          <a:r>
            <a:rPr lang="en-US" sz="1700" kern="1200" dirty="0" smtClean="0"/>
            <a:t> </a:t>
          </a:r>
          <a:r>
            <a:rPr lang="en-US" sz="1700" kern="1200" smtClean="0"/>
            <a:t>privé</a:t>
          </a:r>
          <a:endParaRPr lang="en-GB" sz="1700" kern="1200" dirty="0"/>
        </a:p>
      </dsp:txBody>
      <dsp:txXfrm>
        <a:off x="910042" y="2416365"/>
        <a:ext cx="3334226" cy="613926"/>
      </dsp:txXfrm>
    </dsp:sp>
    <dsp:sp modelId="{8772E2AF-2FBF-4901-AFAC-8121F1C72707}">
      <dsp:nvSpPr>
        <dsp:cNvPr id="0" name=""/>
        <dsp:cNvSpPr/>
      </dsp:nvSpPr>
      <dsp:spPr>
        <a:xfrm>
          <a:off x="659079" y="3205570"/>
          <a:ext cx="263374" cy="263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195494"/>
              <a:satOff val="-30620"/>
              <a:lumOff val="26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4029A-517F-4CBA-9EE5-FEFAC2B8BB01}">
      <dsp:nvSpPr>
        <dsp:cNvPr id="0" name=""/>
        <dsp:cNvSpPr/>
      </dsp:nvSpPr>
      <dsp:spPr>
        <a:xfrm>
          <a:off x="910042" y="3030292"/>
          <a:ext cx="3334226" cy="613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Date </a:t>
          </a:r>
          <a:r>
            <a:rPr lang="en-US" sz="1700" kern="1200" dirty="0" err="1" smtClean="0">
              <a:solidFill>
                <a:schemeClr val="tx1"/>
              </a:solidFill>
            </a:rPr>
            <a:t>limite</a:t>
          </a:r>
          <a:r>
            <a:rPr lang="en-US" sz="1700" kern="1200" dirty="0" smtClean="0">
              <a:solidFill>
                <a:schemeClr val="tx1"/>
              </a:solidFill>
            </a:rPr>
            <a:t>: 30 </a:t>
          </a:r>
          <a:r>
            <a:rPr lang="en-US" sz="1700" kern="1200" dirty="0" err="1" smtClean="0">
              <a:solidFill>
                <a:schemeClr val="tx1"/>
              </a:solidFill>
            </a:rPr>
            <a:t>Aout</a:t>
          </a:r>
          <a:r>
            <a:rPr lang="en-US" sz="1700" kern="1200" dirty="0" smtClean="0">
              <a:solidFill>
                <a:schemeClr val="tx1"/>
              </a:solidFill>
            </a:rPr>
            <a:t> </a:t>
          </a:r>
          <a:r>
            <a:rPr lang="en-US" sz="1700" kern="1200" dirty="0">
              <a:solidFill>
                <a:schemeClr val="tx1"/>
              </a:solidFill>
            </a:rPr>
            <a:t>2017</a:t>
          </a:r>
          <a:endParaRPr lang="en-GB" sz="1700" kern="1200" dirty="0">
            <a:solidFill>
              <a:schemeClr val="tx1"/>
            </a:solidFill>
          </a:endParaRPr>
        </a:p>
      </dsp:txBody>
      <dsp:txXfrm>
        <a:off x="910042" y="3030292"/>
        <a:ext cx="3334226" cy="613926"/>
      </dsp:txXfrm>
    </dsp:sp>
    <dsp:sp modelId="{C57352B1-259A-4FA6-BFF3-D9D642E749F0}">
      <dsp:nvSpPr>
        <dsp:cNvPr id="0" name=""/>
        <dsp:cNvSpPr/>
      </dsp:nvSpPr>
      <dsp:spPr>
        <a:xfrm>
          <a:off x="659079" y="3819497"/>
          <a:ext cx="263374" cy="263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260659"/>
              <a:satOff val="-40827"/>
              <a:lumOff val="357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B58B2-DF0C-4C1C-BEA4-634F11795C50}">
      <dsp:nvSpPr>
        <dsp:cNvPr id="0" name=""/>
        <dsp:cNvSpPr/>
      </dsp:nvSpPr>
      <dsp:spPr>
        <a:xfrm>
          <a:off x="910042" y="3644218"/>
          <a:ext cx="3334226" cy="613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www.greencimate.fund</a:t>
          </a:r>
          <a:r>
            <a:rPr lang="en-GB" sz="1700" kern="1200" dirty="0" smtClean="0"/>
            <a:t>/500m</a:t>
          </a:r>
          <a:endParaRPr lang="en-GB" sz="1700" kern="1200" dirty="0"/>
        </a:p>
      </dsp:txBody>
      <dsp:txXfrm>
        <a:off x="910042" y="3644218"/>
        <a:ext cx="3334226" cy="613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D9343D-33DA-4C49-A237-757209E01DA3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73B31B-17DA-434B-819D-2107DE59C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9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A4A00-80F6-49A4-8D10-F8D75EBD7EC2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77620"/>
            <a:ext cx="5436909" cy="39095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0D89C-1D6D-4027-ABB8-1D42A5C60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2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Corbel"/>
            </a:endParaRPr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F993B8-BC0C-430E-A244-9A9CBB032CB3}" type="slidenum">
              <a:rPr lang="de-DE">
                <a:latin typeface="Corbel"/>
                <a:cs typeface="Corbel"/>
              </a:rPr>
              <a:pPr eaLnBrk="1" hangingPunct="1"/>
              <a:t>1</a:t>
            </a:fld>
            <a:endParaRPr lang="de-DE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48932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15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</a:t>
            </a:r>
            <a:r>
              <a:rPr lang="en-US" baseline="0" dirty="0" smtClean="0"/>
              <a:t> its 17th Meeting (June 2017) the </a:t>
            </a:r>
            <a:r>
              <a:rPr lang="en-US" dirty="0" smtClean="0"/>
              <a:t>Board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adopted guidelines for enhanced country ownership and country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drivenness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requested NDAs, focal points, accredited entities, delivery partners, and the Secretariat to follow the guidelines in carrying out its activities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Fund.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guidelines emphasize the importance of the country programming process and the opportunities it can bring about 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strengthen country ownership and multi-stakeholder consultation in defining long-term engagement with the Fund.</a:t>
            </a:r>
          </a:p>
          <a:p>
            <a:pPr marL="171450" indent="-171450">
              <a:buFont typeface="Arial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Underscore the centrality of country ownership as a core principle of GCF and reaffirms countries’ role in driving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forward its relationship with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Fund, together with relevant stakeholders.</a:t>
            </a:r>
          </a:p>
          <a:p>
            <a:pPr marL="171450" indent="-171450">
              <a:buFont typeface="Arial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suggestions for countries to consider when engaging with the Fund across all GCF operational modalities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as accreditation, Readiness and preparatory support, and funding proposal development, including the no-objection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procedure.</a:t>
            </a:r>
          </a:p>
          <a:p>
            <a:pPr marL="171450" indent="-171450">
              <a:buFont typeface="Arial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Board requested the Secretariat to assess annually how the guidelines are being applied 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improve them based on lessons learned and observed best practices. The Board will review the guidelines as needed, or at least every two years.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18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01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90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1FE3-7960-405E-B2F1-64F1F3CA612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55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1FE3-7960-405E-B2F1-64F1F3CA612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45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5" indent="-17142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4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39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7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118 proposals approved: 87 countries (60 countries</a:t>
            </a:r>
            <a:r>
              <a:rPr lang="en-US" baseline="0" dirty="0" smtClean="0"/>
              <a:t> - </a:t>
            </a:r>
            <a:r>
              <a:rPr lang="en-US" dirty="0" smtClean="0"/>
              <a:t>SIDS, Africa and LDCs) – USD 38.5 million</a:t>
            </a:r>
            <a:r>
              <a:rPr lang="en-US" baseline="0" dirty="0" smtClean="0"/>
              <a:t> </a:t>
            </a:r>
            <a:r>
              <a:rPr lang="en-US" dirty="0" smtClean="0"/>
              <a:t>in commitments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89 have completed</a:t>
            </a:r>
            <a:r>
              <a:rPr lang="en-US" baseline="0" dirty="0" smtClean="0"/>
              <a:t> legal arrangements either in the form of a bilateral grant agreement or are under the framework agreement with the multilateral agencies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66 proposals disbursed – 53 countries (9.3 million</a:t>
            </a:r>
            <a:r>
              <a:rPr lang="en-US" baseline="0" dirty="0" smtClean="0"/>
              <a:t>)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7CE70-FB7A-3741-8A1B-E133111AD7A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6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Vue</a:t>
            </a:r>
            <a:r>
              <a:rPr lang="en-US" dirty="0"/>
              <a:t> </a:t>
            </a:r>
            <a:r>
              <a:rPr lang="en-US" dirty="0" err="1"/>
              <a:t>d’ensemble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1FE3-7960-405E-B2F1-64F1F3CA612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3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proposals submitted as of 31 July 2017.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Tx/>
              <a:buChar char="-"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NAP / adaptation proposals approved </a:t>
            </a:r>
            <a:r>
              <a:rPr lang="mr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Liberia, Nepal and Pakistan </a:t>
            </a:r>
            <a:r>
              <a:rPr lang="mr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valued over USD 8.2 million.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Countries: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Antigua &amp; Barbuda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Argentina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Armenia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Bangladesh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Benin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Bosnia &amp;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Herzegovina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Colombia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Democratic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Republic of the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Congo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Dominican Republic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Ecuador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Egypt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Kenya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Liberia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(approved; first disbursement)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Madagascar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Malawi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Mauritania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Mongolia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Montenegro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Myanmar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Nepal (approved; first disbursement)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Niger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Pakistan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(approved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Serbia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Swaziland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Tanzania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Uruguay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Uzbekistan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Zimbabwe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7CE70-FB7A-3741-8A1B-E133111AD7A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34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Avec un focus sur….</a:t>
            </a:r>
          </a:p>
          <a:p>
            <a:pPr marL="285750" indent="-285750">
              <a:buClr>
                <a:srgbClr val="0B5B6B"/>
              </a:buClr>
              <a:buFont typeface="Arial"/>
              <a:buChar char="•"/>
            </a:pPr>
            <a:r>
              <a:rPr lang="en-US" dirty="0"/>
              <a:t>Les impacts</a:t>
            </a:r>
          </a:p>
          <a:p>
            <a:pPr marL="285750" indent="-285750">
              <a:buClr>
                <a:srgbClr val="0B5B6B"/>
              </a:buClr>
              <a:buFont typeface="Arial"/>
              <a:buChar char="•"/>
            </a:pPr>
            <a:r>
              <a:rPr lang="en-US" dirty="0"/>
              <a:t>Le </a:t>
            </a:r>
            <a:r>
              <a:rPr lang="en-US" dirty="0" err="1"/>
              <a:t>potentiel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fr-FR" dirty="0"/>
              <a:t>è</a:t>
            </a:r>
            <a:r>
              <a:rPr lang="en-US" dirty="0"/>
              <a:t>re de </a:t>
            </a:r>
            <a:r>
              <a:rPr lang="en-US" dirty="0" err="1"/>
              <a:t>changement</a:t>
            </a:r>
            <a:r>
              <a:rPr lang="en-US" dirty="0"/>
              <a:t> de </a:t>
            </a:r>
            <a:r>
              <a:rPr lang="en-US" dirty="0" err="1"/>
              <a:t>paradigme</a:t>
            </a:r>
            <a:endParaRPr lang="en-US" dirty="0"/>
          </a:p>
          <a:p>
            <a:pPr marL="285750" indent="-285750">
              <a:buClr>
                <a:srgbClr val="0B5B6B"/>
              </a:buClr>
              <a:buFont typeface="Arial"/>
              <a:buChar char="•"/>
            </a:pPr>
            <a:r>
              <a:rPr lang="en-US" dirty="0"/>
              <a:t>Les </a:t>
            </a:r>
            <a:r>
              <a:rPr lang="en-US" dirty="0" err="1"/>
              <a:t>bénéfices</a:t>
            </a:r>
            <a:r>
              <a:rPr lang="en-US" dirty="0"/>
              <a:t> </a:t>
            </a:r>
            <a:r>
              <a:rPr lang="en-US" dirty="0" err="1"/>
              <a:t>croisés</a:t>
            </a:r>
            <a:r>
              <a:rPr lang="en-US" dirty="0"/>
              <a:t> sur </a:t>
            </a:r>
            <a:r>
              <a:rPr lang="en-US" dirty="0" err="1"/>
              <a:t>l’adaptation</a:t>
            </a:r>
            <a:r>
              <a:rPr lang="en-US" dirty="0"/>
              <a:t> et </a:t>
            </a:r>
            <a:r>
              <a:rPr lang="en-US" dirty="0" err="1"/>
              <a:t>l’atténuation</a:t>
            </a:r>
            <a:endParaRPr lang="en-US" dirty="0"/>
          </a:p>
          <a:p>
            <a:pPr marL="285750" indent="-285750">
              <a:buClr>
                <a:srgbClr val="0B5B6B"/>
              </a:buClr>
              <a:buFont typeface="Arial"/>
              <a:buChar char="•"/>
            </a:pPr>
            <a:r>
              <a:rPr lang="en-US" dirty="0"/>
              <a:t>Les co-</a:t>
            </a:r>
            <a:r>
              <a:rPr lang="en-US" dirty="0" err="1"/>
              <a:t>bénéfices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fr-FR" dirty="0"/>
              <a:t>è</a:t>
            </a:r>
            <a:r>
              <a:rPr lang="en-US" dirty="0"/>
              <a:t>re de </a:t>
            </a:r>
            <a:r>
              <a:rPr lang="en-US" dirty="0" err="1"/>
              <a:t>développement</a:t>
            </a:r>
            <a:r>
              <a:rPr lang="en-US" dirty="0"/>
              <a:t> durable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26</a:t>
            </a:fld>
            <a:endParaRPr lang="en-US"/>
          </a:p>
        </p:txBody>
      </p:sp>
      <p:sp>
        <p:nvSpPr>
          <p:cNvPr id="6" name="Notes Placeholder 2"/>
          <p:cNvSpPr txBox="1">
            <a:spLocks/>
          </p:cNvSpPr>
          <p:nvPr/>
        </p:nvSpPr>
        <p:spPr>
          <a:xfrm>
            <a:off x="828159" y="4940377"/>
            <a:ext cx="5436909" cy="3909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What areas of mitigation and adaptation will we fund?</a:t>
            </a:r>
          </a:p>
          <a:p>
            <a:endParaRPr lang="en-US" dirty="0"/>
          </a:p>
          <a:p>
            <a:r>
              <a:rPr lang="en-US" dirty="0"/>
              <a:t>Adaptation – Activities that make resilient :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livelihoods of people and communities</a:t>
            </a:r>
          </a:p>
          <a:p>
            <a:pPr marL="171450" indent="-171450">
              <a:buFontTx/>
              <a:buChar char="-"/>
            </a:pPr>
            <a:r>
              <a:rPr lang="en-US" dirty="0"/>
              <a:t>Infrastructure &amp; built environment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Ecosystems &amp; ecosystem services</a:t>
            </a:r>
          </a:p>
          <a:p>
            <a:pPr marL="171450" indent="-171450">
              <a:buFontTx/>
              <a:buChar char="-"/>
            </a:pPr>
            <a:r>
              <a:rPr lang="en-US" dirty="0"/>
              <a:t>Health, food &amp; water systems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r>
              <a:rPr lang="en-US" dirty="0"/>
              <a:t>Mitigation – activities that reduce or avoid emissions:</a:t>
            </a:r>
          </a:p>
          <a:p>
            <a:pPr marL="171450" indent="-171450">
              <a:buFontTx/>
              <a:buChar char="-"/>
            </a:pPr>
            <a:r>
              <a:rPr lang="en-US" dirty="0"/>
              <a:t>Energy generation &amp; access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Transport</a:t>
            </a:r>
          </a:p>
          <a:p>
            <a:pPr marL="171450" indent="-171450">
              <a:buFontTx/>
              <a:buChar char="-"/>
            </a:pPr>
            <a:r>
              <a:rPr lang="en-US" dirty="0"/>
              <a:t>Appliances, buildings, cities &amp; industries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Forests &amp; land use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r>
              <a:rPr lang="en-US" dirty="0"/>
              <a:t>For each activity in any of these areas, we will also be looking for impacts, paradigm shift potential, crosscutting benefits &amp; sustainable development co-benefits</a:t>
            </a:r>
          </a:p>
          <a:p>
            <a:endParaRPr lang="en-US" dirty="0"/>
          </a:p>
          <a:p>
            <a:r>
              <a:rPr lang="en-US" dirty="0"/>
              <a:t>Will cover this in more detail in the next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80129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six critères d'investissement du Fonds par</a:t>
            </a:r>
            <a:r>
              <a:rPr lang="fr-FR" b="1" baseline="0" dirty="0"/>
              <a:t> rapport auxquels les</a:t>
            </a:r>
            <a:r>
              <a:rPr lang="fr-FR" b="1" dirty="0"/>
              <a:t> demandes de financement</a:t>
            </a:r>
            <a:r>
              <a:rPr lang="fr-FR" b="1" baseline="0" dirty="0"/>
              <a:t> </a:t>
            </a:r>
            <a:r>
              <a:rPr lang="fr-FR" b="1" dirty="0"/>
              <a:t>sont évaluées et qui guident les décisions d'investissement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83555-2B51-4A26-8909-DFE07EB33E5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84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29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68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26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28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PPFs cover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countries: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from Africa, 1 from Eastern Europe,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Asia Pacific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LAC.</a:t>
            </a:r>
          </a:p>
          <a:p>
            <a:pPr marL="171450" indent="-171450"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PPF requests are from Direct Access Entities.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7CE70-FB7A-3741-8A1B-E133111AD7A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20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32</a:t>
            </a:fld>
            <a:endParaRPr 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03030" y="5276149"/>
            <a:ext cx="5271930" cy="4175289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Say a word about the private sector facility</a:t>
            </a:r>
          </a:p>
          <a:p>
            <a:endParaRPr lang="en-US" dirty="0"/>
          </a:p>
          <a:p>
            <a:r>
              <a:rPr lang="en-US" dirty="0"/>
              <a:t>Why was it created?</a:t>
            </a:r>
          </a:p>
          <a:p>
            <a:pPr marL="177845" indent="-177845">
              <a:buFontTx/>
              <a:buChar char="-"/>
            </a:pPr>
            <a:r>
              <a:rPr lang="en-US" dirty="0"/>
              <a:t>Recognition that addressing the climate change challenge at scale will require mainstreaming climate action into the day-to-day business of the private sector</a:t>
            </a:r>
          </a:p>
          <a:p>
            <a:pPr marL="177845" indent="-177845">
              <a:buFontTx/>
              <a:buChar char="-"/>
            </a:pPr>
            <a:endParaRPr lang="en-US" dirty="0"/>
          </a:p>
          <a:p>
            <a:r>
              <a:rPr lang="en-US" dirty="0"/>
              <a:t>Variety of ways to do it</a:t>
            </a:r>
          </a:p>
          <a:p>
            <a:pPr marL="177845" indent="-177845">
              <a:buFontTx/>
              <a:buChar char="-"/>
            </a:pPr>
            <a:r>
              <a:rPr lang="en-US" dirty="0"/>
              <a:t>Develop the tools to help them integrate climate risk into their business models</a:t>
            </a:r>
          </a:p>
          <a:p>
            <a:pPr marL="177845" indent="-177845">
              <a:buFontTx/>
              <a:buChar char="-"/>
            </a:pPr>
            <a:r>
              <a:rPr lang="en-US" dirty="0"/>
              <a:t>Provide debt of varying forms to incentivize private sector actors – long-term, liquidity, or refinancing</a:t>
            </a:r>
          </a:p>
          <a:p>
            <a:pPr marL="177845" indent="-177845">
              <a:buFontTx/>
              <a:buChar char="-"/>
            </a:pPr>
            <a:r>
              <a:rPr lang="en-US" dirty="0"/>
              <a:t>Equity to take early stage risks, and guarantees to cover specific risks</a:t>
            </a:r>
          </a:p>
          <a:p>
            <a:endParaRPr lang="en-US" dirty="0"/>
          </a:p>
          <a:p>
            <a:r>
              <a:rPr lang="en-US" dirty="0"/>
              <a:t>How can private sector access?</a:t>
            </a:r>
          </a:p>
          <a:p>
            <a:pPr marL="177845" indent="-177845">
              <a:buFontTx/>
              <a:buChar char="-"/>
            </a:pPr>
            <a:r>
              <a:rPr lang="en-US" dirty="0"/>
              <a:t>Integrated into the Fund using the same operational modalities</a:t>
            </a:r>
          </a:p>
          <a:p>
            <a:pPr marL="177845" indent="-177845">
              <a:buFontTx/>
              <a:buChar char="-"/>
            </a:pPr>
            <a:r>
              <a:rPr lang="en-US" dirty="0"/>
              <a:t>Bring forward proposals through any of the accredited entities with the ability to undertake private sector operations</a:t>
            </a:r>
          </a:p>
        </p:txBody>
      </p:sp>
    </p:spTree>
    <p:extLst>
      <p:ext uri="{BB962C8B-B14F-4D97-AF65-F5344CB8AC3E}">
        <p14:creationId xmlns:p14="http://schemas.microsoft.com/office/powerpoint/2010/main" val="16644263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240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5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Etapes</a:t>
            </a:r>
            <a:r>
              <a:rPr lang="en-US" dirty="0"/>
              <a:t> clefs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955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43 </a:t>
            </a:r>
            <a:r>
              <a:rPr lang="en-US" baseline="0" dirty="0" err="1"/>
              <a:t>projets</a:t>
            </a:r>
            <a:r>
              <a:rPr lang="en-US" baseline="0" dirty="0"/>
              <a:t>, </a:t>
            </a:r>
            <a:r>
              <a:rPr lang="en-US" baseline="0" dirty="0" err="1"/>
              <a:t>mobilisant</a:t>
            </a:r>
            <a:r>
              <a:rPr lang="en-US" baseline="0" dirty="0"/>
              <a:t> USD 2.2 milliard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fonds</a:t>
            </a:r>
            <a:r>
              <a:rPr lang="en-US" baseline="0" dirty="0"/>
              <a:t> GCF, le </a:t>
            </a:r>
            <a:r>
              <a:rPr lang="en-US" baseline="0" dirty="0" err="1"/>
              <a:t>cout</a:t>
            </a:r>
            <a:r>
              <a:rPr lang="en-US" baseline="0" dirty="0"/>
              <a:t> total des </a:t>
            </a:r>
            <a:r>
              <a:rPr lang="en-US" baseline="0" dirty="0" err="1"/>
              <a:t>projets</a:t>
            </a:r>
            <a:r>
              <a:rPr lang="en-US" baseline="0" dirty="0"/>
              <a:t>/programmes </a:t>
            </a:r>
            <a:r>
              <a:rPr lang="en-US" baseline="0" dirty="0" err="1"/>
              <a:t>etant</a:t>
            </a:r>
            <a:r>
              <a:rPr lang="en-US" baseline="0" dirty="0"/>
              <a:t> de USD 7.3 milliards.</a:t>
            </a:r>
          </a:p>
          <a:p>
            <a:r>
              <a:rPr lang="en-US" dirty="0"/>
              <a:t>….</a:t>
            </a:r>
          </a:p>
          <a:p>
            <a:endParaRPr lang="en-US" b="1" dirty="0"/>
          </a:p>
          <a:p>
            <a:r>
              <a:rPr lang="en-US" b="1" dirty="0"/>
              <a:t>ENGLISH:</a:t>
            </a:r>
          </a:p>
          <a:p>
            <a:endParaRPr lang="en-US" dirty="0"/>
          </a:p>
          <a:p>
            <a:r>
              <a:rPr lang="en-US" dirty="0"/>
              <a:t>The</a:t>
            </a:r>
            <a:r>
              <a:rPr lang="en-US" baseline="0" dirty="0"/>
              <a:t> total portfolio of approved projects to date is USD 2.2 billion of GCF financing through 43 projects globally in 67 countries.</a:t>
            </a:r>
          </a:p>
          <a:p>
            <a:endParaRPr lang="en-US" baseline="0" dirty="0"/>
          </a:p>
          <a:p>
            <a:r>
              <a:rPr lang="en-US" b="1" baseline="0" dirty="0"/>
              <a:t>[NOTE: NOT ALL COUNTRIES FEATURED ON MAP… Several regional programmes: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GEEREF NeXT (Approved April 2017): Africa &amp; MENA (Comoros, Democratic Republic of Congo, Equatorial Guinea, Ivory Coast, Kenya, Madagascar, Mauritius, South Africa, Togo, Uganda and Jordan); LAC (Bahamas, Barbados, Belize, Brazil, Chile,  Costa Rica, Dominica, Dominican Republic, Grenada, Guatemala, Guyana, Haiti, Mexico, Saint Kitts and Nevis, Saint Vincent and the Grenadines, Suriname and Uruguay); Eastern Europe (Georgia); and Asia-Pacific (PNG)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Pacific Islands Renewable Energy Investment Programme (Approved December 2016): Cook Islands, Tonga, Republic of Marshall Islands, Federated States of Micronesia, Papua New Guinea, Nauru and Samoa (</a:t>
            </a:r>
            <a:r>
              <a:rPr lang="en-US" b="1" u="sng" baseline="0" dirty="0"/>
              <a:t>note only Cook Islands included in funding decision – 17M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Africa Universal Green Energy Access Programme (Approved October 2016): Benin, Kenya, Namibia, Nigeria and Tanzania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GCF-EBRD Sustainable Energy Financing Facilities (Approved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October 2016): Armenia, Egypt, Georgia, Jordan, Moldova, Mongolia, Morocco, Serbia, Tajikistan, Tunisia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dirty="0"/>
              <a:t>Caribbean Sustainable Energy Facility (Approved</a:t>
            </a:r>
            <a:r>
              <a:rPr lang="en-US" baseline="0" dirty="0"/>
              <a:t> October 2016): Dominica, Grenada, Saint Kitts &amp; Nevis, Saint Lucia, and Saint Vincent &amp; Grenadines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 Africa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KawiSafi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Ventures Fund (Approved November 2015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Kenya, Rwanda and Uganda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 Efficiency Green Bond (Approved November 2015): Mexico, Colombia, Dominican Republic and Jamaica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7CE70-FB7A-3741-8A1B-E133111AD7A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004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7725" y="1093788"/>
            <a:ext cx="5181600" cy="388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9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7725" y="1093788"/>
            <a:ext cx="5181600" cy="388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noProof="0" dirty="0"/>
              <a:t>Par instrument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noProof="0" dirty="0"/>
              <a:t>42% Don</a:t>
            </a:r>
          </a:p>
          <a:p>
            <a:r>
              <a:rPr lang="fr-FR" baseline="0" noProof="0" dirty="0"/>
              <a:t>39% </a:t>
            </a:r>
            <a:r>
              <a:rPr lang="fr-FR" baseline="0" noProof="0" dirty="0" err="1"/>
              <a:t>Pret</a:t>
            </a:r>
            <a:endParaRPr lang="fr-FR" baseline="0" noProof="0" dirty="0"/>
          </a:p>
          <a:p>
            <a:r>
              <a:rPr lang="fr-FR" baseline="0" noProof="0" dirty="0"/>
              <a:t>18% Prise de participation</a:t>
            </a:r>
          </a:p>
          <a:p>
            <a:r>
              <a:rPr lang="fr-FR" baseline="0" noProof="0" dirty="0"/>
              <a:t>1% Garantie</a:t>
            </a:r>
          </a:p>
          <a:p>
            <a:endParaRPr lang="fr-FR" baseline="0" noProof="0" dirty="0"/>
          </a:p>
          <a:p>
            <a:r>
              <a:rPr lang="fr-FR" baseline="0" noProof="0" dirty="0"/>
              <a:t>Co-financement</a:t>
            </a:r>
          </a:p>
          <a:p>
            <a:r>
              <a:rPr lang="fr-FR" baseline="0" noProof="0" dirty="0"/>
              <a:t>2,2 milliards</a:t>
            </a:r>
          </a:p>
          <a:p>
            <a:r>
              <a:rPr lang="fr-FR" baseline="0" noProof="0" dirty="0"/>
              <a:t>5,1 milliards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62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1023938"/>
            <a:ext cx="4849813" cy="3638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616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556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1FE3-7960-405E-B2F1-64F1F3CA612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797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its last meeting (July 2017), the Board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accredited six new organizations, bringing the total number of GCF Accredited Entities to 54, of which 27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direct access. The new entities are: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CDG Capital S.A. (CDG Capital ), Morocco (direct access)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 Development Company Limited (IDCOL) , Bangladesh (direct access)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Industries Development Bank of India (SIDBI) , India (direct access)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Micronesia Conservation Trust (MCT) , Federated States of Micronesia (direct access)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Japan International Cooperation Agency (JICA) , headquartered in Japan (int’l access)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 of Tokyo-Mitsubishi UFJ, Ltd. (BTMU) , headquartered in Japan (int’l access)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1FE3-7960-405E-B2F1-64F1F3CA612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849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67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MC" noProof="0" dirty="0"/>
              <a:t>Le plus grand Fonds du monde</a:t>
            </a:r>
            <a:r>
              <a:rPr lang="fr-MC" baseline="0" noProof="0" dirty="0"/>
              <a:t> dédié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fr-MC" baseline="0" noProof="0" dirty="0"/>
              <a:t> la lutte contre le changement climatique</a:t>
            </a:r>
            <a:endParaRPr lang="fr-MC" noProof="0" dirty="0"/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fr-CI" baseline="0" noProof="0" dirty="0"/>
              <a:t>Création soutenue par 194 Etats Parties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fr-CI" baseline="0" noProof="0" dirty="0"/>
              <a:t> la CCNUCC (Accord de Cancun 2010). Entité opérationnelle du mécanisme de financement, responsable devant la COP et sou</a:t>
            </a:r>
            <a:r>
              <a:rPr lang="fr-CI" u="none" baseline="0" noProof="0" dirty="0"/>
              <a:t>m</a:t>
            </a:r>
            <a:r>
              <a:rPr lang="fr-CI" baseline="0" noProof="0" dirty="0"/>
              <a:t>is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fr-CI" baseline="0" noProof="0" dirty="0"/>
              <a:t> sa direction. 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fr-CA" baseline="0" noProof="0" dirty="0"/>
              <a:t>Créé pour soutenir les investissements faibles en carbone (atténuation) et résistants au climat (adaptation) dans les pays en voie de développement et; </a:t>
            </a:r>
          </a:p>
          <a:p>
            <a:pPr marL="171450" indent="-171450">
              <a:buFontTx/>
              <a:buChar char="-"/>
            </a:pPr>
            <a:endParaRPr lang="fr-CA" baseline="0" noProof="0" dirty="0"/>
          </a:p>
          <a:p>
            <a:pPr marL="171450" indent="-171450">
              <a:buFontTx/>
              <a:buChar char="-"/>
            </a:pPr>
            <a:r>
              <a:rPr lang="fr-CA" baseline="0" noProof="0" dirty="0"/>
              <a:t>Diversité du portefeuille d’investissement : secteurs privé et public. Le Fonds Vert pour le Climat est ici déterminé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</a:t>
            </a:r>
            <a:r>
              <a:rPr lang="fr-CA" baseline="0" noProof="0" dirty="0"/>
              <a:t>nouer des partenariats avec le secteur privé et de mettre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fr-CA" baseline="0" noProof="0" dirty="0"/>
              <a:t> profit sa capacité de mise en œuvre pour catalyser les investissements et maximiser son impact.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84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81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06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28159" y="4940377"/>
            <a:ext cx="5436909" cy="3909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Many of the features of the Fund are unique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Be it its scale, or its diversity of partners &amp; financial tools</a:t>
            </a:r>
          </a:p>
          <a:p>
            <a:pPr marL="171450" indent="-171450">
              <a:buFontTx/>
              <a:buChar char="-"/>
            </a:pPr>
            <a:r>
              <a:rPr lang="en-US" dirty="0"/>
              <a:t>Balanced governance</a:t>
            </a:r>
          </a:p>
          <a:p>
            <a:pPr marL="171450" indent="-171450">
              <a:buFontTx/>
              <a:buChar char="-"/>
            </a:pPr>
            <a:r>
              <a:rPr lang="en-US" dirty="0"/>
              <a:t>Focus on adaptation particularly for vulnerable countries like SIDS</a:t>
            </a:r>
          </a:p>
          <a:p>
            <a:pPr marL="171450" indent="-171450">
              <a:buFontTx/>
              <a:buChar char="-"/>
            </a:pPr>
            <a:r>
              <a:rPr lang="en-US" dirty="0"/>
              <a:t>Ability to work with the private sector, and</a:t>
            </a:r>
          </a:p>
          <a:p>
            <a:pPr marL="171450" indent="-171450">
              <a:buFontTx/>
              <a:buChar char="-"/>
            </a:pPr>
            <a:r>
              <a:rPr lang="en-US" dirty="0"/>
              <a:t>Strong ethos of empowering countries</a:t>
            </a:r>
          </a:p>
          <a:p>
            <a:endParaRPr lang="en-US" dirty="0"/>
          </a:p>
          <a:p>
            <a:r>
              <a:rPr lang="en-US" dirty="0"/>
              <a:t>These features set the Fund apart from other funds and financing institutions in the climate finance space</a:t>
            </a:r>
          </a:p>
        </p:txBody>
      </p:sp>
    </p:spTree>
    <p:extLst>
      <p:ext uri="{BB962C8B-B14F-4D97-AF65-F5344CB8AC3E}">
        <p14:creationId xmlns:p14="http://schemas.microsoft.com/office/powerpoint/2010/main" val="2844977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28159" y="4940377"/>
            <a:ext cx="5436909" cy="3909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Many of the features of the Fund are unique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Be it its scale, or its diversity of partners &amp; financial tools</a:t>
            </a:r>
          </a:p>
          <a:p>
            <a:pPr marL="171450" indent="-171450">
              <a:buFontTx/>
              <a:buChar char="-"/>
            </a:pPr>
            <a:r>
              <a:rPr lang="en-US" dirty="0"/>
              <a:t>Balanced governance</a:t>
            </a:r>
          </a:p>
          <a:p>
            <a:pPr marL="171450" indent="-171450">
              <a:buFontTx/>
              <a:buChar char="-"/>
            </a:pPr>
            <a:r>
              <a:rPr lang="en-US" dirty="0"/>
              <a:t>Focus on adaptation particularly for vulnerable countries like SIDS</a:t>
            </a:r>
          </a:p>
          <a:p>
            <a:pPr marL="171450" indent="-171450">
              <a:buFontTx/>
              <a:buChar char="-"/>
            </a:pPr>
            <a:r>
              <a:rPr lang="en-US" dirty="0"/>
              <a:t>Ability to work with the private sector, and</a:t>
            </a:r>
          </a:p>
          <a:p>
            <a:pPr marL="171450" indent="-171450">
              <a:buFontTx/>
              <a:buChar char="-"/>
            </a:pPr>
            <a:r>
              <a:rPr lang="en-US" dirty="0"/>
              <a:t>Strong ethos of empowering countries</a:t>
            </a:r>
          </a:p>
          <a:p>
            <a:endParaRPr lang="en-US" dirty="0"/>
          </a:p>
          <a:p>
            <a:r>
              <a:rPr lang="en-US" dirty="0"/>
              <a:t>These features set the Fund apart from other funds and financing institutions in the climate finance space</a:t>
            </a:r>
          </a:p>
        </p:txBody>
      </p:sp>
    </p:spTree>
    <p:extLst>
      <p:ext uri="{BB962C8B-B14F-4D97-AF65-F5344CB8AC3E}">
        <p14:creationId xmlns:p14="http://schemas.microsoft.com/office/powerpoint/2010/main" val="568635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0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F - PPT B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82" y="-47616"/>
            <a:ext cx="9302765" cy="6953232"/>
          </a:xfrm>
          <a:prstGeom prst="rect">
            <a:avLst/>
          </a:prstGeom>
        </p:spPr>
      </p:pic>
      <p:pic>
        <p:nvPicPr>
          <p:cNvPr id="3" name="Picture 2" descr="GCFblgrnLogo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86" y="559834"/>
            <a:ext cx="2785974" cy="197093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1777956" y="2909888"/>
            <a:ext cx="7126608" cy="672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600" b="1" dirty="0">
                <a:solidFill>
                  <a:prstClr val="black"/>
                </a:solidFill>
                <a:latin typeface="Corbel"/>
                <a:cs typeface="Corbel"/>
              </a:rPr>
              <a:t>Title of </a:t>
            </a: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Presentation</a:t>
            </a:r>
            <a:endParaRPr lang="en-US" sz="3600" b="1" i="1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1772575" y="4445343"/>
            <a:ext cx="6653110" cy="16037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Name of Presenter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246B52"/>
              </a:solidFill>
              <a:latin typeface="Corbel"/>
              <a:ea typeface="Corbel"/>
              <a:cs typeface="Corbe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Event Name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Month Year | Location</a:t>
            </a: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1772575" y="2549331"/>
            <a:ext cx="7126608" cy="402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  <a:latin typeface="Corbel"/>
                <a:cs typeface="Corbel"/>
              </a:rPr>
              <a:t>Subtitle/Agenda Item/Etc. (optional)</a:t>
            </a: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6702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62057F-DCBF-483B-AD7B-BD06B5C16EE2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B0F8-D1F6-4417-A637-E0055AD2A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06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40088" y="1558572"/>
            <a:ext cx="67781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cs typeface="Calibri"/>
              </a:rPr>
              <a:t> STABILIZING THE BIOSPHERE</a:t>
            </a:r>
            <a:endParaRPr lang="en-US" sz="3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40088" y="2705925"/>
            <a:ext cx="6778191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This is a typical text slide with upper and lower case text and no images</a:t>
            </a:r>
          </a:p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Written in Calibri Light, 20-28 pt. size, depending on text volume</a:t>
            </a:r>
          </a:p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Show a maximum of five bullet points per page</a:t>
            </a:r>
          </a:p>
        </p:txBody>
      </p:sp>
    </p:spTree>
    <p:extLst>
      <p:ext uri="{BB962C8B-B14F-4D97-AF65-F5344CB8AC3E}">
        <p14:creationId xmlns:p14="http://schemas.microsoft.com/office/powerpoint/2010/main" val="1352537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6E5987-3BF1-4375-905A-2DC07305E5FD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25.09.17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F5691E-4286-40E5-BA65-00CA43A80FB8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37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40088" y="1558572"/>
            <a:ext cx="67781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cs typeface="Calibri"/>
              </a:rPr>
              <a:t> STABILIZING THE BIOSPHERE</a:t>
            </a:r>
            <a:endParaRPr lang="en-US" sz="3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40088" y="2705925"/>
            <a:ext cx="6778191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This is a typical text slide with upper and lower case text and no images</a:t>
            </a:r>
          </a:p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Written in Calibri Light, 20-28 pt. size, depending on text volume</a:t>
            </a:r>
          </a:p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Show a maximum of five bullet points per page</a:t>
            </a:r>
          </a:p>
        </p:txBody>
      </p:sp>
    </p:spTree>
    <p:extLst>
      <p:ext uri="{BB962C8B-B14F-4D97-AF65-F5344CB8AC3E}">
        <p14:creationId xmlns:p14="http://schemas.microsoft.com/office/powerpoint/2010/main" val="20768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F - PPT B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82" y="-47616"/>
            <a:ext cx="9302765" cy="6953232"/>
          </a:xfrm>
          <a:prstGeom prst="rect">
            <a:avLst/>
          </a:prstGeom>
        </p:spPr>
      </p:pic>
      <p:pic>
        <p:nvPicPr>
          <p:cNvPr id="3" name="Picture 2" descr="GCFblgrnLogo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86" y="559834"/>
            <a:ext cx="2785974" cy="197093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777956" y="2909888"/>
            <a:ext cx="7126608" cy="672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600" b="1" dirty="0">
                <a:solidFill>
                  <a:prstClr val="black"/>
                </a:solidFill>
                <a:latin typeface="Corbel"/>
                <a:cs typeface="Corbel"/>
              </a:rPr>
              <a:t>Title of </a:t>
            </a: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Presentation</a:t>
            </a:r>
            <a:endParaRPr lang="en-US" sz="3600" b="1" i="1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72575" y="4445343"/>
            <a:ext cx="6653110" cy="16037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Name of Presenter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246B52"/>
              </a:solidFill>
              <a:latin typeface="Corbel"/>
              <a:ea typeface="Corbel"/>
              <a:cs typeface="Corbe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Event Name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Month Year | Location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72575" y="2549331"/>
            <a:ext cx="7126608" cy="402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  <a:latin typeface="Corbel"/>
                <a:cs typeface="Corbel"/>
              </a:rPr>
              <a:t>Subtitle/Agenda Item/Etc. (optional)</a:t>
            </a: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pic>
        <p:nvPicPr>
          <p:cNvPr id="7" name="Picture 6" descr="GCF - PPT B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82" y="-47616"/>
            <a:ext cx="9302765" cy="6953232"/>
          </a:xfrm>
          <a:prstGeom prst="rect">
            <a:avLst/>
          </a:prstGeom>
        </p:spPr>
      </p:pic>
      <p:pic>
        <p:nvPicPr>
          <p:cNvPr id="8" name="Picture 7" descr="GCFblgrnLogo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86" y="559834"/>
            <a:ext cx="2785974" cy="197093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777956" y="2909888"/>
            <a:ext cx="7126608" cy="672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600" b="1" dirty="0">
                <a:solidFill>
                  <a:prstClr val="black"/>
                </a:solidFill>
                <a:latin typeface="Corbel"/>
                <a:cs typeface="Corbel"/>
              </a:rPr>
              <a:t>Title of </a:t>
            </a: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Presentation</a:t>
            </a:r>
            <a:endParaRPr lang="en-US" sz="3600" b="1" i="1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1772575" y="4445343"/>
            <a:ext cx="6653110" cy="16037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Name of Presenter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246B52"/>
              </a:solidFill>
              <a:latin typeface="Corbel"/>
              <a:ea typeface="Corbel"/>
              <a:cs typeface="Corbe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Event Name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Month Year | Location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772575" y="2549331"/>
            <a:ext cx="7126608" cy="402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  <a:latin typeface="Corbel"/>
                <a:cs typeface="Corbel"/>
              </a:rPr>
              <a:t>Subtitle/Agenda Item/Etc. (optional)</a:t>
            </a: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725804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725804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457200" indent="-457200">
              <a:buClr>
                <a:srgbClr val="24634F"/>
              </a:buClr>
              <a:buFont typeface="Arial"/>
              <a:buChar char="•"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Bulleted List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725804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514350" indent="-514350">
              <a:buClr>
                <a:srgbClr val="24634F"/>
              </a:buClr>
              <a:buFont typeface="+mj-lt"/>
              <a:buAutoNum type="arabicPeriod"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Numbered List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725804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27250"/>
            <a:ext cx="9144000" cy="473074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latin typeface="Corbel"/>
                <a:cs typeface="Corbel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589068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53434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F - PPT B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82" y="-47616"/>
            <a:ext cx="9302765" cy="6953232"/>
          </a:xfrm>
          <a:prstGeom prst="rect">
            <a:avLst/>
          </a:prstGeom>
        </p:spPr>
      </p:pic>
      <p:pic>
        <p:nvPicPr>
          <p:cNvPr id="6" name="Picture 5" descr="GCFblgrnLogo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986" y="2652713"/>
            <a:ext cx="2785974" cy="1970930"/>
          </a:xfrm>
          <a:prstGeom prst="rect">
            <a:avLst/>
          </a:prstGeom>
        </p:spPr>
      </p:pic>
      <p:pic>
        <p:nvPicPr>
          <p:cNvPr id="4" name="Picture 3" descr="GCF - PPT B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82" y="-47616"/>
            <a:ext cx="9302765" cy="6953232"/>
          </a:xfrm>
          <a:prstGeom prst="rect">
            <a:avLst/>
          </a:prstGeom>
        </p:spPr>
      </p:pic>
      <p:pic>
        <p:nvPicPr>
          <p:cNvPr id="7" name="Picture 6" descr="GCFblgrnLogo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986" y="2652713"/>
            <a:ext cx="2785974" cy="197093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539750" y="1587000"/>
            <a:ext cx="8042400" cy="3684000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3000" baseline="0">
                <a:solidFill>
                  <a:srgbClr val="005751"/>
                </a:solidFill>
                <a:latin typeface="Corbel"/>
                <a:ea typeface="Corbel"/>
                <a:cs typeface="Corbel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7569200" y="6242050"/>
            <a:ext cx="10080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err="1">
                <a:latin typeface="Corbel"/>
                <a:cs typeface="Corbel"/>
              </a:rPr>
              <a:t>page</a:t>
            </a:r>
            <a:r>
              <a:rPr lang="de-DE" dirty="0">
                <a:latin typeface="Corbel"/>
                <a:cs typeface="Corbel"/>
              </a:rPr>
              <a:t> </a:t>
            </a:r>
            <a:fld id="{8AC485E3-2938-42F9-A3BE-2AC75A9E707E}" type="slidenum">
              <a:rPr lang="de-DE" smtClean="0">
                <a:latin typeface="Corbel"/>
                <a:cs typeface="Corbel"/>
              </a:rPr>
              <a:pPr>
                <a:defRPr/>
              </a:pPr>
              <a:t>‹#›</a:t>
            </a:fld>
            <a:endParaRPr lang="de-DE" dirty="0">
              <a:latin typeface="Corbel"/>
              <a:cs typeface="Corbel"/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539750" y="6242050"/>
            <a:ext cx="53213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defRPr/>
            </a:pPr>
            <a:r>
              <a:rPr lang="de-DE" dirty="0" err="1"/>
              <a:t>Presentation</a:t>
            </a:r>
            <a:r>
              <a:rPr lang="de-DE" dirty="0"/>
              <a:t> title (</a:t>
            </a:r>
            <a:r>
              <a:rPr lang="de-DE" dirty="0" err="1"/>
              <a:t>change</a:t>
            </a:r>
            <a:r>
              <a:rPr lang="de-DE" dirty="0"/>
              <a:t> title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pages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footer</a:t>
            </a:r>
            <a:r>
              <a:rPr lang="de-DE" dirty="0"/>
              <a:t>)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6"/>
          </p:nvPr>
        </p:nvSpPr>
        <p:spPr>
          <a:xfrm>
            <a:off x="5988050" y="6242050"/>
            <a:ext cx="15811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defRPr/>
            </a:pPr>
            <a:r>
              <a:rPr lang="de-DE" dirty="0"/>
              <a:t>15 September 2012</a:t>
            </a:r>
          </a:p>
        </p:txBody>
      </p:sp>
    </p:spTree>
    <p:extLst>
      <p:ext uri="{BB962C8B-B14F-4D97-AF65-F5344CB8AC3E}">
        <p14:creationId xmlns:p14="http://schemas.microsoft.com/office/powerpoint/2010/main" val="1121053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40088" y="1558572"/>
            <a:ext cx="67781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cs typeface="Calibri"/>
              </a:rPr>
              <a:t> STABILIZING THE BIOSPHERE</a:t>
            </a:r>
            <a:endParaRPr lang="en-US" sz="3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40088" y="2705925"/>
            <a:ext cx="6778191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This is a typical text slide with upper and lower case text and no images</a:t>
            </a:r>
          </a:p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Written in Calibri Light, 20-28 pt. size, depending on text volume</a:t>
            </a:r>
          </a:p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Show a maximum of five bullet points per page</a:t>
            </a:r>
          </a:p>
        </p:txBody>
      </p:sp>
    </p:spTree>
    <p:extLst>
      <p:ext uri="{BB962C8B-B14F-4D97-AF65-F5344CB8AC3E}">
        <p14:creationId xmlns:p14="http://schemas.microsoft.com/office/powerpoint/2010/main" val="1667635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62057F-DCBF-483B-AD7B-BD06B5C16EE2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B0F8-D1F6-4417-A637-E0055AD2A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341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62057F-DCBF-483B-AD7B-BD06B5C16EE2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B0F8-D1F6-4417-A637-E0055AD2A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632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40088" y="1558572"/>
            <a:ext cx="67781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cs typeface="Calibri"/>
              </a:rPr>
              <a:t> STABILIZING THE BIOSPHERE</a:t>
            </a:r>
            <a:endParaRPr lang="en-US" sz="3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40088" y="2705925"/>
            <a:ext cx="6778191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This is a typical text slide with upper and lower case text and no images</a:t>
            </a:r>
          </a:p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Written in Calibri Light, 20-28 pt. size, depending on text volume</a:t>
            </a:r>
          </a:p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Show a maximum of five bullet points per page</a:t>
            </a:r>
          </a:p>
        </p:txBody>
      </p:sp>
    </p:spTree>
    <p:extLst>
      <p:ext uri="{BB962C8B-B14F-4D97-AF65-F5344CB8AC3E}">
        <p14:creationId xmlns:p14="http://schemas.microsoft.com/office/powerpoint/2010/main" val="868922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40088" y="1558572"/>
            <a:ext cx="67781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cs typeface="Calibri"/>
              </a:rPr>
              <a:t> STABILIZING THE BIOSPHERE</a:t>
            </a:r>
            <a:endParaRPr lang="en-US" sz="3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40088" y="2705925"/>
            <a:ext cx="6778191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This is a typical text slide with upper and lower case text and no images</a:t>
            </a:r>
          </a:p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Written in Calibri Light, 20-28 pt. size, depending on text volume</a:t>
            </a:r>
          </a:p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Show a maximum of five bullet points per page</a:t>
            </a:r>
          </a:p>
        </p:txBody>
      </p:sp>
    </p:spTree>
    <p:extLst>
      <p:ext uri="{BB962C8B-B14F-4D97-AF65-F5344CB8AC3E}">
        <p14:creationId xmlns:p14="http://schemas.microsoft.com/office/powerpoint/2010/main" val="297029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5887DB-D5DA-4DCB-8A1E-4072F9B977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F5691E-4286-40E5-BA65-00CA43A80FB8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36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56B55-5911-4B16-95AB-E10A143A2195}" type="datetime1">
              <a:rPr lang="en-US" smtClean="0"/>
              <a:t>9/25/17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5A36-2DCF-42C4-9E23-146EC3DF3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3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457200" indent="-457200">
              <a:buClr>
                <a:srgbClr val="24634F"/>
              </a:buClr>
              <a:buFont typeface="Arial"/>
              <a:buChar char="•"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589068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8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514350" indent="-514350">
              <a:buClr>
                <a:srgbClr val="24634F"/>
              </a:buClr>
              <a:buFont typeface="+mj-lt"/>
              <a:buAutoNum type="arabicPeriod"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Numbered List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589068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2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81163"/>
            <a:ext cx="9144000" cy="517683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latin typeface="Corbel"/>
                <a:cs typeface="Corbel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589068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7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17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F - PPT B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82" y="-47616"/>
            <a:ext cx="9302765" cy="6953232"/>
          </a:xfrm>
          <a:prstGeom prst="rect">
            <a:avLst/>
          </a:prstGeom>
        </p:spPr>
      </p:pic>
      <p:pic>
        <p:nvPicPr>
          <p:cNvPr id="6" name="Picture 5" descr="GCFblgrnLogo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986" y="2652713"/>
            <a:ext cx="2785974" cy="19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8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539750" y="1587000"/>
            <a:ext cx="8042400" cy="3684000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3000" baseline="0">
                <a:solidFill>
                  <a:srgbClr val="005751"/>
                </a:solidFill>
                <a:latin typeface="Corbel"/>
                <a:ea typeface="Corbel"/>
                <a:cs typeface="Corbel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7569200" y="6242050"/>
            <a:ext cx="10080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err="1">
                <a:latin typeface="Corbel"/>
                <a:cs typeface="Corbel"/>
              </a:rPr>
              <a:t>page</a:t>
            </a:r>
            <a:r>
              <a:rPr lang="de-DE" dirty="0">
                <a:latin typeface="Corbel"/>
                <a:cs typeface="Corbel"/>
              </a:rPr>
              <a:t> </a:t>
            </a:r>
            <a:fld id="{8AC485E3-2938-42F9-A3BE-2AC75A9E707E}" type="slidenum">
              <a:rPr lang="de-DE" smtClean="0">
                <a:latin typeface="Corbel"/>
                <a:cs typeface="Corbel"/>
              </a:rPr>
              <a:pPr>
                <a:defRPr/>
              </a:pPr>
              <a:t>‹#›</a:t>
            </a:fld>
            <a:endParaRPr lang="de-DE" dirty="0">
              <a:latin typeface="Corbel"/>
              <a:cs typeface="Corbel"/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539750" y="6242050"/>
            <a:ext cx="53213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defRPr/>
            </a:pPr>
            <a:r>
              <a:rPr lang="de-DE" dirty="0" err="1"/>
              <a:t>Presentation</a:t>
            </a:r>
            <a:r>
              <a:rPr lang="de-DE" dirty="0"/>
              <a:t> title (</a:t>
            </a:r>
            <a:r>
              <a:rPr lang="de-DE" dirty="0" err="1"/>
              <a:t>change</a:t>
            </a:r>
            <a:r>
              <a:rPr lang="de-DE" dirty="0"/>
              <a:t> title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pages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footer</a:t>
            </a:r>
            <a:r>
              <a:rPr lang="de-DE" dirty="0"/>
              <a:t>)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6"/>
          </p:nvPr>
        </p:nvSpPr>
        <p:spPr>
          <a:xfrm>
            <a:off x="5988050" y="6242050"/>
            <a:ext cx="15811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defRPr/>
            </a:pPr>
            <a:r>
              <a:rPr lang="de-DE" dirty="0"/>
              <a:t>15 September 2012</a:t>
            </a:r>
          </a:p>
        </p:txBody>
      </p:sp>
    </p:spTree>
    <p:extLst>
      <p:ext uri="{BB962C8B-B14F-4D97-AF65-F5344CB8AC3E}">
        <p14:creationId xmlns:p14="http://schemas.microsoft.com/office/powerpoint/2010/main" val="177793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62057F-DCBF-483B-AD7B-BD06B5C16EE2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B0F8-D1F6-4417-A637-E0055AD2A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81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theme" Target="../theme/theme2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CFlogoCMYKbrochCover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15" y="372818"/>
            <a:ext cx="1350882" cy="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4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  <p:sldLayoutId id="2147483744" r:id="rId3"/>
    <p:sldLayoutId id="2147483746" r:id="rId4"/>
    <p:sldLayoutId id="2147483745" r:id="rId5"/>
    <p:sldLayoutId id="2147483741" r:id="rId6"/>
    <p:sldLayoutId id="2147483742" r:id="rId7"/>
    <p:sldLayoutId id="2147483747" r:id="rId8"/>
    <p:sldLayoutId id="2147483748" r:id="rId9"/>
    <p:sldLayoutId id="2147483749" r:id="rId10"/>
    <p:sldLayoutId id="2147483751" r:id="rId11"/>
    <p:sldLayoutId id="2147483752" r:id="rId12"/>
    <p:sldLayoutId id="214748375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CFlogoCMYKbrochCover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15" y="372818"/>
            <a:ext cx="1350882" cy="929330"/>
          </a:xfrm>
          <a:prstGeom prst="rect">
            <a:avLst/>
          </a:prstGeom>
        </p:spPr>
      </p:pic>
      <p:pic>
        <p:nvPicPr>
          <p:cNvPr id="3" name="Picture 2" descr="GCFlogoCMYKbrochCover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15" y="372818"/>
            <a:ext cx="1350882" cy="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8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5" r:id="rId10"/>
    <p:sldLayoutId id="2147483766" r:id="rId11"/>
    <p:sldLayoutId id="2147483767" r:id="rId12"/>
    <p:sldLayoutId id="2147483769" r:id="rId13"/>
    <p:sldLayoutId id="2147483770" r:id="rId14"/>
    <p:sldLayoutId id="2147483771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jpeg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4.jpeg"/><Relationship Id="rId3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diagramData" Target="../diagrams/data8.xml"/><Relationship Id="rId5" Type="http://schemas.openxmlformats.org/officeDocument/2006/relationships/diagramLayout" Target="../diagrams/layout8.xml"/><Relationship Id="rId6" Type="http://schemas.openxmlformats.org/officeDocument/2006/relationships/diagramQuickStyle" Target="../diagrams/quickStyle8.xml"/><Relationship Id="rId7" Type="http://schemas.openxmlformats.org/officeDocument/2006/relationships/diagramColors" Target="../diagrams/colors8.xml"/><Relationship Id="rId8" Type="http://schemas.microsoft.com/office/2007/relationships/diagramDrawing" Target="../diagrams/drawing8.xm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3.jpg"/><Relationship Id="rId3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jpeg"/><Relationship Id="rId18" Type="http://schemas.openxmlformats.org/officeDocument/2006/relationships/image" Target="../media/image39.png"/><Relationship Id="rId19" Type="http://schemas.openxmlformats.org/officeDocument/2006/relationships/image" Target="../media/image40.tiff"/><Relationship Id="rId50" Type="http://schemas.openxmlformats.org/officeDocument/2006/relationships/image" Target="../media/image71.tiff"/><Relationship Id="rId51" Type="http://schemas.openxmlformats.org/officeDocument/2006/relationships/image" Target="../media/image72.tiff"/><Relationship Id="rId52" Type="http://schemas.openxmlformats.org/officeDocument/2006/relationships/image" Target="../media/image73.tiff"/><Relationship Id="rId53" Type="http://schemas.openxmlformats.org/officeDocument/2006/relationships/image" Target="../media/image74.tiff"/><Relationship Id="rId54" Type="http://schemas.openxmlformats.org/officeDocument/2006/relationships/image" Target="../media/image75.tiff"/><Relationship Id="rId55" Type="http://schemas.openxmlformats.org/officeDocument/2006/relationships/image" Target="../media/image76.tiff"/><Relationship Id="rId56" Type="http://schemas.openxmlformats.org/officeDocument/2006/relationships/image" Target="../media/image77.tiff"/><Relationship Id="rId40" Type="http://schemas.openxmlformats.org/officeDocument/2006/relationships/image" Target="../media/image61.tiff"/><Relationship Id="rId41" Type="http://schemas.openxmlformats.org/officeDocument/2006/relationships/image" Target="../media/image62.tiff"/><Relationship Id="rId42" Type="http://schemas.openxmlformats.org/officeDocument/2006/relationships/image" Target="../media/image63.tiff"/><Relationship Id="rId43" Type="http://schemas.openxmlformats.org/officeDocument/2006/relationships/image" Target="../media/image64.png"/><Relationship Id="rId44" Type="http://schemas.openxmlformats.org/officeDocument/2006/relationships/image" Target="../media/image65.tiff"/><Relationship Id="rId45" Type="http://schemas.openxmlformats.org/officeDocument/2006/relationships/image" Target="../media/image66.tiff"/><Relationship Id="rId46" Type="http://schemas.openxmlformats.org/officeDocument/2006/relationships/image" Target="../media/image67.tiff"/><Relationship Id="rId47" Type="http://schemas.openxmlformats.org/officeDocument/2006/relationships/image" Target="../media/image68.tiff"/><Relationship Id="rId48" Type="http://schemas.openxmlformats.org/officeDocument/2006/relationships/image" Target="../media/image69.tiff"/><Relationship Id="rId49" Type="http://schemas.openxmlformats.org/officeDocument/2006/relationships/image" Target="../media/image70.tiff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pn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9" Type="http://schemas.openxmlformats.org/officeDocument/2006/relationships/image" Target="../media/image30.png"/><Relationship Id="rId30" Type="http://schemas.openxmlformats.org/officeDocument/2006/relationships/image" Target="../media/image51.tiff"/><Relationship Id="rId31" Type="http://schemas.openxmlformats.org/officeDocument/2006/relationships/image" Target="../media/image52.gif"/><Relationship Id="rId32" Type="http://schemas.openxmlformats.org/officeDocument/2006/relationships/image" Target="../media/image53.jpeg"/><Relationship Id="rId33" Type="http://schemas.openxmlformats.org/officeDocument/2006/relationships/image" Target="../media/image54.png"/><Relationship Id="rId34" Type="http://schemas.openxmlformats.org/officeDocument/2006/relationships/image" Target="../media/image55.png"/><Relationship Id="rId35" Type="http://schemas.openxmlformats.org/officeDocument/2006/relationships/image" Target="../media/image56.png"/><Relationship Id="rId36" Type="http://schemas.openxmlformats.org/officeDocument/2006/relationships/image" Target="../media/image57.jpeg"/><Relationship Id="rId37" Type="http://schemas.openxmlformats.org/officeDocument/2006/relationships/image" Target="../media/image58.png"/><Relationship Id="rId38" Type="http://schemas.openxmlformats.org/officeDocument/2006/relationships/image" Target="../media/image59.png"/><Relationship Id="rId39" Type="http://schemas.openxmlformats.org/officeDocument/2006/relationships/image" Target="../media/image60.png"/><Relationship Id="rId20" Type="http://schemas.openxmlformats.org/officeDocument/2006/relationships/image" Target="../media/image41.gif"/><Relationship Id="rId21" Type="http://schemas.openxmlformats.org/officeDocument/2006/relationships/image" Target="../media/image42.png"/><Relationship Id="rId22" Type="http://schemas.openxmlformats.org/officeDocument/2006/relationships/image" Target="../media/image43.jpeg"/><Relationship Id="rId23" Type="http://schemas.openxmlformats.org/officeDocument/2006/relationships/image" Target="../media/image44.png"/><Relationship Id="rId24" Type="http://schemas.openxmlformats.org/officeDocument/2006/relationships/image" Target="../media/image45.tiff"/><Relationship Id="rId25" Type="http://schemas.openxmlformats.org/officeDocument/2006/relationships/image" Target="../media/image46.tiff"/><Relationship Id="rId26" Type="http://schemas.openxmlformats.org/officeDocument/2006/relationships/image" Target="../media/image47.tiff"/><Relationship Id="rId27" Type="http://schemas.openxmlformats.org/officeDocument/2006/relationships/image" Target="../media/image48.tiff"/><Relationship Id="rId28" Type="http://schemas.openxmlformats.org/officeDocument/2006/relationships/image" Target="../media/image49.tiff"/><Relationship Id="rId29" Type="http://schemas.openxmlformats.org/officeDocument/2006/relationships/image" Target="../media/image50.tiff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climate.fund/projects/portfolio" TargetMode="External"/><Relationship Id="rId4" Type="http://schemas.openxmlformats.org/officeDocument/2006/relationships/hyperlink" Target="http://www.greenclimate.fund/partners/accredited-entities/ae-composition" TargetMode="External"/><Relationship Id="rId5" Type="http://schemas.openxmlformats.org/officeDocument/2006/relationships/hyperlink" Target="http://www.greenclimate.fund/partners/contributors/resources-mobilized" TargetMode="External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354" y="0"/>
            <a:ext cx="9175354" cy="6858000"/>
          </a:xfrm>
          <a:prstGeom prst="rect">
            <a:avLst/>
          </a:prstGeom>
        </p:spPr>
      </p:pic>
      <p:pic>
        <p:nvPicPr>
          <p:cNvPr id="10" name="Picture 9" descr="GCFblgrnLogoRG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86" y="559834"/>
            <a:ext cx="2785974" cy="197093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729449" y="3176489"/>
            <a:ext cx="7675111" cy="672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fr-BE" sz="4000" b="1">
                <a:solidFill>
                  <a:prstClr val="black"/>
                </a:solidFill>
                <a:latin typeface="Corbel"/>
                <a:cs typeface="Corbel"/>
              </a:rPr>
              <a:t>Le Fonds Vert pour le Climat</a:t>
            </a:r>
            <a:endParaRPr lang="fr-BE" sz="4000" b="1" i="1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29449" y="3984908"/>
            <a:ext cx="6653110" cy="25428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sz="2000" i="1" dirty="0">
              <a:solidFill>
                <a:srgbClr val="0B5B6B"/>
              </a:solidFill>
              <a:ea typeface="Corbel"/>
              <a:cs typeface="Corbe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i="1" dirty="0">
              <a:solidFill>
                <a:srgbClr val="0B5B6B"/>
              </a:solidFill>
              <a:ea typeface="Corbel"/>
              <a:cs typeface="Corbe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2000" b="1" dirty="0" smtClean="0"/>
              <a:t>Atelier régional de formation sur les PNA pour les pays Africains francophones en voie de développement</a:t>
            </a:r>
            <a:br>
              <a:rPr lang="fr-FR" sz="2000" b="1" dirty="0" smtClean="0"/>
            </a:br>
            <a:endParaRPr lang="fr-FR" sz="2000" i="1" dirty="0" smtClean="0">
              <a:solidFill>
                <a:srgbClr val="0B5B6B"/>
              </a:solidFill>
              <a:ea typeface="Corbel"/>
              <a:cs typeface="Corbe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BE" sz="2000" i="1" dirty="0" smtClean="0">
                <a:solidFill>
                  <a:srgbClr val="0B5B6B"/>
                </a:solidFill>
                <a:ea typeface="Corbel"/>
                <a:cs typeface="Corbel"/>
              </a:rPr>
              <a:t>Rabat, Septembre </a:t>
            </a:r>
            <a:r>
              <a:rPr lang="en-US" sz="2000" i="1" dirty="0" smtClean="0">
                <a:solidFill>
                  <a:srgbClr val="0B5B6B"/>
                </a:solidFill>
                <a:ea typeface="Corbel"/>
                <a:cs typeface="Corbel"/>
              </a:rPr>
              <a:t>2017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i="1" dirty="0" smtClean="0">
              <a:solidFill>
                <a:srgbClr val="0B5B6B"/>
              </a:solidFill>
              <a:ea typeface="Corbel"/>
              <a:cs typeface="Corbe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i="1" noProof="1" smtClean="0">
                <a:solidFill>
                  <a:srgbClr val="0B5B6B"/>
                </a:solidFill>
                <a:ea typeface="Corbel"/>
                <a:cs typeface="Corbel"/>
              </a:rPr>
              <a:t>Stéphanie</a:t>
            </a:r>
            <a:r>
              <a:rPr lang="en-US" sz="2000" i="1" dirty="0" smtClean="0">
                <a:solidFill>
                  <a:srgbClr val="0B5B6B"/>
                </a:solidFill>
                <a:ea typeface="Corbel"/>
                <a:cs typeface="Corbel"/>
              </a:rPr>
              <a:t> Flora CAPDEVILLE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i="1" dirty="0" smtClean="0">
                <a:solidFill>
                  <a:srgbClr val="0B5B6B"/>
                </a:solidFill>
                <a:ea typeface="Corbel"/>
                <a:cs typeface="Corbel"/>
              </a:rPr>
              <a:t>Africa Adviser</a:t>
            </a:r>
            <a:endParaRPr lang="en-US" sz="2000" i="1" dirty="0">
              <a:solidFill>
                <a:srgbClr val="0B5B6B"/>
              </a:solidFill>
              <a:ea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84589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" y="0"/>
            <a:ext cx="913891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00188" cy="69513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03534" y="1998285"/>
            <a:ext cx="6136931" cy="17502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fr-BE" sz="3600" b="1" dirty="0">
                <a:solidFill>
                  <a:srgbClr val="1E6271"/>
                </a:solidFill>
              </a:rPr>
              <a:t>Partie II: </a:t>
            </a:r>
          </a:p>
          <a:p>
            <a:pPr algn="ctr">
              <a:lnSpc>
                <a:spcPct val="120000"/>
              </a:lnSpc>
            </a:pPr>
            <a:r>
              <a:rPr lang="fr-BE" sz="3600" b="1" dirty="0">
                <a:solidFill>
                  <a:srgbClr val="1E6271"/>
                </a:solidFill>
              </a:rPr>
              <a:t>Les AND et les Points Focaux </a:t>
            </a:r>
            <a:br>
              <a:rPr lang="fr-BE" sz="3600" b="1" dirty="0">
                <a:solidFill>
                  <a:srgbClr val="1E6271"/>
                </a:solidFill>
              </a:rPr>
            </a:br>
            <a:r>
              <a:rPr lang="fr-BE" sz="3600" b="1" dirty="0">
                <a:solidFill>
                  <a:srgbClr val="1E6271"/>
                </a:solidFill>
              </a:rPr>
              <a:t>– </a:t>
            </a:r>
          </a:p>
          <a:p>
            <a:pPr algn="ctr">
              <a:lnSpc>
                <a:spcPct val="120000"/>
              </a:lnSpc>
            </a:pPr>
            <a:r>
              <a:rPr lang="fr-BE" sz="3600" b="1" dirty="0">
                <a:solidFill>
                  <a:srgbClr val="1E6271"/>
                </a:solidFill>
              </a:rPr>
              <a:t>L’appropriation nationale</a:t>
            </a:r>
          </a:p>
        </p:txBody>
      </p:sp>
    </p:spTree>
    <p:extLst>
      <p:ext uri="{BB962C8B-B14F-4D97-AF65-F5344CB8AC3E}">
        <p14:creationId xmlns:p14="http://schemas.microsoft.com/office/powerpoint/2010/main" val="291079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2506" y="880303"/>
            <a:ext cx="7579034" cy="6228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r">
              <a:lnSpc>
                <a:spcPct val="90000"/>
              </a:lnSpc>
            </a:pPr>
            <a:r>
              <a:rPr lang="fr-BE" sz="3600" b="1" dirty="0"/>
              <a:t>Rôles des AND et des Points Focaux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401" y="1484517"/>
            <a:ext cx="4995708" cy="499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3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76423" y="565702"/>
            <a:ext cx="2755966" cy="163376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fr-BE" sz="4000" b="1" dirty="0"/>
              <a:t>Capacités recommandées pour les AND et les points </a:t>
            </a:r>
            <a:br>
              <a:rPr lang="fr-BE" sz="4000" b="1" dirty="0"/>
            </a:br>
            <a:r>
              <a:rPr lang="fr-BE" sz="4000" b="1" dirty="0"/>
              <a:t>focaux</a:t>
            </a: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auto">
          <a:xfrm>
            <a:off x="-11875" y="5353050"/>
            <a:ext cx="3579813" cy="1504950"/>
          </a:xfrm>
          <a:prstGeom prst="rect">
            <a:avLst/>
          </a:prstGeom>
          <a:gradFill>
            <a:gsLst>
              <a:gs pos="1500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0" name="Rectangle 21"/>
          <p:cNvSpPr>
            <a:spLocks noChangeArrowheads="1"/>
          </p:cNvSpPr>
          <p:nvPr/>
        </p:nvSpPr>
        <p:spPr bwMode="auto">
          <a:xfrm>
            <a:off x="-11875" y="7188"/>
            <a:ext cx="3579813" cy="1789113"/>
          </a:xfrm>
          <a:prstGeom prst="rect">
            <a:avLst/>
          </a:prstGeom>
          <a:gradFill>
            <a:gsLst>
              <a:gs pos="15000">
                <a:srgbClr val="1E627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1" name="Rectangle 22"/>
          <p:cNvSpPr>
            <a:spLocks noChangeArrowheads="1"/>
          </p:cNvSpPr>
          <p:nvPr/>
        </p:nvSpPr>
        <p:spPr bwMode="auto">
          <a:xfrm>
            <a:off x="-11875" y="3560763"/>
            <a:ext cx="3579813" cy="1792288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2" name="Rectangle 23"/>
          <p:cNvSpPr>
            <a:spLocks noChangeArrowheads="1"/>
          </p:cNvSpPr>
          <p:nvPr/>
        </p:nvSpPr>
        <p:spPr bwMode="auto">
          <a:xfrm>
            <a:off x="-11875" y="1773238"/>
            <a:ext cx="3579813" cy="1787525"/>
          </a:xfrm>
          <a:prstGeom prst="rect">
            <a:avLst/>
          </a:prstGeom>
          <a:gradFill>
            <a:gsLst>
              <a:gs pos="15000">
                <a:srgbClr val="5FAEB2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5" name="Freeform 16"/>
          <p:cNvSpPr>
            <a:spLocks/>
          </p:cNvSpPr>
          <p:nvPr/>
        </p:nvSpPr>
        <p:spPr bwMode="auto">
          <a:xfrm>
            <a:off x="1220025" y="5353050"/>
            <a:ext cx="5099050" cy="1504950"/>
          </a:xfrm>
          <a:custGeom>
            <a:avLst/>
            <a:gdLst>
              <a:gd name="T0" fmla="*/ 1488 w 1603"/>
              <a:gd name="T1" fmla="*/ 214 h 473"/>
              <a:gd name="T2" fmla="*/ 1365 w 1603"/>
              <a:gd name="T3" fmla="*/ 236 h 473"/>
              <a:gd name="T4" fmla="*/ 1216 w 1603"/>
              <a:gd name="T5" fmla="*/ 220 h 473"/>
              <a:gd name="T6" fmla="*/ 1172 w 1603"/>
              <a:gd name="T7" fmla="*/ 214 h 473"/>
              <a:gd name="T8" fmla="*/ 1130 w 1603"/>
              <a:gd name="T9" fmla="*/ 208 h 473"/>
              <a:gd name="T10" fmla="*/ 1125 w 1603"/>
              <a:gd name="T11" fmla="*/ 207 h 473"/>
              <a:gd name="T12" fmla="*/ 1000 w 1603"/>
              <a:gd name="T13" fmla="*/ 426 h 473"/>
              <a:gd name="T14" fmla="*/ 1000 w 1603"/>
              <a:gd name="T15" fmla="*/ 426 h 473"/>
              <a:gd name="T16" fmla="*/ 1000 w 1603"/>
              <a:gd name="T17" fmla="*/ 428 h 473"/>
              <a:gd name="T18" fmla="*/ 998 w 1603"/>
              <a:gd name="T19" fmla="*/ 428 h 473"/>
              <a:gd name="T20" fmla="*/ 998 w 1603"/>
              <a:gd name="T21" fmla="*/ 428 h 473"/>
              <a:gd name="T22" fmla="*/ 997 w 1603"/>
              <a:gd name="T23" fmla="*/ 429 h 473"/>
              <a:gd name="T24" fmla="*/ 996 w 1603"/>
              <a:gd name="T25" fmla="*/ 430 h 473"/>
              <a:gd name="T26" fmla="*/ 995 w 1603"/>
              <a:gd name="T27" fmla="*/ 431 h 473"/>
              <a:gd name="T28" fmla="*/ 995 w 1603"/>
              <a:gd name="T29" fmla="*/ 432 h 473"/>
              <a:gd name="T30" fmla="*/ 992 w 1603"/>
              <a:gd name="T31" fmla="*/ 435 h 473"/>
              <a:gd name="T32" fmla="*/ 990 w 1603"/>
              <a:gd name="T33" fmla="*/ 437 h 473"/>
              <a:gd name="T34" fmla="*/ 989 w 1603"/>
              <a:gd name="T35" fmla="*/ 438 h 473"/>
              <a:gd name="T36" fmla="*/ 988 w 1603"/>
              <a:gd name="T37" fmla="*/ 441 h 473"/>
              <a:gd name="T38" fmla="*/ 979 w 1603"/>
              <a:gd name="T39" fmla="*/ 449 h 473"/>
              <a:gd name="T40" fmla="*/ 978 w 1603"/>
              <a:gd name="T41" fmla="*/ 450 h 473"/>
              <a:gd name="T42" fmla="*/ 974 w 1603"/>
              <a:gd name="T43" fmla="*/ 454 h 473"/>
              <a:gd name="T44" fmla="*/ 973 w 1603"/>
              <a:gd name="T45" fmla="*/ 455 h 473"/>
              <a:gd name="T46" fmla="*/ 967 w 1603"/>
              <a:gd name="T47" fmla="*/ 462 h 473"/>
              <a:gd name="T48" fmla="*/ 966 w 1603"/>
              <a:gd name="T49" fmla="*/ 463 h 473"/>
              <a:gd name="T50" fmla="*/ 963 w 1603"/>
              <a:gd name="T51" fmla="*/ 468 h 473"/>
              <a:gd name="T52" fmla="*/ 960 w 1603"/>
              <a:gd name="T53" fmla="*/ 469 h 473"/>
              <a:gd name="T54" fmla="*/ 958 w 1603"/>
              <a:gd name="T55" fmla="*/ 473 h 473"/>
              <a:gd name="T56" fmla="*/ 700 w 1603"/>
              <a:gd name="T57" fmla="*/ 473 h 473"/>
              <a:gd name="T58" fmla="*/ 313 w 1603"/>
              <a:gd name="T59" fmla="*/ 473 h 473"/>
              <a:gd name="T60" fmla="*/ 233 w 1603"/>
              <a:gd name="T61" fmla="*/ 395 h 473"/>
              <a:gd name="T62" fmla="*/ 233 w 1603"/>
              <a:gd name="T63" fmla="*/ 318 h 473"/>
              <a:gd name="T64" fmla="*/ 179 w 1603"/>
              <a:gd name="T65" fmla="*/ 264 h 473"/>
              <a:gd name="T66" fmla="*/ 100 w 1603"/>
              <a:gd name="T67" fmla="*/ 264 h 473"/>
              <a:gd name="T68" fmla="*/ 0 w 1603"/>
              <a:gd name="T69" fmla="*/ 164 h 473"/>
              <a:gd name="T70" fmla="*/ 0 w 1603"/>
              <a:gd name="T71" fmla="*/ 100 h 473"/>
              <a:gd name="T72" fmla="*/ 100 w 1603"/>
              <a:gd name="T73" fmla="*/ 0 h 473"/>
              <a:gd name="T74" fmla="*/ 700 w 1603"/>
              <a:gd name="T75" fmla="*/ 0 h 473"/>
              <a:gd name="T76" fmla="*/ 1564 w 1603"/>
              <a:gd name="T77" fmla="*/ 0 h 473"/>
              <a:gd name="T78" fmla="*/ 1488 w 1603"/>
              <a:gd name="T79" fmla="*/ 214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3" h="473">
                <a:moveTo>
                  <a:pt x="1488" y="214"/>
                </a:moveTo>
                <a:cubicBezTo>
                  <a:pt x="1455" y="229"/>
                  <a:pt x="1414" y="236"/>
                  <a:pt x="1365" y="236"/>
                </a:cubicBezTo>
                <a:cubicBezTo>
                  <a:pt x="1311" y="236"/>
                  <a:pt x="1258" y="228"/>
                  <a:pt x="1216" y="220"/>
                </a:cubicBezTo>
                <a:cubicBezTo>
                  <a:pt x="1198" y="217"/>
                  <a:pt x="1183" y="215"/>
                  <a:pt x="1172" y="214"/>
                </a:cubicBezTo>
                <a:cubicBezTo>
                  <a:pt x="1155" y="211"/>
                  <a:pt x="1140" y="209"/>
                  <a:pt x="1130" y="208"/>
                </a:cubicBezTo>
                <a:cubicBezTo>
                  <a:pt x="1127" y="207"/>
                  <a:pt x="1126" y="207"/>
                  <a:pt x="1125" y="207"/>
                </a:cubicBezTo>
                <a:cubicBezTo>
                  <a:pt x="1070" y="398"/>
                  <a:pt x="1006" y="424"/>
                  <a:pt x="1000" y="426"/>
                </a:cubicBezTo>
                <a:cubicBezTo>
                  <a:pt x="1000" y="426"/>
                  <a:pt x="1000" y="426"/>
                  <a:pt x="1000" y="426"/>
                </a:cubicBezTo>
                <a:cubicBezTo>
                  <a:pt x="1000" y="426"/>
                  <a:pt x="1000" y="426"/>
                  <a:pt x="1000" y="428"/>
                </a:cubicBezTo>
                <a:cubicBezTo>
                  <a:pt x="1000" y="428"/>
                  <a:pt x="1000" y="428"/>
                  <a:pt x="998" y="428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9"/>
                  <a:pt x="998" y="429"/>
                  <a:pt x="997" y="429"/>
                </a:cubicBezTo>
                <a:cubicBezTo>
                  <a:pt x="997" y="430"/>
                  <a:pt x="997" y="430"/>
                  <a:pt x="996" y="430"/>
                </a:cubicBezTo>
                <a:cubicBezTo>
                  <a:pt x="996" y="431"/>
                  <a:pt x="996" y="431"/>
                  <a:pt x="995" y="431"/>
                </a:cubicBezTo>
                <a:cubicBezTo>
                  <a:pt x="995" y="432"/>
                  <a:pt x="995" y="432"/>
                  <a:pt x="995" y="432"/>
                </a:cubicBezTo>
                <a:cubicBezTo>
                  <a:pt x="994" y="433"/>
                  <a:pt x="992" y="433"/>
                  <a:pt x="992" y="435"/>
                </a:cubicBezTo>
                <a:cubicBezTo>
                  <a:pt x="991" y="436"/>
                  <a:pt x="991" y="436"/>
                  <a:pt x="990" y="437"/>
                </a:cubicBezTo>
                <a:cubicBezTo>
                  <a:pt x="989" y="438"/>
                  <a:pt x="989" y="438"/>
                  <a:pt x="989" y="438"/>
                </a:cubicBezTo>
                <a:cubicBezTo>
                  <a:pt x="988" y="439"/>
                  <a:pt x="988" y="439"/>
                  <a:pt x="988" y="441"/>
                </a:cubicBezTo>
                <a:cubicBezTo>
                  <a:pt x="984" y="443"/>
                  <a:pt x="982" y="445"/>
                  <a:pt x="979" y="449"/>
                </a:cubicBezTo>
                <a:cubicBezTo>
                  <a:pt x="978" y="450"/>
                  <a:pt x="978" y="450"/>
                  <a:pt x="978" y="450"/>
                </a:cubicBezTo>
                <a:cubicBezTo>
                  <a:pt x="977" y="451"/>
                  <a:pt x="976" y="453"/>
                  <a:pt x="974" y="454"/>
                </a:cubicBezTo>
                <a:cubicBezTo>
                  <a:pt x="974" y="455"/>
                  <a:pt x="973" y="455"/>
                  <a:pt x="973" y="455"/>
                </a:cubicBezTo>
                <a:cubicBezTo>
                  <a:pt x="971" y="457"/>
                  <a:pt x="970" y="460"/>
                  <a:pt x="967" y="462"/>
                </a:cubicBezTo>
                <a:cubicBezTo>
                  <a:pt x="966" y="463"/>
                  <a:pt x="966" y="463"/>
                  <a:pt x="966" y="463"/>
                </a:cubicBezTo>
                <a:cubicBezTo>
                  <a:pt x="965" y="465"/>
                  <a:pt x="964" y="466"/>
                  <a:pt x="963" y="468"/>
                </a:cubicBezTo>
                <a:cubicBezTo>
                  <a:pt x="961" y="468"/>
                  <a:pt x="961" y="469"/>
                  <a:pt x="960" y="469"/>
                </a:cubicBezTo>
                <a:cubicBezTo>
                  <a:pt x="960" y="470"/>
                  <a:pt x="959" y="472"/>
                  <a:pt x="958" y="473"/>
                </a:cubicBezTo>
                <a:cubicBezTo>
                  <a:pt x="700" y="473"/>
                  <a:pt x="700" y="473"/>
                  <a:pt x="700" y="473"/>
                </a:cubicBezTo>
                <a:cubicBezTo>
                  <a:pt x="313" y="473"/>
                  <a:pt x="313" y="473"/>
                  <a:pt x="313" y="473"/>
                </a:cubicBezTo>
                <a:cubicBezTo>
                  <a:pt x="269" y="473"/>
                  <a:pt x="233" y="438"/>
                  <a:pt x="233" y="395"/>
                </a:cubicBezTo>
                <a:cubicBezTo>
                  <a:pt x="233" y="318"/>
                  <a:pt x="233" y="318"/>
                  <a:pt x="233" y="318"/>
                </a:cubicBezTo>
                <a:cubicBezTo>
                  <a:pt x="233" y="288"/>
                  <a:pt x="209" y="264"/>
                  <a:pt x="179" y="264"/>
                </a:cubicBezTo>
                <a:cubicBezTo>
                  <a:pt x="100" y="264"/>
                  <a:pt x="100" y="264"/>
                  <a:pt x="100" y="264"/>
                </a:cubicBezTo>
                <a:cubicBezTo>
                  <a:pt x="44" y="264"/>
                  <a:pt x="0" y="219"/>
                  <a:pt x="0" y="164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45"/>
                  <a:pt x="44" y="0"/>
                  <a:pt x="100" y="0"/>
                </a:cubicBezTo>
                <a:cubicBezTo>
                  <a:pt x="700" y="0"/>
                  <a:pt x="700" y="0"/>
                  <a:pt x="700" y="0"/>
                </a:cubicBezTo>
                <a:cubicBezTo>
                  <a:pt x="1564" y="0"/>
                  <a:pt x="1564" y="0"/>
                  <a:pt x="1564" y="0"/>
                </a:cubicBezTo>
                <a:cubicBezTo>
                  <a:pt x="1603" y="131"/>
                  <a:pt x="1545" y="189"/>
                  <a:pt x="1488" y="2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6" name="Freeform 17"/>
          <p:cNvSpPr>
            <a:spLocks/>
          </p:cNvSpPr>
          <p:nvPr/>
        </p:nvSpPr>
        <p:spPr bwMode="auto">
          <a:xfrm>
            <a:off x="1208150" y="-25403"/>
            <a:ext cx="5095875" cy="1798638"/>
          </a:xfrm>
          <a:custGeom>
            <a:avLst/>
            <a:gdLst>
              <a:gd name="T0" fmla="*/ 735 w 1602"/>
              <a:gd name="T1" fmla="*/ 530 h 565"/>
              <a:gd name="T2" fmla="*/ 735 w 1602"/>
              <a:gd name="T3" fmla="*/ 509 h 565"/>
              <a:gd name="T4" fmla="*/ 700 w 1602"/>
              <a:gd name="T5" fmla="*/ 474 h 565"/>
              <a:gd name="T6" fmla="*/ 313 w 1602"/>
              <a:gd name="T7" fmla="*/ 474 h 565"/>
              <a:gd name="T8" fmla="*/ 233 w 1602"/>
              <a:gd name="T9" fmla="*/ 397 h 565"/>
              <a:gd name="T10" fmla="*/ 233 w 1602"/>
              <a:gd name="T11" fmla="*/ 319 h 565"/>
              <a:gd name="T12" fmla="*/ 179 w 1602"/>
              <a:gd name="T13" fmla="*/ 265 h 565"/>
              <a:gd name="T14" fmla="*/ 100 w 1602"/>
              <a:gd name="T15" fmla="*/ 265 h 565"/>
              <a:gd name="T16" fmla="*/ 0 w 1602"/>
              <a:gd name="T17" fmla="*/ 165 h 565"/>
              <a:gd name="T18" fmla="*/ 0 w 1602"/>
              <a:gd name="T19" fmla="*/ 103 h 565"/>
              <a:gd name="T20" fmla="*/ 100 w 1602"/>
              <a:gd name="T21" fmla="*/ 2 h 565"/>
              <a:gd name="T22" fmla="*/ 785 w 1602"/>
              <a:gd name="T23" fmla="*/ 2 h 565"/>
              <a:gd name="T24" fmla="*/ 835 w 1602"/>
              <a:gd name="T25" fmla="*/ 0 h 565"/>
              <a:gd name="T26" fmla="*/ 1450 w 1602"/>
              <a:gd name="T27" fmla="*/ 234 h 565"/>
              <a:gd name="T28" fmla="*/ 1602 w 1602"/>
              <a:gd name="T29" fmla="*/ 565 h 565"/>
              <a:gd name="T30" fmla="*/ 705 w 1602"/>
              <a:gd name="T31" fmla="*/ 565 h 565"/>
              <a:gd name="T32" fmla="*/ 735 w 1602"/>
              <a:gd name="T33" fmla="*/ 53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2" h="565">
                <a:moveTo>
                  <a:pt x="735" y="530"/>
                </a:moveTo>
                <a:cubicBezTo>
                  <a:pt x="735" y="509"/>
                  <a:pt x="735" y="509"/>
                  <a:pt x="735" y="509"/>
                </a:cubicBezTo>
                <a:cubicBezTo>
                  <a:pt x="735" y="490"/>
                  <a:pt x="719" y="474"/>
                  <a:pt x="700" y="474"/>
                </a:cubicBezTo>
                <a:cubicBezTo>
                  <a:pt x="313" y="474"/>
                  <a:pt x="313" y="474"/>
                  <a:pt x="313" y="474"/>
                </a:cubicBezTo>
                <a:cubicBezTo>
                  <a:pt x="269" y="474"/>
                  <a:pt x="233" y="440"/>
                  <a:pt x="233" y="397"/>
                </a:cubicBezTo>
                <a:cubicBezTo>
                  <a:pt x="233" y="319"/>
                  <a:pt x="233" y="319"/>
                  <a:pt x="233" y="319"/>
                </a:cubicBezTo>
                <a:cubicBezTo>
                  <a:pt x="233" y="289"/>
                  <a:pt x="209" y="265"/>
                  <a:pt x="179" y="265"/>
                </a:cubicBezTo>
                <a:cubicBezTo>
                  <a:pt x="100" y="265"/>
                  <a:pt x="100" y="265"/>
                  <a:pt x="100" y="265"/>
                </a:cubicBezTo>
                <a:cubicBezTo>
                  <a:pt x="44" y="265"/>
                  <a:pt x="0" y="221"/>
                  <a:pt x="0" y="165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47"/>
                  <a:pt x="44" y="2"/>
                  <a:pt x="100" y="2"/>
                </a:cubicBezTo>
                <a:cubicBezTo>
                  <a:pt x="785" y="2"/>
                  <a:pt x="785" y="2"/>
                  <a:pt x="785" y="2"/>
                </a:cubicBezTo>
                <a:cubicBezTo>
                  <a:pt x="801" y="1"/>
                  <a:pt x="818" y="0"/>
                  <a:pt x="835" y="0"/>
                </a:cubicBezTo>
                <a:cubicBezTo>
                  <a:pt x="1118" y="0"/>
                  <a:pt x="1313" y="75"/>
                  <a:pt x="1450" y="234"/>
                </a:cubicBezTo>
                <a:cubicBezTo>
                  <a:pt x="1537" y="337"/>
                  <a:pt x="1579" y="462"/>
                  <a:pt x="1602" y="565"/>
                </a:cubicBezTo>
                <a:cubicBezTo>
                  <a:pt x="705" y="565"/>
                  <a:pt x="705" y="565"/>
                  <a:pt x="705" y="565"/>
                </a:cubicBezTo>
                <a:cubicBezTo>
                  <a:pt x="721" y="563"/>
                  <a:pt x="735" y="548"/>
                  <a:pt x="735" y="530"/>
                </a:cubicBezTo>
                <a:close/>
              </a:path>
            </a:pathLst>
          </a:custGeom>
          <a:solidFill>
            <a:srgbClr val="1E627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57" name="Freeform 18"/>
          <p:cNvSpPr>
            <a:spLocks/>
          </p:cNvSpPr>
          <p:nvPr/>
        </p:nvSpPr>
        <p:spPr bwMode="auto">
          <a:xfrm>
            <a:off x="1220025" y="3560763"/>
            <a:ext cx="5634038" cy="1792288"/>
          </a:xfrm>
          <a:custGeom>
            <a:avLst/>
            <a:gdLst>
              <a:gd name="T0" fmla="*/ 1701 w 1771"/>
              <a:gd name="T1" fmla="*/ 0 h 563"/>
              <a:gd name="T2" fmla="*/ 1735 w 1771"/>
              <a:gd name="T3" fmla="*/ 63 h 563"/>
              <a:gd name="T4" fmla="*/ 1753 w 1771"/>
              <a:gd name="T5" fmla="*/ 179 h 563"/>
              <a:gd name="T6" fmla="*/ 1690 w 1771"/>
              <a:gd name="T7" fmla="*/ 228 h 563"/>
              <a:gd name="T8" fmla="*/ 1608 w 1771"/>
              <a:gd name="T9" fmla="*/ 269 h 563"/>
              <a:gd name="T10" fmla="*/ 1618 w 1771"/>
              <a:gd name="T11" fmla="*/ 302 h 563"/>
              <a:gd name="T12" fmla="*/ 1616 w 1771"/>
              <a:gd name="T13" fmla="*/ 392 h 563"/>
              <a:gd name="T14" fmla="*/ 1615 w 1771"/>
              <a:gd name="T15" fmla="*/ 392 h 563"/>
              <a:gd name="T16" fmla="*/ 1605 w 1771"/>
              <a:gd name="T17" fmla="*/ 405 h 563"/>
              <a:gd name="T18" fmla="*/ 1581 w 1771"/>
              <a:gd name="T19" fmla="*/ 500 h 563"/>
              <a:gd name="T20" fmla="*/ 1572 w 1771"/>
              <a:gd name="T21" fmla="*/ 508 h 563"/>
              <a:gd name="T22" fmla="*/ 1560 w 1771"/>
              <a:gd name="T23" fmla="*/ 548 h 563"/>
              <a:gd name="T24" fmla="*/ 1565 w 1771"/>
              <a:gd name="T25" fmla="*/ 563 h 563"/>
              <a:gd name="T26" fmla="*/ 700 w 1771"/>
              <a:gd name="T27" fmla="*/ 563 h 563"/>
              <a:gd name="T28" fmla="*/ 734 w 1771"/>
              <a:gd name="T29" fmla="*/ 528 h 563"/>
              <a:gd name="T30" fmla="*/ 734 w 1771"/>
              <a:gd name="T31" fmla="*/ 507 h 563"/>
              <a:gd name="T32" fmla="*/ 700 w 1771"/>
              <a:gd name="T33" fmla="*/ 472 h 563"/>
              <a:gd name="T34" fmla="*/ 313 w 1771"/>
              <a:gd name="T35" fmla="*/ 472 h 563"/>
              <a:gd name="T36" fmla="*/ 233 w 1771"/>
              <a:gd name="T37" fmla="*/ 395 h 563"/>
              <a:gd name="T38" fmla="*/ 233 w 1771"/>
              <a:gd name="T39" fmla="*/ 317 h 563"/>
              <a:gd name="T40" fmla="*/ 179 w 1771"/>
              <a:gd name="T41" fmla="*/ 263 h 563"/>
              <a:gd name="T42" fmla="*/ 100 w 1771"/>
              <a:gd name="T43" fmla="*/ 263 h 563"/>
              <a:gd name="T44" fmla="*/ 0 w 1771"/>
              <a:gd name="T45" fmla="*/ 163 h 563"/>
              <a:gd name="T46" fmla="*/ 0 w 1771"/>
              <a:gd name="T47" fmla="*/ 101 h 563"/>
              <a:gd name="T48" fmla="*/ 100 w 1771"/>
              <a:gd name="T49" fmla="*/ 0 h 563"/>
              <a:gd name="T50" fmla="*/ 700 w 1771"/>
              <a:gd name="T51" fmla="*/ 0 h 563"/>
              <a:gd name="T52" fmla="*/ 1701 w 1771"/>
              <a:gd name="T53" fmla="*/ 0 h 563"/>
              <a:gd name="T54" fmla="*/ 1701 w 1771"/>
              <a:gd name="T55" fmla="*/ 0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71" h="563">
                <a:moveTo>
                  <a:pt x="1701" y="0"/>
                </a:moveTo>
                <a:cubicBezTo>
                  <a:pt x="1716" y="28"/>
                  <a:pt x="1728" y="51"/>
                  <a:pt x="1735" y="63"/>
                </a:cubicBezTo>
                <a:cubicBezTo>
                  <a:pt x="1747" y="89"/>
                  <a:pt x="1771" y="136"/>
                  <a:pt x="1753" y="179"/>
                </a:cubicBezTo>
                <a:cubicBezTo>
                  <a:pt x="1746" y="194"/>
                  <a:pt x="1728" y="217"/>
                  <a:pt x="1690" y="228"/>
                </a:cubicBezTo>
                <a:cubicBezTo>
                  <a:pt x="1608" y="254"/>
                  <a:pt x="1608" y="268"/>
                  <a:pt x="1608" y="269"/>
                </a:cubicBezTo>
                <a:cubicBezTo>
                  <a:pt x="1610" y="283"/>
                  <a:pt x="1615" y="292"/>
                  <a:pt x="1618" y="302"/>
                </a:cubicBezTo>
                <a:cubicBezTo>
                  <a:pt x="1628" y="325"/>
                  <a:pt x="1641" y="359"/>
                  <a:pt x="1616" y="392"/>
                </a:cubicBezTo>
                <a:cubicBezTo>
                  <a:pt x="1615" y="392"/>
                  <a:pt x="1615" y="392"/>
                  <a:pt x="1615" y="392"/>
                </a:cubicBezTo>
                <a:cubicBezTo>
                  <a:pt x="1605" y="405"/>
                  <a:pt x="1605" y="405"/>
                  <a:pt x="1605" y="405"/>
                </a:cubicBezTo>
                <a:cubicBezTo>
                  <a:pt x="1608" y="431"/>
                  <a:pt x="1610" y="472"/>
                  <a:pt x="1581" y="500"/>
                </a:cubicBezTo>
                <a:cubicBezTo>
                  <a:pt x="1579" y="503"/>
                  <a:pt x="1574" y="506"/>
                  <a:pt x="1572" y="508"/>
                </a:cubicBezTo>
                <a:cubicBezTo>
                  <a:pt x="1554" y="527"/>
                  <a:pt x="1554" y="527"/>
                  <a:pt x="1560" y="548"/>
                </a:cubicBezTo>
                <a:cubicBezTo>
                  <a:pt x="1561" y="554"/>
                  <a:pt x="1563" y="558"/>
                  <a:pt x="1565" y="563"/>
                </a:cubicBezTo>
                <a:cubicBezTo>
                  <a:pt x="700" y="563"/>
                  <a:pt x="700" y="563"/>
                  <a:pt x="700" y="563"/>
                </a:cubicBezTo>
                <a:cubicBezTo>
                  <a:pt x="719" y="563"/>
                  <a:pt x="734" y="548"/>
                  <a:pt x="734" y="528"/>
                </a:cubicBezTo>
                <a:cubicBezTo>
                  <a:pt x="734" y="507"/>
                  <a:pt x="734" y="507"/>
                  <a:pt x="734" y="507"/>
                </a:cubicBezTo>
                <a:cubicBezTo>
                  <a:pt x="734" y="488"/>
                  <a:pt x="719" y="472"/>
                  <a:pt x="700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269" y="472"/>
                  <a:pt x="233" y="438"/>
                  <a:pt x="233" y="395"/>
                </a:cubicBezTo>
                <a:cubicBezTo>
                  <a:pt x="233" y="317"/>
                  <a:pt x="233" y="317"/>
                  <a:pt x="233" y="317"/>
                </a:cubicBezTo>
                <a:cubicBezTo>
                  <a:pt x="233" y="287"/>
                  <a:pt x="209" y="263"/>
                  <a:pt x="179" y="263"/>
                </a:cubicBezTo>
                <a:cubicBezTo>
                  <a:pt x="100" y="263"/>
                  <a:pt x="100" y="263"/>
                  <a:pt x="100" y="263"/>
                </a:cubicBezTo>
                <a:cubicBezTo>
                  <a:pt x="44" y="263"/>
                  <a:pt x="0" y="219"/>
                  <a:pt x="0" y="163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45"/>
                  <a:pt x="44" y="0"/>
                  <a:pt x="100" y="0"/>
                </a:cubicBezTo>
                <a:cubicBezTo>
                  <a:pt x="700" y="0"/>
                  <a:pt x="700" y="0"/>
                  <a:pt x="700" y="0"/>
                </a:cubicBezTo>
                <a:cubicBezTo>
                  <a:pt x="1701" y="0"/>
                  <a:pt x="1701" y="0"/>
                  <a:pt x="1701" y="0"/>
                </a:cubicBezTo>
                <a:cubicBezTo>
                  <a:pt x="1701" y="0"/>
                  <a:pt x="1701" y="0"/>
                  <a:pt x="170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8" name="Freeform 19"/>
          <p:cNvSpPr>
            <a:spLocks/>
          </p:cNvSpPr>
          <p:nvPr/>
        </p:nvSpPr>
        <p:spPr bwMode="auto">
          <a:xfrm>
            <a:off x="1220025" y="1773238"/>
            <a:ext cx="5411788" cy="1787525"/>
          </a:xfrm>
          <a:custGeom>
            <a:avLst/>
            <a:gdLst>
              <a:gd name="T0" fmla="*/ 734 w 1701"/>
              <a:gd name="T1" fmla="*/ 528 h 562"/>
              <a:gd name="T2" fmla="*/ 734 w 1701"/>
              <a:gd name="T3" fmla="*/ 507 h 562"/>
              <a:gd name="T4" fmla="*/ 700 w 1701"/>
              <a:gd name="T5" fmla="*/ 472 h 562"/>
              <a:gd name="T6" fmla="*/ 313 w 1701"/>
              <a:gd name="T7" fmla="*/ 472 h 562"/>
              <a:gd name="T8" fmla="*/ 233 w 1701"/>
              <a:gd name="T9" fmla="*/ 395 h 562"/>
              <a:gd name="T10" fmla="*/ 233 w 1701"/>
              <a:gd name="T11" fmla="*/ 316 h 562"/>
              <a:gd name="T12" fmla="*/ 179 w 1701"/>
              <a:gd name="T13" fmla="*/ 263 h 562"/>
              <a:gd name="T14" fmla="*/ 100 w 1701"/>
              <a:gd name="T15" fmla="*/ 263 h 562"/>
              <a:gd name="T16" fmla="*/ 0 w 1701"/>
              <a:gd name="T17" fmla="*/ 162 h 562"/>
              <a:gd name="T18" fmla="*/ 0 w 1701"/>
              <a:gd name="T19" fmla="*/ 100 h 562"/>
              <a:gd name="T20" fmla="*/ 100 w 1701"/>
              <a:gd name="T21" fmla="*/ 0 h 562"/>
              <a:gd name="T22" fmla="*/ 700 w 1701"/>
              <a:gd name="T23" fmla="*/ 0 h 562"/>
              <a:gd name="T24" fmla="*/ 700 w 1701"/>
              <a:gd name="T25" fmla="*/ 0 h 562"/>
              <a:gd name="T26" fmla="*/ 705 w 1701"/>
              <a:gd name="T27" fmla="*/ 0 h 562"/>
              <a:gd name="T28" fmla="*/ 1601 w 1701"/>
              <a:gd name="T29" fmla="*/ 0 h 562"/>
              <a:gd name="T30" fmla="*/ 1624 w 1701"/>
              <a:gd name="T31" fmla="*/ 145 h 562"/>
              <a:gd name="T32" fmla="*/ 1625 w 1701"/>
              <a:gd name="T33" fmla="*/ 161 h 562"/>
              <a:gd name="T34" fmla="*/ 1633 w 1701"/>
              <a:gd name="T35" fmla="*/ 252 h 562"/>
              <a:gd name="T36" fmla="*/ 1610 w 1701"/>
              <a:gd name="T37" fmla="*/ 328 h 562"/>
              <a:gd name="T38" fmla="*/ 1603 w 1701"/>
              <a:gd name="T39" fmla="*/ 402 h 562"/>
              <a:gd name="T40" fmla="*/ 1701 w 1701"/>
              <a:gd name="T41" fmla="*/ 562 h 562"/>
              <a:gd name="T42" fmla="*/ 700 w 1701"/>
              <a:gd name="T43" fmla="*/ 562 h 562"/>
              <a:gd name="T44" fmla="*/ 734 w 1701"/>
              <a:gd name="T45" fmla="*/ 528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01" h="562">
                <a:moveTo>
                  <a:pt x="734" y="528"/>
                </a:moveTo>
                <a:cubicBezTo>
                  <a:pt x="734" y="507"/>
                  <a:pt x="734" y="507"/>
                  <a:pt x="734" y="507"/>
                </a:cubicBezTo>
                <a:cubicBezTo>
                  <a:pt x="734" y="488"/>
                  <a:pt x="719" y="472"/>
                  <a:pt x="700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269" y="472"/>
                  <a:pt x="233" y="438"/>
                  <a:pt x="233" y="395"/>
                </a:cubicBezTo>
                <a:cubicBezTo>
                  <a:pt x="233" y="316"/>
                  <a:pt x="233" y="316"/>
                  <a:pt x="233" y="316"/>
                </a:cubicBezTo>
                <a:cubicBezTo>
                  <a:pt x="233" y="287"/>
                  <a:pt x="209" y="263"/>
                  <a:pt x="179" y="263"/>
                </a:cubicBezTo>
                <a:cubicBezTo>
                  <a:pt x="100" y="263"/>
                  <a:pt x="100" y="263"/>
                  <a:pt x="100" y="263"/>
                </a:cubicBezTo>
                <a:cubicBezTo>
                  <a:pt x="44" y="263"/>
                  <a:pt x="0" y="218"/>
                  <a:pt x="0" y="16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45"/>
                  <a:pt x="44" y="0"/>
                  <a:pt x="100" y="0"/>
                </a:cubicBezTo>
                <a:cubicBezTo>
                  <a:pt x="700" y="0"/>
                  <a:pt x="700" y="0"/>
                  <a:pt x="700" y="0"/>
                </a:cubicBezTo>
                <a:cubicBezTo>
                  <a:pt x="700" y="0"/>
                  <a:pt x="700" y="0"/>
                  <a:pt x="700" y="0"/>
                </a:cubicBezTo>
                <a:cubicBezTo>
                  <a:pt x="701" y="0"/>
                  <a:pt x="703" y="0"/>
                  <a:pt x="705" y="0"/>
                </a:cubicBezTo>
                <a:cubicBezTo>
                  <a:pt x="1601" y="0"/>
                  <a:pt x="1601" y="0"/>
                  <a:pt x="1601" y="0"/>
                </a:cubicBezTo>
                <a:cubicBezTo>
                  <a:pt x="1615" y="60"/>
                  <a:pt x="1621" y="111"/>
                  <a:pt x="1624" y="145"/>
                </a:cubicBezTo>
                <a:cubicBezTo>
                  <a:pt x="1624" y="151"/>
                  <a:pt x="1625" y="157"/>
                  <a:pt x="1625" y="161"/>
                </a:cubicBezTo>
                <a:cubicBezTo>
                  <a:pt x="1630" y="198"/>
                  <a:pt x="1633" y="228"/>
                  <a:pt x="1633" y="252"/>
                </a:cubicBezTo>
                <a:cubicBezTo>
                  <a:pt x="1633" y="287"/>
                  <a:pt x="1627" y="312"/>
                  <a:pt x="1610" y="328"/>
                </a:cubicBezTo>
                <a:cubicBezTo>
                  <a:pt x="1585" y="353"/>
                  <a:pt x="1584" y="376"/>
                  <a:pt x="1603" y="402"/>
                </a:cubicBezTo>
                <a:cubicBezTo>
                  <a:pt x="1633" y="445"/>
                  <a:pt x="1672" y="511"/>
                  <a:pt x="1701" y="562"/>
                </a:cubicBezTo>
                <a:cubicBezTo>
                  <a:pt x="700" y="562"/>
                  <a:pt x="700" y="562"/>
                  <a:pt x="700" y="562"/>
                </a:cubicBezTo>
                <a:cubicBezTo>
                  <a:pt x="719" y="562"/>
                  <a:pt x="734" y="546"/>
                  <a:pt x="734" y="528"/>
                </a:cubicBezTo>
                <a:close/>
              </a:path>
            </a:pathLst>
          </a:custGeom>
          <a:solidFill>
            <a:srgbClr val="5FAEB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9" name="Group 58"/>
          <p:cNvGrpSpPr/>
          <p:nvPr/>
        </p:nvGrpSpPr>
        <p:grpSpPr>
          <a:xfrm>
            <a:off x="1344566" y="149528"/>
            <a:ext cx="4144789" cy="953864"/>
            <a:chOff x="1476918" y="149528"/>
            <a:chExt cx="4144789" cy="953864"/>
          </a:xfrm>
        </p:grpSpPr>
        <p:grpSp>
          <p:nvGrpSpPr>
            <p:cNvPr id="60" name="Group 59"/>
            <p:cNvGrpSpPr/>
            <p:nvPr/>
          </p:nvGrpSpPr>
          <p:grpSpPr>
            <a:xfrm>
              <a:off x="1476918" y="149528"/>
              <a:ext cx="602226" cy="502637"/>
              <a:chOff x="1588" y="-296862"/>
              <a:chExt cx="2649537" cy="2211388"/>
            </a:xfrm>
            <a:solidFill>
              <a:schemeClr val="bg1"/>
            </a:solidFill>
          </p:grpSpPr>
          <p:sp>
            <p:nvSpPr>
              <p:cNvPr id="63" name="Freeform 5"/>
              <p:cNvSpPr>
                <a:spLocks noEditPoints="1"/>
              </p:cNvSpPr>
              <p:nvPr/>
            </p:nvSpPr>
            <p:spPr bwMode="auto">
              <a:xfrm rot="21339349">
                <a:off x="1588" y="-296862"/>
                <a:ext cx="2649537" cy="2211388"/>
              </a:xfrm>
              <a:custGeom>
                <a:avLst/>
                <a:gdLst>
                  <a:gd name="T0" fmla="*/ 2 w 704"/>
                  <a:gd name="T1" fmla="*/ 252 h 586"/>
                  <a:gd name="T2" fmla="*/ 0 w 704"/>
                  <a:gd name="T3" fmla="*/ 279 h 586"/>
                  <a:gd name="T4" fmla="*/ 702 w 704"/>
                  <a:gd name="T5" fmla="*/ 334 h 586"/>
                  <a:gd name="T6" fmla="*/ 704 w 704"/>
                  <a:gd name="T7" fmla="*/ 308 h 586"/>
                  <a:gd name="T8" fmla="*/ 2 w 704"/>
                  <a:gd name="T9" fmla="*/ 252 h 586"/>
                  <a:gd name="T10" fmla="*/ 346 w 704"/>
                  <a:gd name="T11" fmla="*/ 452 h 586"/>
                  <a:gd name="T12" fmla="*/ 200 w 704"/>
                  <a:gd name="T13" fmla="*/ 281 h 586"/>
                  <a:gd name="T14" fmla="*/ 372 w 704"/>
                  <a:gd name="T15" fmla="*/ 134 h 586"/>
                  <a:gd name="T16" fmla="*/ 518 w 704"/>
                  <a:gd name="T17" fmla="*/ 306 h 586"/>
                  <a:gd name="T18" fmla="*/ 346 w 704"/>
                  <a:gd name="T19" fmla="*/ 452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4" h="586">
                    <a:moveTo>
                      <a:pt x="2" y="252"/>
                    </a:moveTo>
                    <a:cubicBezTo>
                      <a:pt x="0" y="279"/>
                      <a:pt x="0" y="279"/>
                      <a:pt x="0" y="279"/>
                    </a:cubicBezTo>
                    <a:cubicBezTo>
                      <a:pt x="138" y="557"/>
                      <a:pt x="522" y="586"/>
                      <a:pt x="702" y="334"/>
                    </a:cubicBezTo>
                    <a:cubicBezTo>
                      <a:pt x="704" y="308"/>
                      <a:pt x="704" y="308"/>
                      <a:pt x="704" y="308"/>
                    </a:cubicBezTo>
                    <a:cubicBezTo>
                      <a:pt x="567" y="30"/>
                      <a:pt x="182" y="0"/>
                      <a:pt x="2" y="252"/>
                    </a:cubicBezTo>
                    <a:close/>
                    <a:moveTo>
                      <a:pt x="346" y="452"/>
                    </a:moveTo>
                    <a:cubicBezTo>
                      <a:pt x="258" y="445"/>
                      <a:pt x="193" y="368"/>
                      <a:pt x="200" y="281"/>
                    </a:cubicBezTo>
                    <a:cubicBezTo>
                      <a:pt x="207" y="193"/>
                      <a:pt x="284" y="127"/>
                      <a:pt x="372" y="134"/>
                    </a:cubicBezTo>
                    <a:cubicBezTo>
                      <a:pt x="459" y="141"/>
                      <a:pt x="525" y="218"/>
                      <a:pt x="518" y="306"/>
                    </a:cubicBezTo>
                    <a:cubicBezTo>
                      <a:pt x="511" y="394"/>
                      <a:pt x="434" y="459"/>
                      <a:pt x="346" y="4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" name="Oval 6"/>
              <p:cNvSpPr>
                <a:spLocks noChangeArrowheads="1"/>
              </p:cNvSpPr>
              <p:nvPr/>
            </p:nvSpPr>
            <p:spPr bwMode="auto">
              <a:xfrm rot="21339349">
                <a:off x="1050925" y="511176"/>
                <a:ext cx="598487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2275919" y="200791"/>
              <a:ext cx="3345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Supervision &amp; </a:t>
              </a:r>
              <a:r>
                <a:rPr lang="fr-BE" sz="2000" b="1" dirty="0">
                  <a:solidFill>
                    <a:schemeClr val="bg1"/>
                  </a:solidFill>
                  <a:latin typeface="+mj-lt"/>
                </a:rPr>
                <a:t>sensibilisation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275919" y="687894"/>
              <a:ext cx="312735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id-ID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583397" y="1900663"/>
            <a:ext cx="3894260" cy="1366133"/>
            <a:chOff x="1583397" y="1974031"/>
            <a:chExt cx="3894260" cy="1366133"/>
          </a:xfrm>
        </p:grpSpPr>
        <p:grpSp>
          <p:nvGrpSpPr>
            <p:cNvPr id="66" name="Group 65"/>
            <p:cNvGrpSpPr/>
            <p:nvPr/>
          </p:nvGrpSpPr>
          <p:grpSpPr>
            <a:xfrm>
              <a:off x="1583397" y="1974031"/>
              <a:ext cx="389268" cy="442910"/>
              <a:chOff x="1416917" y="1026775"/>
              <a:chExt cx="852488" cy="969962"/>
            </a:xfrm>
            <a:solidFill>
              <a:schemeClr val="bg1"/>
            </a:solidFill>
          </p:grpSpPr>
          <p:sp>
            <p:nvSpPr>
              <p:cNvPr id="69" name="Freeform 10"/>
              <p:cNvSpPr>
                <a:spLocks noEditPoints="1"/>
              </p:cNvSpPr>
              <p:nvPr/>
            </p:nvSpPr>
            <p:spPr bwMode="auto">
              <a:xfrm>
                <a:off x="1416917" y="1026775"/>
                <a:ext cx="852488" cy="969962"/>
              </a:xfrm>
              <a:custGeom>
                <a:avLst/>
                <a:gdLst>
                  <a:gd name="T0" fmla="*/ 362 w 537"/>
                  <a:gd name="T1" fmla="*/ 0 h 611"/>
                  <a:gd name="T2" fmla="*/ 0 w 537"/>
                  <a:gd name="T3" fmla="*/ 0 h 611"/>
                  <a:gd name="T4" fmla="*/ 0 w 537"/>
                  <a:gd name="T5" fmla="*/ 611 h 611"/>
                  <a:gd name="T6" fmla="*/ 537 w 537"/>
                  <a:gd name="T7" fmla="*/ 611 h 611"/>
                  <a:gd name="T8" fmla="*/ 537 w 537"/>
                  <a:gd name="T9" fmla="*/ 174 h 611"/>
                  <a:gd name="T10" fmla="*/ 362 w 537"/>
                  <a:gd name="T11" fmla="*/ 0 h 611"/>
                  <a:gd name="T12" fmla="*/ 230 w 537"/>
                  <a:gd name="T13" fmla="*/ 306 h 611"/>
                  <a:gd name="T14" fmla="*/ 269 w 537"/>
                  <a:gd name="T15" fmla="*/ 306 h 611"/>
                  <a:gd name="T16" fmla="*/ 269 w 537"/>
                  <a:gd name="T17" fmla="*/ 267 h 611"/>
                  <a:gd name="T18" fmla="*/ 230 w 537"/>
                  <a:gd name="T19" fmla="*/ 267 h 611"/>
                  <a:gd name="T20" fmla="*/ 230 w 537"/>
                  <a:gd name="T21" fmla="*/ 229 h 611"/>
                  <a:gd name="T22" fmla="*/ 269 w 537"/>
                  <a:gd name="T23" fmla="*/ 229 h 611"/>
                  <a:gd name="T24" fmla="*/ 269 w 537"/>
                  <a:gd name="T25" fmla="*/ 191 h 611"/>
                  <a:gd name="T26" fmla="*/ 230 w 537"/>
                  <a:gd name="T27" fmla="*/ 191 h 611"/>
                  <a:gd name="T28" fmla="*/ 230 w 537"/>
                  <a:gd name="T29" fmla="*/ 153 h 611"/>
                  <a:gd name="T30" fmla="*/ 269 w 537"/>
                  <a:gd name="T31" fmla="*/ 153 h 611"/>
                  <a:gd name="T32" fmla="*/ 269 w 537"/>
                  <a:gd name="T33" fmla="*/ 115 h 611"/>
                  <a:gd name="T34" fmla="*/ 230 w 537"/>
                  <a:gd name="T35" fmla="*/ 115 h 611"/>
                  <a:gd name="T36" fmla="*/ 230 w 537"/>
                  <a:gd name="T37" fmla="*/ 76 h 611"/>
                  <a:gd name="T38" fmla="*/ 269 w 537"/>
                  <a:gd name="T39" fmla="*/ 76 h 611"/>
                  <a:gd name="T40" fmla="*/ 269 w 537"/>
                  <a:gd name="T41" fmla="*/ 115 h 611"/>
                  <a:gd name="T42" fmla="*/ 307 w 537"/>
                  <a:gd name="T43" fmla="*/ 115 h 611"/>
                  <a:gd name="T44" fmla="*/ 307 w 537"/>
                  <a:gd name="T45" fmla="*/ 153 h 611"/>
                  <a:gd name="T46" fmla="*/ 269 w 537"/>
                  <a:gd name="T47" fmla="*/ 153 h 611"/>
                  <a:gd name="T48" fmla="*/ 269 w 537"/>
                  <a:gd name="T49" fmla="*/ 191 h 611"/>
                  <a:gd name="T50" fmla="*/ 307 w 537"/>
                  <a:gd name="T51" fmla="*/ 191 h 611"/>
                  <a:gd name="T52" fmla="*/ 307 w 537"/>
                  <a:gd name="T53" fmla="*/ 229 h 611"/>
                  <a:gd name="T54" fmla="*/ 269 w 537"/>
                  <a:gd name="T55" fmla="*/ 229 h 611"/>
                  <a:gd name="T56" fmla="*/ 269 w 537"/>
                  <a:gd name="T57" fmla="*/ 267 h 611"/>
                  <a:gd name="T58" fmla="*/ 307 w 537"/>
                  <a:gd name="T59" fmla="*/ 267 h 611"/>
                  <a:gd name="T60" fmla="*/ 307 w 537"/>
                  <a:gd name="T61" fmla="*/ 306 h 611"/>
                  <a:gd name="T62" fmla="*/ 269 w 537"/>
                  <a:gd name="T63" fmla="*/ 306 h 611"/>
                  <a:gd name="T64" fmla="*/ 269 w 537"/>
                  <a:gd name="T65" fmla="*/ 344 h 611"/>
                  <a:gd name="T66" fmla="*/ 307 w 537"/>
                  <a:gd name="T67" fmla="*/ 344 h 611"/>
                  <a:gd name="T68" fmla="*/ 307 w 537"/>
                  <a:gd name="T69" fmla="*/ 382 h 611"/>
                  <a:gd name="T70" fmla="*/ 269 w 537"/>
                  <a:gd name="T71" fmla="*/ 382 h 611"/>
                  <a:gd name="T72" fmla="*/ 269 w 537"/>
                  <a:gd name="T73" fmla="*/ 344 h 611"/>
                  <a:gd name="T74" fmla="*/ 230 w 537"/>
                  <a:gd name="T75" fmla="*/ 344 h 611"/>
                  <a:gd name="T76" fmla="*/ 230 w 537"/>
                  <a:gd name="T77" fmla="*/ 306 h 611"/>
                  <a:gd name="T78" fmla="*/ 154 w 537"/>
                  <a:gd name="T79" fmla="*/ 535 h 611"/>
                  <a:gd name="T80" fmla="*/ 77 w 537"/>
                  <a:gd name="T81" fmla="*/ 535 h 611"/>
                  <a:gd name="T82" fmla="*/ 77 w 537"/>
                  <a:gd name="T83" fmla="*/ 76 h 611"/>
                  <a:gd name="T84" fmla="*/ 192 w 537"/>
                  <a:gd name="T85" fmla="*/ 76 h 611"/>
                  <a:gd name="T86" fmla="*/ 192 w 537"/>
                  <a:gd name="T87" fmla="*/ 382 h 611"/>
                  <a:gd name="T88" fmla="*/ 154 w 537"/>
                  <a:gd name="T89" fmla="*/ 382 h 611"/>
                  <a:gd name="T90" fmla="*/ 154 w 537"/>
                  <a:gd name="T91" fmla="*/ 535 h 611"/>
                  <a:gd name="T92" fmla="*/ 345 w 537"/>
                  <a:gd name="T93" fmla="*/ 573 h 611"/>
                  <a:gd name="T94" fmla="*/ 192 w 537"/>
                  <a:gd name="T95" fmla="*/ 573 h 611"/>
                  <a:gd name="T96" fmla="*/ 192 w 537"/>
                  <a:gd name="T97" fmla="*/ 420 h 611"/>
                  <a:gd name="T98" fmla="*/ 345 w 537"/>
                  <a:gd name="T99" fmla="*/ 420 h 611"/>
                  <a:gd name="T100" fmla="*/ 345 w 537"/>
                  <a:gd name="T101" fmla="*/ 573 h 611"/>
                  <a:gd name="T102" fmla="*/ 460 w 537"/>
                  <a:gd name="T103" fmla="*/ 535 h 611"/>
                  <a:gd name="T104" fmla="*/ 384 w 537"/>
                  <a:gd name="T105" fmla="*/ 535 h 611"/>
                  <a:gd name="T106" fmla="*/ 384 w 537"/>
                  <a:gd name="T107" fmla="*/ 382 h 611"/>
                  <a:gd name="T108" fmla="*/ 345 w 537"/>
                  <a:gd name="T109" fmla="*/ 382 h 611"/>
                  <a:gd name="T110" fmla="*/ 345 w 537"/>
                  <a:gd name="T111" fmla="*/ 93 h 611"/>
                  <a:gd name="T112" fmla="*/ 460 w 537"/>
                  <a:gd name="T113" fmla="*/ 208 h 611"/>
                  <a:gd name="T114" fmla="*/ 460 w 537"/>
                  <a:gd name="T115" fmla="*/ 535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7" h="611">
                    <a:moveTo>
                      <a:pt x="362" y="0"/>
                    </a:moveTo>
                    <a:lnTo>
                      <a:pt x="0" y="0"/>
                    </a:lnTo>
                    <a:lnTo>
                      <a:pt x="0" y="611"/>
                    </a:lnTo>
                    <a:lnTo>
                      <a:pt x="537" y="611"/>
                    </a:lnTo>
                    <a:lnTo>
                      <a:pt x="537" y="174"/>
                    </a:lnTo>
                    <a:lnTo>
                      <a:pt x="362" y="0"/>
                    </a:lnTo>
                    <a:close/>
                    <a:moveTo>
                      <a:pt x="230" y="306"/>
                    </a:moveTo>
                    <a:lnTo>
                      <a:pt x="269" y="306"/>
                    </a:lnTo>
                    <a:lnTo>
                      <a:pt x="269" y="267"/>
                    </a:lnTo>
                    <a:lnTo>
                      <a:pt x="230" y="267"/>
                    </a:lnTo>
                    <a:lnTo>
                      <a:pt x="230" y="229"/>
                    </a:lnTo>
                    <a:lnTo>
                      <a:pt x="269" y="229"/>
                    </a:lnTo>
                    <a:lnTo>
                      <a:pt x="269" y="191"/>
                    </a:lnTo>
                    <a:lnTo>
                      <a:pt x="230" y="191"/>
                    </a:lnTo>
                    <a:lnTo>
                      <a:pt x="230" y="153"/>
                    </a:lnTo>
                    <a:lnTo>
                      <a:pt x="269" y="153"/>
                    </a:lnTo>
                    <a:lnTo>
                      <a:pt x="269" y="115"/>
                    </a:lnTo>
                    <a:lnTo>
                      <a:pt x="230" y="115"/>
                    </a:lnTo>
                    <a:lnTo>
                      <a:pt x="230" y="76"/>
                    </a:lnTo>
                    <a:lnTo>
                      <a:pt x="269" y="76"/>
                    </a:lnTo>
                    <a:lnTo>
                      <a:pt x="269" y="115"/>
                    </a:lnTo>
                    <a:lnTo>
                      <a:pt x="307" y="115"/>
                    </a:lnTo>
                    <a:lnTo>
                      <a:pt x="307" y="153"/>
                    </a:lnTo>
                    <a:lnTo>
                      <a:pt x="269" y="153"/>
                    </a:lnTo>
                    <a:lnTo>
                      <a:pt x="269" y="191"/>
                    </a:lnTo>
                    <a:lnTo>
                      <a:pt x="307" y="191"/>
                    </a:lnTo>
                    <a:lnTo>
                      <a:pt x="307" y="229"/>
                    </a:lnTo>
                    <a:lnTo>
                      <a:pt x="269" y="229"/>
                    </a:lnTo>
                    <a:lnTo>
                      <a:pt x="269" y="267"/>
                    </a:lnTo>
                    <a:lnTo>
                      <a:pt x="307" y="267"/>
                    </a:lnTo>
                    <a:lnTo>
                      <a:pt x="307" y="306"/>
                    </a:lnTo>
                    <a:lnTo>
                      <a:pt x="269" y="306"/>
                    </a:lnTo>
                    <a:lnTo>
                      <a:pt x="269" y="344"/>
                    </a:lnTo>
                    <a:lnTo>
                      <a:pt x="307" y="344"/>
                    </a:lnTo>
                    <a:lnTo>
                      <a:pt x="307" y="382"/>
                    </a:lnTo>
                    <a:lnTo>
                      <a:pt x="269" y="382"/>
                    </a:lnTo>
                    <a:lnTo>
                      <a:pt x="269" y="344"/>
                    </a:lnTo>
                    <a:lnTo>
                      <a:pt x="230" y="344"/>
                    </a:lnTo>
                    <a:lnTo>
                      <a:pt x="230" y="306"/>
                    </a:lnTo>
                    <a:close/>
                    <a:moveTo>
                      <a:pt x="154" y="535"/>
                    </a:moveTo>
                    <a:lnTo>
                      <a:pt x="77" y="535"/>
                    </a:lnTo>
                    <a:lnTo>
                      <a:pt x="77" y="76"/>
                    </a:lnTo>
                    <a:lnTo>
                      <a:pt x="192" y="76"/>
                    </a:lnTo>
                    <a:lnTo>
                      <a:pt x="192" y="382"/>
                    </a:lnTo>
                    <a:lnTo>
                      <a:pt x="154" y="382"/>
                    </a:lnTo>
                    <a:lnTo>
                      <a:pt x="154" y="535"/>
                    </a:lnTo>
                    <a:close/>
                    <a:moveTo>
                      <a:pt x="345" y="573"/>
                    </a:moveTo>
                    <a:lnTo>
                      <a:pt x="192" y="573"/>
                    </a:lnTo>
                    <a:lnTo>
                      <a:pt x="192" y="420"/>
                    </a:lnTo>
                    <a:lnTo>
                      <a:pt x="345" y="420"/>
                    </a:lnTo>
                    <a:lnTo>
                      <a:pt x="345" y="573"/>
                    </a:lnTo>
                    <a:close/>
                    <a:moveTo>
                      <a:pt x="460" y="535"/>
                    </a:moveTo>
                    <a:lnTo>
                      <a:pt x="384" y="535"/>
                    </a:lnTo>
                    <a:lnTo>
                      <a:pt x="384" y="382"/>
                    </a:lnTo>
                    <a:lnTo>
                      <a:pt x="345" y="382"/>
                    </a:lnTo>
                    <a:lnTo>
                      <a:pt x="345" y="93"/>
                    </a:lnTo>
                    <a:lnTo>
                      <a:pt x="460" y="208"/>
                    </a:lnTo>
                    <a:lnTo>
                      <a:pt x="460" y="5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0" name="Rectangle 11"/>
              <p:cNvSpPr>
                <a:spLocks noChangeArrowheads="1"/>
              </p:cNvSpPr>
              <p:nvPr/>
            </p:nvSpPr>
            <p:spPr bwMode="auto">
              <a:xfrm>
                <a:off x="1782042" y="1755437"/>
                <a:ext cx="122238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2275919" y="1995431"/>
              <a:ext cx="18053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b="1" dirty="0">
                  <a:solidFill>
                    <a:schemeClr val="bg1"/>
                  </a:solidFill>
                  <a:latin typeface="+mj-lt"/>
                </a:rPr>
                <a:t>Connaissances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077990" y="2309113"/>
              <a:ext cx="3399667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fr-BE" sz="1400" dirty="0">
                  <a:solidFill>
                    <a:schemeClr val="bg1"/>
                  </a:solidFill>
                </a:rPr>
                <a:t>Priorités d’investissement, stratégies et programmes nationaux</a:t>
              </a:r>
            </a:p>
            <a:p>
              <a:pPr marL="171450" indent="-17145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fr-BE" sz="1400" dirty="0">
                  <a:solidFill>
                    <a:schemeClr val="bg1"/>
                  </a:solidFill>
                </a:rPr>
                <a:t>Efforts et besoins en termes d’adaptation et d’atténuation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152537" y="3777805"/>
            <a:ext cx="3683447" cy="1199572"/>
            <a:chOff x="2152537" y="3777805"/>
            <a:chExt cx="3683447" cy="1199572"/>
          </a:xfrm>
        </p:grpSpPr>
        <p:sp>
          <p:nvSpPr>
            <p:cNvPr id="73" name="TextBox 72"/>
            <p:cNvSpPr txBox="1"/>
            <p:nvPr/>
          </p:nvSpPr>
          <p:spPr>
            <a:xfrm>
              <a:off x="2275919" y="3777805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d-ID" sz="20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152537" y="4023270"/>
              <a:ext cx="36834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fr-BE" sz="1400" dirty="0">
                  <a:solidFill>
                    <a:schemeClr val="bg1"/>
                  </a:solidFill>
                </a:rPr>
                <a:t>Faciliter la consultation avec les différentes parties prenantes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fr-BE" sz="1400" dirty="0">
                  <a:solidFill>
                    <a:schemeClr val="bg1"/>
                  </a:solidFill>
                </a:rPr>
                <a:t>D’autres mécanismes nationaux de coordination</a:t>
              </a:r>
              <a:r>
                <a:rPr lang="en-US" sz="1400" dirty="0">
                  <a:solidFill>
                    <a:schemeClr val="bg1"/>
                  </a:solidFill>
                </a:rPr>
                <a:t>  </a:t>
              </a:r>
              <a:endParaRPr lang="id-ID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602545" y="5547804"/>
            <a:ext cx="2869824" cy="1111387"/>
            <a:chOff x="1602545" y="5547804"/>
            <a:chExt cx="2869824" cy="1111387"/>
          </a:xfrm>
        </p:grpSpPr>
        <p:grpSp>
          <p:nvGrpSpPr>
            <p:cNvPr id="78" name="Group 77"/>
            <p:cNvGrpSpPr/>
            <p:nvPr/>
          </p:nvGrpSpPr>
          <p:grpSpPr>
            <a:xfrm flipH="1">
              <a:off x="1602545" y="5582827"/>
              <a:ext cx="406788" cy="356716"/>
              <a:chOff x="1588" y="1588"/>
              <a:chExt cx="1663700" cy="1458912"/>
            </a:xfrm>
            <a:solidFill>
              <a:schemeClr val="bg1"/>
            </a:solidFill>
          </p:grpSpPr>
          <p:sp>
            <p:nvSpPr>
              <p:cNvPr id="81" name="Oval 20"/>
              <p:cNvSpPr>
                <a:spLocks noChangeArrowheads="1"/>
              </p:cNvSpPr>
              <p:nvPr/>
            </p:nvSpPr>
            <p:spPr bwMode="auto">
              <a:xfrm>
                <a:off x="207963" y="1044575"/>
                <a:ext cx="415925" cy="415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2" name="Oval 21"/>
              <p:cNvSpPr>
                <a:spLocks noChangeArrowheads="1"/>
              </p:cNvSpPr>
              <p:nvPr/>
            </p:nvSpPr>
            <p:spPr bwMode="auto">
              <a:xfrm>
                <a:off x="1144588" y="1044575"/>
                <a:ext cx="419100" cy="415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3" name="Freeform 22"/>
              <p:cNvSpPr>
                <a:spLocks noEditPoints="1"/>
              </p:cNvSpPr>
              <p:nvPr/>
            </p:nvSpPr>
            <p:spPr bwMode="auto">
              <a:xfrm>
                <a:off x="1588" y="1588"/>
                <a:ext cx="1663700" cy="1144587"/>
              </a:xfrm>
              <a:custGeom>
                <a:avLst/>
                <a:gdLst>
                  <a:gd name="T0" fmla="*/ 427 w 441"/>
                  <a:gd name="T1" fmla="*/ 0 h 303"/>
                  <a:gd name="T2" fmla="*/ 152 w 441"/>
                  <a:gd name="T3" fmla="*/ 0 h 303"/>
                  <a:gd name="T4" fmla="*/ 138 w 441"/>
                  <a:gd name="T5" fmla="*/ 14 h 303"/>
                  <a:gd name="T6" fmla="*/ 138 w 441"/>
                  <a:gd name="T7" fmla="*/ 55 h 303"/>
                  <a:gd name="T8" fmla="*/ 69 w 441"/>
                  <a:gd name="T9" fmla="*/ 55 h 303"/>
                  <a:gd name="T10" fmla="*/ 49 w 441"/>
                  <a:gd name="T11" fmla="*/ 67 h 303"/>
                  <a:gd name="T12" fmla="*/ 6 w 441"/>
                  <a:gd name="T13" fmla="*/ 153 h 303"/>
                  <a:gd name="T14" fmla="*/ 0 w 441"/>
                  <a:gd name="T15" fmla="*/ 179 h 303"/>
                  <a:gd name="T16" fmla="*/ 0 w 441"/>
                  <a:gd name="T17" fmla="*/ 262 h 303"/>
                  <a:gd name="T18" fmla="*/ 10 w 441"/>
                  <a:gd name="T19" fmla="*/ 285 h 303"/>
                  <a:gd name="T20" fmla="*/ 18 w 441"/>
                  <a:gd name="T21" fmla="*/ 294 h 303"/>
                  <a:gd name="T22" fmla="*/ 33 w 441"/>
                  <a:gd name="T23" fmla="*/ 302 h 303"/>
                  <a:gd name="T24" fmla="*/ 110 w 441"/>
                  <a:gd name="T25" fmla="*/ 248 h 303"/>
                  <a:gd name="T26" fmla="*/ 188 w 441"/>
                  <a:gd name="T27" fmla="*/ 303 h 303"/>
                  <a:gd name="T28" fmla="*/ 281 w 441"/>
                  <a:gd name="T29" fmla="*/ 303 h 303"/>
                  <a:gd name="T30" fmla="*/ 358 w 441"/>
                  <a:gd name="T31" fmla="*/ 248 h 303"/>
                  <a:gd name="T32" fmla="*/ 435 w 441"/>
                  <a:gd name="T33" fmla="*/ 301 h 303"/>
                  <a:gd name="T34" fmla="*/ 441 w 441"/>
                  <a:gd name="T35" fmla="*/ 289 h 303"/>
                  <a:gd name="T36" fmla="*/ 441 w 441"/>
                  <a:gd name="T37" fmla="*/ 14 h 303"/>
                  <a:gd name="T38" fmla="*/ 427 w 441"/>
                  <a:gd name="T39" fmla="*/ 0 h 303"/>
                  <a:gd name="T40" fmla="*/ 138 w 441"/>
                  <a:gd name="T41" fmla="*/ 165 h 303"/>
                  <a:gd name="T42" fmla="*/ 55 w 441"/>
                  <a:gd name="T43" fmla="*/ 165 h 303"/>
                  <a:gd name="T44" fmla="*/ 83 w 441"/>
                  <a:gd name="T45" fmla="*/ 83 h 303"/>
                  <a:gd name="T46" fmla="*/ 138 w 441"/>
                  <a:gd name="T47" fmla="*/ 83 h 303"/>
                  <a:gd name="T48" fmla="*/ 138 w 441"/>
                  <a:gd name="T49" fmla="*/ 16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1" h="303">
                    <a:moveTo>
                      <a:pt x="427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44" y="0"/>
                      <a:pt x="138" y="6"/>
                      <a:pt x="138" y="14"/>
                    </a:cubicBezTo>
                    <a:cubicBezTo>
                      <a:pt x="138" y="55"/>
                      <a:pt x="138" y="55"/>
                      <a:pt x="138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1" y="55"/>
                      <a:pt x="52" y="61"/>
                      <a:pt x="49" y="67"/>
                    </a:cubicBezTo>
                    <a:cubicBezTo>
                      <a:pt x="6" y="153"/>
                      <a:pt x="6" y="153"/>
                      <a:pt x="6" y="153"/>
                    </a:cubicBezTo>
                    <a:cubicBezTo>
                      <a:pt x="3" y="160"/>
                      <a:pt x="0" y="172"/>
                      <a:pt x="0" y="179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70"/>
                      <a:pt x="4" y="280"/>
                      <a:pt x="10" y="285"/>
                    </a:cubicBezTo>
                    <a:cubicBezTo>
                      <a:pt x="18" y="294"/>
                      <a:pt x="18" y="294"/>
                      <a:pt x="18" y="294"/>
                    </a:cubicBezTo>
                    <a:cubicBezTo>
                      <a:pt x="21" y="297"/>
                      <a:pt x="27" y="300"/>
                      <a:pt x="33" y="302"/>
                    </a:cubicBezTo>
                    <a:cubicBezTo>
                      <a:pt x="45" y="271"/>
                      <a:pt x="75" y="248"/>
                      <a:pt x="110" y="248"/>
                    </a:cubicBezTo>
                    <a:cubicBezTo>
                      <a:pt x="146" y="248"/>
                      <a:pt x="176" y="271"/>
                      <a:pt x="188" y="303"/>
                    </a:cubicBezTo>
                    <a:cubicBezTo>
                      <a:pt x="281" y="303"/>
                      <a:pt x="281" y="303"/>
                      <a:pt x="281" y="303"/>
                    </a:cubicBezTo>
                    <a:cubicBezTo>
                      <a:pt x="292" y="271"/>
                      <a:pt x="323" y="248"/>
                      <a:pt x="358" y="248"/>
                    </a:cubicBezTo>
                    <a:cubicBezTo>
                      <a:pt x="393" y="248"/>
                      <a:pt x="423" y="270"/>
                      <a:pt x="435" y="301"/>
                    </a:cubicBezTo>
                    <a:cubicBezTo>
                      <a:pt x="439" y="298"/>
                      <a:pt x="441" y="294"/>
                      <a:pt x="441" y="289"/>
                    </a:cubicBezTo>
                    <a:cubicBezTo>
                      <a:pt x="441" y="14"/>
                      <a:pt x="441" y="14"/>
                      <a:pt x="441" y="14"/>
                    </a:cubicBezTo>
                    <a:cubicBezTo>
                      <a:pt x="441" y="6"/>
                      <a:pt x="435" y="0"/>
                      <a:pt x="427" y="0"/>
                    </a:cubicBezTo>
                    <a:close/>
                    <a:moveTo>
                      <a:pt x="138" y="165"/>
                    </a:moveTo>
                    <a:cubicBezTo>
                      <a:pt x="55" y="165"/>
                      <a:pt x="55" y="165"/>
                      <a:pt x="55" y="165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138" y="83"/>
                      <a:pt x="138" y="83"/>
                      <a:pt x="138" y="83"/>
                    </a:cubicBezTo>
                    <a:lnTo>
                      <a:pt x="138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2275919" y="5547804"/>
              <a:ext cx="1407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b="1" dirty="0">
                  <a:solidFill>
                    <a:schemeClr val="bg1"/>
                  </a:solidFill>
                  <a:latin typeface="+mj-lt"/>
                </a:rPr>
                <a:t>Leadership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152537" y="5920527"/>
              <a:ext cx="23198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7163" indent="-157163">
                <a:buFont typeface="Arial" panose="020B0604020202020204" pitchFamily="34" charset="0"/>
                <a:buChar char="•"/>
              </a:pPr>
              <a:r>
                <a:rPr lang="fr-BE" sz="1400" dirty="0">
                  <a:solidFill>
                    <a:schemeClr val="bg1"/>
                  </a:solidFill>
                </a:rPr>
                <a:t>Capacité de mener un dialogue stratégique au niveau national</a:t>
              </a:r>
            </a:p>
          </p:txBody>
        </p:sp>
      </p:grpSp>
      <p:sp>
        <p:nvSpPr>
          <p:cNvPr id="92" name="Freeform 9"/>
          <p:cNvSpPr>
            <a:spLocks noEditPoints="1"/>
          </p:cNvSpPr>
          <p:nvPr/>
        </p:nvSpPr>
        <p:spPr bwMode="auto">
          <a:xfrm>
            <a:off x="1556138" y="3725086"/>
            <a:ext cx="416527" cy="416970"/>
          </a:xfrm>
          <a:custGeom>
            <a:avLst/>
            <a:gdLst>
              <a:gd name="T0" fmla="*/ 374 w 396"/>
              <a:gd name="T1" fmla="*/ 160 h 396"/>
              <a:gd name="T2" fmla="*/ 319 w 396"/>
              <a:gd name="T3" fmla="*/ 160 h 396"/>
              <a:gd name="T4" fmla="*/ 305 w 396"/>
              <a:gd name="T5" fmla="*/ 130 h 396"/>
              <a:gd name="T6" fmla="*/ 342 w 396"/>
              <a:gd name="T7" fmla="*/ 93 h 396"/>
              <a:gd name="T8" fmla="*/ 342 w 396"/>
              <a:gd name="T9" fmla="*/ 62 h 396"/>
              <a:gd name="T10" fmla="*/ 326 w 396"/>
              <a:gd name="T11" fmla="*/ 46 h 396"/>
              <a:gd name="T12" fmla="*/ 295 w 396"/>
              <a:gd name="T13" fmla="*/ 46 h 396"/>
              <a:gd name="T14" fmla="*/ 258 w 396"/>
              <a:gd name="T15" fmla="*/ 84 h 396"/>
              <a:gd name="T16" fmla="*/ 225 w 396"/>
              <a:gd name="T17" fmla="*/ 70 h 396"/>
              <a:gd name="T18" fmla="*/ 225 w 396"/>
              <a:gd name="T19" fmla="*/ 22 h 396"/>
              <a:gd name="T20" fmla="*/ 203 w 396"/>
              <a:gd name="T21" fmla="*/ 0 h 396"/>
              <a:gd name="T22" fmla="*/ 181 w 396"/>
              <a:gd name="T23" fmla="*/ 0 h 396"/>
              <a:gd name="T24" fmla="*/ 159 w 396"/>
              <a:gd name="T25" fmla="*/ 22 h 396"/>
              <a:gd name="T26" fmla="*/ 159 w 396"/>
              <a:gd name="T27" fmla="*/ 70 h 396"/>
              <a:gd name="T28" fmla="*/ 124 w 396"/>
              <a:gd name="T29" fmla="*/ 85 h 396"/>
              <a:gd name="T30" fmla="*/ 93 w 396"/>
              <a:gd name="T31" fmla="*/ 54 h 396"/>
              <a:gd name="T32" fmla="*/ 62 w 396"/>
              <a:gd name="T33" fmla="*/ 54 h 396"/>
              <a:gd name="T34" fmla="*/ 46 w 396"/>
              <a:gd name="T35" fmla="*/ 70 h 396"/>
              <a:gd name="T36" fmla="*/ 46 w 396"/>
              <a:gd name="T37" fmla="*/ 101 h 396"/>
              <a:gd name="T38" fmla="*/ 78 w 396"/>
              <a:gd name="T39" fmla="*/ 133 h 396"/>
              <a:gd name="T40" fmla="*/ 63 w 396"/>
              <a:gd name="T41" fmla="*/ 171 h 396"/>
              <a:gd name="T42" fmla="*/ 22 w 396"/>
              <a:gd name="T43" fmla="*/ 171 h 396"/>
              <a:gd name="T44" fmla="*/ 0 w 396"/>
              <a:gd name="T45" fmla="*/ 193 h 396"/>
              <a:gd name="T46" fmla="*/ 0 w 396"/>
              <a:gd name="T47" fmla="*/ 215 h 396"/>
              <a:gd name="T48" fmla="*/ 22 w 396"/>
              <a:gd name="T49" fmla="*/ 236 h 396"/>
              <a:gd name="T50" fmla="*/ 66 w 396"/>
              <a:gd name="T51" fmla="*/ 236 h 396"/>
              <a:gd name="T52" fmla="*/ 84 w 396"/>
              <a:gd name="T53" fmla="*/ 273 h 396"/>
              <a:gd name="T54" fmla="*/ 54 w 396"/>
              <a:gd name="T55" fmla="*/ 303 h 396"/>
              <a:gd name="T56" fmla="*/ 54 w 396"/>
              <a:gd name="T57" fmla="*/ 334 h 396"/>
              <a:gd name="T58" fmla="*/ 70 w 396"/>
              <a:gd name="T59" fmla="*/ 350 h 396"/>
              <a:gd name="T60" fmla="*/ 101 w 396"/>
              <a:gd name="T61" fmla="*/ 350 h 396"/>
              <a:gd name="T62" fmla="*/ 134 w 396"/>
              <a:gd name="T63" fmla="*/ 316 h 396"/>
              <a:gd name="T64" fmla="*/ 171 w 396"/>
              <a:gd name="T65" fmla="*/ 328 h 396"/>
              <a:gd name="T66" fmla="*/ 171 w 396"/>
              <a:gd name="T67" fmla="*/ 374 h 396"/>
              <a:gd name="T68" fmla="*/ 192 w 396"/>
              <a:gd name="T69" fmla="*/ 396 h 396"/>
              <a:gd name="T70" fmla="*/ 214 w 396"/>
              <a:gd name="T71" fmla="*/ 396 h 396"/>
              <a:gd name="T72" fmla="*/ 236 w 396"/>
              <a:gd name="T73" fmla="*/ 374 h 396"/>
              <a:gd name="T74" fmla="*/ 236 w 396"/>
              <a:gd name="T75" fmla="*/ 322 h 396"/>
              <a:gd name="T76" fmla="*/ 268 w 396"/>
              <a:gd name="T77" fmla="*/ 306 h 396"/>
              <a:gd name="T78" fmla="*/ 303 w 396"/>
              <a:gd name="T79" fmla="*/ 342 h 396"/>
              <a:gd name="T80" fmla="*/ 334 w 396"/>
              <a:gd name="T81" fmla="*/ 342 h 396"/>
              <a:gd name="T82" fmla="*/ 350 w 396"/>
              <a:gd name="T83" fmla="*/ 326 h 396"/>
              <a:gd name="T84" fmla="*/ 350 w 396"/>
              <a:gd name="T85" fmla="*/ 295 h 396"/>
              <a:gd name="T86" fmla="*/ 311 w 396"/>
              <a:gd name="T87" fmla="*/ 256 h 396"/>
              <a:gd name="T88" fmla="*/ 322 w 396"/>
              <a:gd name="T89" fmla="*/ 225 h 396"/>
              <a:gd name="T90" fmla="*/ 374 w 396"/>
              <a:gd name="T91" fmla="*/ 225 h 396"/>
              <a:gd name="T92" fmla="*/ 396 w 396"/>
              <a:gd name="T93" fmla="*/ 203 h 396"/>
              <a:gd name="T94" fmla="*/ 396 w 396"/>
              <a:gd name="T95" fmla="*/ 182 h 396"/>
              <a:gd name="T96" fmla="*/ 374 w 396"/>
              <a:gd name="T97" fmla="*/ 160 h 396"/>
              <a:gd name="T98" fmla="*/ 193 w 396"/>
              <a:gd name="T99" fmla="*/ 253 h 396"/>
              <a:gd name="T100" fmla="*/ 138 w 396"/>
              <a:gd name="T101" fmla="*/ 198 h 396"/>
              <a:gd name="T102" fmla="*/ 193 w 396"/>
              <a:gd name="T103" fmla="*/ 143 h 396"/>
              <a:gd name="T104" fmla="*/ 248 w 396"/>
              <a:gd name="T105" fmla="*/ 198 h 396"/>
              <a:gd name="T106" fmla="*/ 193 w 396"/>
              <a:gd name="T107" fmla="*/ 253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6" h="396">
                <a:moveTo>
                  <a:pt x="374" y="160"/>
                </a:moveTo>
                <a:cubicBezTo>
                  <a:pt x="319" y="160"/>
                  <a:pt x="319" y="160"/>
                  <a:pt x="319" y="160"/>
                </a:cubicBezTo>
                <a:cubicBezTo>
                  <a:pt x="315" y="149"/>
                  <a:pt x="311" y="139"/>
                  <a:pt x="305" y="130"/>
                </a:cubicBezTo>
                <a:cubicBezTo>
                  <a:pt x="342" y="93"/>
                  <a:pt x="342" y="93"/>
                  <a:pt x="342" y="93"/>
                </a:cubicBezTo>
                <a:cubicBezTo>
                  <a:pt x="351" y="84"/>
                  <a:pt x="351" y="70"/>
                  <a:pt x="342" y="62"/>
                </a:cubicBezTo>
                <a:cubicBezTo>
                  <a:pt x="326" y="46"/>
                  <a:pt x="326" y="46"/>
                  <a:pt x="326" y="46"/>
                </a:cubicBezTo>
                <a:cubicBezTo>
                  <a:pt x="318" y="38"/>
                  <a:pt x="304" y="38"/>
                  <a:pt x="295" y="46"/>
                </a:cubicBezTo>
                <a:cubicBezTo>
                  <a:pt x="258" y="84"/>
                  <a:pt x="258" y="84"/>
                  <a:pt x="258" y="84"/>
                </a:cubicBezTo>
                <a:cubicBezTo>
                  <a:pt x="248" y="78"/>
                  <a:pt x="237" y="73"/>
                  <a:pt x="225" y="70"/>
                </a:cubicBezTo>
                <a:cubicBezTo>
                  <a:pt x="225" y="22"/>
                  <a:pt x="225" y="22"/>
                  <a:pt x="225" y="22"/>
                </a:cubicBezTo>
                <a:cubicBezTo>
                  <a:pt x="225" y="10"/>
                  <a:pt x="216" y="0"/>
                  <a:pt x="203" y="0"/>
                </a:cubicBezTo>
                <a:cubicBezTo>
                  <a:pt x="181" y="0"/>
                  <a:pt x="181" y="0"/>
                  <a:pt x="181" y="0"/>
                </a:cubicBezTo>
                <a:cubicBezTo>
                  <a:pt x="169" y="0"/>
                  <a:pt x="159" y="10"/>
                  <a:pt x="159" y="22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47" y="74"/>
                  <a:pt x="135" y="79"/>
                  <a:pt x="124" y="85"/>
                </a:cubicBezTo>
                <a:cubicBezTo>
                  <a:pt x="93" y="54"/>
                  <a:pt x="93" y="54"/>
                  <a:pt x="93" y="54"/>
                </a:cubicBezTo>
                <a:cubicBezTo>
                  <a:pt x="84" y="46"/>
                  <a:pt x="70" y="46"/>
                  <a:pt x="62" y="54"/>
                </a:cubicBezTo>
                <a:cubicBezTo>
                  <a:pt x="46" y="70"/>
                  <a:pt x="46" y="70"/>
                  <a:pt x="46" y="70"/>
                </a:cubicBezTo>
                <a:cubicBezTo>
                  <a:pt x="38" y="78"/>
                  <a:pt x="38" y="92"/>
                  <a:pt x="46" y="101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1" y="144"/>
                  <a:pt x="66" y="157"/>
                  <a:pt x="63" y="171"/>
                </a:cubicBezTo>
                <a:cubicBezTo>
                  <a:pt x="22" y="171"/>
                  <a:pt x="22" y="171"/>
                  <a:pt x="22" y="171"/>
                </a:cubicBezTo>
                <a:cubicBezTo>
                  <a:pt x="10" y="171"/>
                  <a:pt x="0" y="180"/>
                  <a:pt x="0" y="193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27"/>
                  <a:pt x="10" y="236"/>
                  <a:pt x="22" y="236"/>
                </a:cubicBezTo>
                <a:cubicBezTo>
                  <a:pt x="66" y="236"/>
                  <a:pt x="66" y="236"/>
                  <a:pt x="66" y="236"/>
                </a:cubicBezTo>
                <a:cubicBezTo>
                  <a:pt x="70" y="250"/>
                  <a:pt x="76" y="262"/>
                  <a:pt x="84" y="273"/>
                </a:cubicBezTo>
                <a:cubicBezTo>
                  <a:pt x="54" y="303"/>
                  <a:pt x="54" y="303"/>
                  <a:pt x="54" y="303"/>
                </a:cubicBezTo>
                <a:cubicBezTo>
                  <a:pt x="45" y="312"/>
                  <a:pt x="45" y="326"/>
                  <a:pt x="54" y="334"/>
                </a:cubicBezTo>
                <a:cubicBezTo>
                  <a:pt x="70" y="350"/>
                  <a:pt x="70" y="350"/>
                  <a:pt x="70" y="350"/>
                </a:cubicBezTo>
                <a:cubicBezTo>
                  <a:pt x="78" y="358"/>
                  <a:pt x="92" y="358"/>
                  <a:pt x="101" y="350"/>
                </a:cubicBezTo>
                <a:cubicBezTo>
                  <a:pt x="134" y="316"/>
                  <a:pt x="134" y="316"/>
                  <a:pt x="134" y="316"/>
                </a:cubicBezTo>
                <a:cubicBezTo>
                  <a:pt x="145" y="322"/>
                  <a:pt x="158" y="326"/>
                  <a:pt x="171" y="328"/>
                </a:cubicBezTo>
                <a:cubicBezTo>
                  <a:pt x="171" y="374"/>
                  <a:pt x="171" y="374"/>
                  <a:pt x="171" y="374"/>
                </a:cubicBezTo>
                <a:cubicBezTo>
                  <a:pt x="171" y="386"/>
                  <a:pt x="180" y="396"/>
                  <a:pt x="192" y="396"/>
                </a:cubicBezTo>
                <a:cubicBezTo>
                  <a:pt x="214" y="396"/>
                  <a:pt x="214" y="396"/>
                  <a:pt x="214" y="396"/>
                </a:cubicBezTo>
                <a:cubicBezTo>
                  <a:pt x="227" y="396"/>
                  <a:pt x="236" y="386"/>
                  <a:pt x="236" y="374"/>
                </a:cubicBezTo>
                <a:cubicBezTo>
                  <a:pt x="236" y="322"/>
                  <a:pt x="236" y="322"/>
                  <a:pt x="236" y="322"/>
                </a:cubicBezTo>
                <a:cubicBezTo>
                  <a:pt x="248" y="318"/>
                  <a:pt x="258" y="313"/>
                  <a:pt x="268" y="306"/>
                </a:cubicBezTo>
                <a:cubicBezTo>
                  <a:pt x="303" y="342"/>
                  <a:pt x="303" y="342"/>
                  <a:pt x="303" y="342"/>
                </a:cubicBezTo>
                <a:cubicBezTo>
                  <a:pt x="312" y="351"/>
                  <a:pt x="325" y="351"/>
                  <a:pt x="334" y="342"/>
                </a:cubicBezTo>
                <a:cubicBezTo>
                  <a:pt x="350" y="326"/>
                  <a:pt x="350" y="326"/>
                  <a:pt x="350" y="326"/>
                </a:cubicBezTo>
                <a:cubicBezTo>
                  <a:pt x="358" y="318"/>
                  <a:pt x="358" y="304"/>
                  <a:pt x="350" y="295"/>
                </a:cubicBezTo>
                <a:cubicBezTo>
                  <a:pt x="311" y="256"/>
                  <a:pt x="311" y="256"/>
                  <a:pt x="311" y="256"/>
                </a:cubicBezTo>
                <a:cubicBezTo>
                  <a:pt x="316" y="247"/>
                  <a:pt x="319" y="236"/>
                  <a:pt x="322" y="225"/>
                </a:cubicBezTo>
                <a:cubicBezTo>
                  <a:pt x="374" y="225"/>
                  <a:pt x="374" y="225"/>
                  <a:pt x="374" y="225"/>
                </a:cubicBezTo>
                <a:cubicBezTo>
                  <a:pt x="386" y="225"/>
                  <a:pt x="396" y="216"/>
                  <a:pt x="396" y="203"/>
                </a:cubicBezTo>
                <a:cubicBezTo>
                  <a:pt x="396" y="182"/>
                  <a:pt x="396" y="182"/>
                  <a:pt x="396" y="182"/>
                </a:cubicBezTo>
                <a:cubicBezTo>
                  <a:pt x="396" y="169"/>
                  <a:pt x="386" y="160"/>
                  <a:pt x="374" y="160"/>
                </a:cubicBezTo>
                <a:close/>
                <a:moveTo>
                  <a:pt x="193" y="253"/>
                </a:moveTo>
                <a:cubicBezTo>
                  <a:pt x="162" y="253"/>
                  <a:pt x="138" y="228"/>
                  <a:pt x="138" y="198"/>
                </a:cubicBezTo>
                <a:cubicBezTo>
                  <a:pt x="138" y="168"/>
                  <a:pt x="162" y="143"/>
                  <a:pt x="193" y="143"/>
                </a:cubicBezTo>
                <a:cubicBezTo>
                  <a:pt x="223" y="143"/>
                  <a:pt x="248" y="168"/>
                  <a:pt x="248" y="198"/>
                </a:cubicBezTo>
                <a:cubicBezTo>
                  <a:pt x="248" y="228"/>
                  <a:pt x="223" y="253"/>
                  <a:pt x="193" y="2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" name="TextBox 92"/>
          <p:cNvSpPr txBox="1"/>
          <p:nvPr/>
        </p:nvSpPr>
        <p:spPr>
          <a:xfrm>
            <a:off x="2273135" y="3680817"/>
            <a:ext cx="307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chemeClr val="bg1"/>
                </a:solidFill>
                <a:latin typeface="+mj-lt"/>
              </a:rPr>
              <a:t>Fonctions de coordination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053467" y="565702"/>
            <a:ext cx="396715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bg1"/>
                </a:solidFill>
              </a:rPr>
              <a:t>Capacité de superviser et d’évaluer les activités en lien avec le GCF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schemeClr val="bg1"/>
                </a:solidFill>
              </a:rPr>
              <a:t>Familiarité avec les autres activités existantes dans le pays </a:t>
            </a:r>
          </a:p>
        </p:txBody>
      </p:sp>
    </p:spTree>
    <p:extLst>
      <p:ext uri="{BB962C8B-B14F-4D97-AF65-F5344CB8AC3E}">
        <p14:creationId xmlns:p14="http://schemas.microsoft.com/office/powerpoint/2010/main" val="330620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1844697" y="885224"/>
            <a:ext cx="6590370" cy="6741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None/>
            </a:pPr>
            <a:r>
              <a:rPr lang="en-US" sz="3600" b="1" dirty="0" smtClean="0"/>
              <a:t>Guide pour </a:t>
            </a:r>
            <a:r>
              <a:rPr lang="en-US" sz="3600" b="1" dirty="0" err="1" smtClean="0"/>
              <a:t>l’appropriation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nationale</a:t>
            </a:r>
            <a:endParaRPr lang="en-US" sz="3600" b="1" dirty="0">
              <a:cs typeface="Corbe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395" y="2255562"/>
            <a:ext cx="8195195" cy="4296229"/>
          </a:xfrm>
          <a:prstGeom prst="rect">
            <a:avLst/>
          </a:prstGeom>
          <a:solidFill>
            <a:schemeClr val="bg1"/>
          </a:solidFill>
        </p:spPr>
      </p:sp>
      <p:sp>
        <p:nvSpPr>
          <p:cNvPr id="8" name="Straight Connector 7"/>
          <p:cNvSpPr/>
          <p:nvPr/>
        </p:nvSpPr>
        <p:spPr>
          <a:xfrm>
            <a:off x="502395" y="2345483"/>
            <a:ext cx="8195195" cy="0"/>
          </a:xfrm>
          <a:prstGeom prst="line">
            <a:avLst/>
          </a:prstGeom>
          <a:ln>
            <a:solidFill>
              <a:srgbClr val="216977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02395" y="1873532"/>
            <a:ext cx="2624571" cy="471950"/>
          </a:xfrm>
          <a:custGeom>
            <a:avLst/>
            <a:gdLst>
              <a:gd name="connsiteX0" fmla="*/ 78674 w 1941576"/>
              <a:gd name="connsiteY0" fmla="*/ 0 h 471950"/>
              <a:gd name="connsiteX1" fmla="*/ 1862902 w 1941576"/>
              <a:gd name="connsiteY1" fmla="*/ 0 h 471950"/>
              <a:gd name="connsiteX2" fmla="*/ 1941576 w 1941576"/>
              <a:gd name="connsiteY2" fmla="*/ 78674 h 471950"/>
              <a:gd name="connsiteX3" fmla="*/ 1941576 w 1941576"/>
              <a:gd name="connsiteY3" fmla="*/ 471950 h 471950"/>
              <a:gd name="connsiteX4" fmla="*/ 1941576 w 1941576"/>
              <a:gd name="connsiteY4" fmla="*/ 471950 h 471950"/>
              <a:gd name="connsiteX5" fmla="*/ 0 w 1941576"/>
              <a:gd name="connsiteY5" fmla="*/ 471950 h 471950"/>
              <a:gd name="connsiteX6" fmla="*/ 0 w 1941576"/>
              <a:gd name="connsiteY6" fmla="*/ 471950 h 471950"/>
              <a:gd name="connsiteX7" fmla="*/ 0 w 1941576"/>
              <a:gd name="connsiteY7" fmla="*/ 78674 h 471950"/>
              <a:gd name="connsiteX8" fmla="*/ 78674 w 1941576"/>
              <a:gd name="connsiteY8" fmla="*/ 0 h 4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1576" h="471950">
                <a:moveTo>
                  <a:pt x="78674" y="0"/>
                </a:moveTo>
                <a:lnTo>
                  <a:pt x="1862902" y="0"/>
                </a:lnTo>
                <a:cubicBezTo>
                  <a:pt x="1906352" y="0"/>
                  <a:pt x="1941576" y="35224"/>
                  <a:pt x="1941576" y="78674"/>
                </a:cubicBezTo>
                <a:lnTo>
                  <a:pt x="1941576" y="471950"/>
                </a:lnTo>
                <a:lnTo>
                  <a:pt x="1941576" y="471950"/>
                </a:lnTo>
                <a:lnTo>
                  <a:pt x="0" y="471950"/>
                </a:lnTo>
                <a:lnTo>
                  <a:pt x="0" y="471950"/>
                </a:lnTo>
                <a:lnTo>
                  <a:pt x="0" y="78674"/>
                </a:lnTo>
                <a:cubicBezTo>
                  <a:pt x="0" y="35224"/>
                  <a:pt x="35224" y="0"/>
                  <a:pt x="78674" y="0"/>
                </a:cubicBezTo>
                <a:close/>
              </a:path>
            </a:pathLst>
          </a:custGeom>
          <a:solidFill>
            <a:srgbClr val="216977"/>
          </a:solidFill>
          <a:ln>
            <a:solidFill>
              <a:srgbClr val="216977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33" tIns="57333" rIns="57333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8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502395" y="2401461"/>
            <a:ext cx="8045860" cy="944042"/>
          </a:xfrm>
          <a:custGeom>
            <a:avLst/>
            <a:gdLst>
              <a:gd name="connsiteX0" fmla="*/ 0 w 7467601"/>
              <a:gd name="connsiteY0" fmla="*/ 0 h 944042"/>
              <a:gd name="connsiteX1" fmla="*/ 7467601 w 7467601"/>
              <a:gd name="connsiteY1" fmla="*/ 0 h 944042"/>
              <a:gd name="connsiteX2" fmla="*/ 7467601 w 7467601"/>
              <a:gd name="connsiteY2" fmla="*/ 944042 h 944042"/>
              <a:gd name="connsiteX3" fmla="*/ 0 w 7467601"/>
              <a:gd name="connsiteY3" fmla="*/ 944042 h 944042"/>
              <a:gd name="connsiteX4" fmla="*/ 0 w 7467601"/>
              <a:gd name="connsiteY4" fmla="*/ 0 h 94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601" h="944042">
                <a:moveTo>
                  <a:pt x="0" y="0"/>
                </a:moveTo>
                <a:lnTo>
                  <a:pt x="7467601" y="0"/>
                </a:lnTo>
                <a:lnTo>
                  <a:pt x="7467601" y="944042"/>
                </a:lnTo>
                <a:lnTo>
                  <a:pt x="0" y="9440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1E6271"/>
              </a:buClr>
            </a:pPr>
            <a:r>
              <a:rPr lang="en-CA" sz="2000" b="1" kern="1200" dirty="0" err="1" smtClean="0"/>
              <a:t>Adopté</a:t>
            </a:r>
            <a:r>
              <a:rPr lang="en-CA" sz="2000" b="1" kern="1200" dirty="0" smtClean="0"/>
              <a:t> par le </a:t>
            </a:r>
            <a:r>
              <a:rPr lang="en-CA" sz="2000" b="1" kern="1200" dirty="0" err="1" smtClean="0"/>
              <a:t>Conseil</a:t>
            </a:r>
            <a:r>
              <a:rPr lang="en-CA" sz="2000" b="1" kern="1200" dirty="0" smtClean="0"/>
              <a:t> </a:t>
            </a:r>
            <a:r>
              <a:rPr lang="en-CA" sz="2000" b="1" kern="1200" dirty="0" err="1" smtClean="0"/>
              <a:t>lors</a:t>
            </a:r>
            <a:r>
              <a:rPr lang="en-CA" sz="2000" b="1" kern="1200" dirty="0" smtClean="0"/>
              <a:t> de </a:t>
            </a:r>
            <a:r>
              <a:rPr lang="en-CA" sz="2000" b="1" kern="1200" dirty="0" err="1" smtClean="0"/>
              <a:t>sa</a:t>
            </a:r>
            <a:r>
              <a:rPr lang="en-CA" sz="2000" b="1" kern="1200" dirty="0" smtClean="0"/>
              <a:t> 17ème </a:t>
            </a:r>
            <a:r>
              <a:rPr lang="en-CA" sz="2000" b="1" kern="1200" dirty="0" err="1" smtClean="0"/>
              <a:t>réunion</a:t>
            </a:r>
            <a:r>
              <a:rPr lang="en-CA" sz="2000" b="1" kern="1200" dirty="0" smtClean="0"/>
              <a:t> en </a:t>
            </a:r>
            <a:r>
              <a:rPr lang="en-CA" sz="2000" b="1" kern="1200" dirty="0" err="1" smtClean="0"/>
              <a:t>juillet</a:t>
            </a:r>
            <a:r>
              <a:rPr lang="en-CA" sz="2000" b="1" kern="1200" dirty="0" smtClean="0"/>
              <a:t> 2017, </a:t>
            </a:r>
            <a:r>
              <a:rPr lang="en-CA" sz="2000" b="1" dirty="0" smtClean="0"/>
              <a:t>le guide</a:t>
            </a:r>
            <a:r>
              <a:rPr lang="en-CA" sz="2000" kern="1200" dirty="0" smtClean="0"/>
              <a:t>:</a:t>
            </a:r>
            <a:br>
              <a:rPr lang="en-CA" sz="2000" kern="1200" dirty="0" smtClean="0"/>
            </a:br>
            <a:endParaRPr lang="en-GB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1E6271"/>
              </a:buClr>
              <a:buChar char="•"/>
            </a:pPr>
            <a:r>
              <a:rPr lang="en-CA" sz="2000" kern="1200" dirty="0" smtClean="0"/>
              <a:t>Met en exergue </a:t>
            </a:r>
            <a:r>
              <a:rPr lang="en-CA" sz="2000" kern="1200" dirty="0" err="1" smtClean="0"/>
              <a:t>l’importance</a:t>
            </a:r>
            <a:r>
              <a:rPr lang="en-CA" sz="2000" kern="1200" dirty="0" smtClean="0"/>
              <a:t> du </a:t>
            </a:r>
            <a:r>
              <a:rPr lang="en-CA" sz="2000" kern="1200" dirty="0" err="1" smtClean="0"/>
              <a:t>processus</a:t>
            </a:r>
            <a:r>
              <a:rPr lang="en-CA" sz="2000" kern="1200" dirty="0" smtClean="0"/>
              <a:t> de </a:t>
            </a:r>
            <a:r>
              <a:rPr lang="en-CA" sz="2000" kern="1200" dirty="0" err="1" smtClean="0"/>
              <a:t>programmation</a:t>
            </a:r>
            <a:r>
              <a:rPr lang="en-CA" sz="2000" kern="1200" dirty="0" smtClean="0"/>
              <a:t> des </a:t>
            </a:r>
            <a:r>
              <a:rPr lang="en-CA" sz="2000" kern="1200" dirty="0" err="1" smtClean="0"/>
              <a:t>investissements</a:t>
            </a:r>
            <a:r>
              <a:rPr lang="en-CA" sz="2000" kern="1200" dirty="0" smtClean="0"/>
              <a:t> </a:t>
            </a:r>
            <a:r>
              <a:rPr lang="en-CA" sz="2000" kern="1200" dirty="0" err="1" smtClean="0"/>
              <a:t>dans</a:t>
            </a:r>
            <a:r>
              <a:rPr lang="en-CA" sz="2000" kern="1200" dirty="0" smtClean="0"/>
              <a:t> le cadre du dialogue de long-</a:t>
            </a:r>
            <a:r>
              <a:rPr lang="en-CA" sz="2000" kern="1200" dirty="0" err="1" smtClean="0"/>
              <a:t>terme</a:t>
            </a:r>
            <a:r>
              <a:rPr lang="en-CA" sz="2000" kern="1200" dirty="0" smtClean="0"/>
              <a:t> avec le GCF.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1E6271"/>
              </a:buClr>
              <a:buChar char="•"/>
            </a:pPr>
            <a:endParaRPr lang="en-US" sz="2000" dirty="0" smtClean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1E6271"/>
              </a:buClr>
              <a:buChar char="•"/>
            </a:pPr>
            <a:r>
              <a:rPr lang="en-US" sz="2000" dirty="0" err="1" smtClean="0"/>
              <a:t>Souligne</a:t>
            </a:r>
            <a:r>
              <a:rPr lang="en-US" sz="2000" dirty="0" smtClean="0"/>
              <a:t> le </a:t>
            </a:r>
            <a:r>
              <a:rPr lang="en-US" sz="2000" dirty="0" err="1" smtClean="0"/>
              <a:t>principe</a:t>
            </a:r>
            <a:r>
              <a:rPr lang="en-US" sz="2000" dirty="0" smtClean="0"/>
              <a:t> </a:t>
            </a:r>
            <a:r>
              <a:rPr lang="en-US" sz="2000" dirty="0" err="1" smtClean="0"/>
              <a:t>d’appropriation</a:t>
            </a:r>
            <a:r>
              <a:rPr lang="en-US" sz="2000" dirty="0" smtClean="0"/>
              <a:t> </a:t>
            </a:r>
            <a:r>
              <a:rPr lang="en-US" sz="2000" dirty="0" err="1" smtClean="0"/>
              <a:t>nationale</a:t>
            </a:r>
            <a:r>
              <a:rPr lang="en-US" sz="2000" dirty="0" smtClean="0"/>
              <a:t> </a:t>
            </a:r>
            <a:r>
              <a:rPr lang="en-US" sz="2000" dirty="0" err="1" smtClean="0"/>
              <a:t>comme</a:t>
            </a:r>
            <a:r>
              <a:rPr lang="en-US" sz="2000" dirty="0" smtClean="0"/>
              <a:t> un </a:t>
            </a:r>
            <a:r>
              <a:rPr lang="en-US" sz="2000" dirty="0" err="1" smtClean="0"/>
              <a:t>principe</a:t>
            </a:r>
            <a:r>
              <a:rPr lang="en-US" sz="2000" dirty="0" smtClean="0"/>
              <a:t> clef pour le GCF.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1E6271"/>
              </a:buClr>
              <a:buChar char="•"/>
            </a:pPr>
            <a:endParaRPr lang="en-US" sz="2000" dirty="0" smtClean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1E6271"/>
              </a:buClr>
              <a:buChar char="•"/>
            </a:pPr>
            <a:r>
              <a:rPr lang="en-US" sz="2000" dirty="0" err="1" smtClean="0"/>
              <a:t>Réaffirme</a:t>
            </a:r>
            <a:r>
              <a:rPr lang="en-US" sz="2000" dirty="0" smtClean="0"/>
              <a:t> le role des pays à </a:t>
            </a:r>
            <a:r>
              <a:rPr lang="en-US" sz="2000" dirty="0" err="1" smtClean="0"/>
              <a:t>mener</a:t>
            </a:r>
            <a:r>
              <a:rPr lang="en-US" sz="2000" dirty="0" smtClean="0"/>
              <a:t> le dialogue avec le </a:t>
            </a:r>
            <a:r>
              <a:rPr lang="en-US" sz="2000" dirty="0" err="1" smtClean="0"/>
              <a:t>Fonds</a:t>
            </a:r>
            <a:r>
              <a:rPr lang="en-US" sz="2000" dirty="0" smtClean="0"/>
              <a:t>, et </a:t>
            </a:r>
            <a:r>
              <a:rPr lang="en-US" sz="2000" dirty="0" err="1" smtClean="0"/>
              <a:t>ce</a:t>
            </a:r>
            <a:r>
              <a:rPr lang="en-US" sz="2000" dirty="0" smtClean="0"/>
              <a:t> avec les parties </a:t>
            </a:r>
            <a:r>
              <a:rPr lang="en-US" sz="2000" dirty="0" err="1" smtClean="0"/>
              <a:t>prenantes</a:t>
            </a:r>
            <a:r>
              <a:rPr lang="en-US" sz="2000" dirty="0" smtClean="0"/>
              <a:t> </a:t>
            </a:r>
            <a:r>
              <a:rPr lang="en-US" sz="2000" dirty="0" err="1" smtClean="0"/>
              <a:t>pertinentes</a:t>
            </a:r>
            <a:r>
              <a:rPr lang="en-US" sz="2000" dirty="0" smtClean="0"/>
              <a:t>.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1E6271"/>
              </a:buClr>
              <a:buChar char="•"/>
            </a:pPr>
            <a:endParaRPr lang="en-US" sz="2000" dirty="0" smtClean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1E6271"/>
              </a:buClr>
              <a:buChar char="•"/>
            </a:pPr>
            <a:r>
              <a:rPr lang="en-US" sz="2000" dirty="0" err="1" smtClean="0"/>
              <a:t>Inclut</a:t>
            </a:r>
            <a:r>
              <a:rPr lang="en-US" sz="2000" dirty="0" smtClean="0"/>
              <a:t> des suggestions </a:t>
            </a:r>
            <a:r>
              <a:rPr lang="en-US" sz="2000" dirty="0" err="1" smtClean="0"/>
              <a:t>permettant</a:t>
            </a:r>
            <a:r>
              <a:rPr lang="en-US" sz="2000" dirty="0" smtClean="0"/>
              <a:t> aux pays de </a:t>
            </a:r>
            <a:r>
              <a:rPr lang="en-US" sz="2000" dirty="0" err="1" smtClean="0"/>
              <a:t>mieux</a:t>
            </a:r>
            <a:r>
              <a:rPr lang="en-US" sz="2000" dirty="0" smtClean="0"/>
              <a:t> </a:t>
            </a:r>
            <a:r>
              <a:rPr lang="en-US" sz="2000" dirty="0" err="1" smtClean="0"/>
              <a:t>comprendre</a:t>
            </a:r>
            <a:r>
              <a:rPr lang="en-US" sz="2000" dirty="0" smtClean="0"/>
              <a:t> le </a:t>
            </a:r>
            <a:r>
              <a:rPr lang="en-US" sz="2000" dirty="0" err="1" smtClean="0"/>
              <a:t>Fonds</a:t>
            </a:r>
            <a:r>
              <a:rPr lang="en-US" sz="2000" dirty="0" smtClean="0"/>
              <a:t>, </a:t>
            </a:r>
            <a:r>
              <a:rPr lang="en-US" sz="2000" dirty="0" err="1" smtClean="0"/>
              <a:t>ses</a:t>
            </a:r>
            <a:r>
              <a:rPr lang="en-US" sz="2000" dirty="0" smtClean="0"/>
              <a:t> </a:t>
            </a:r>
            <a:r>
              <a:rPr lang="en-US" sz="2000" dirty="0" err="1" smtClean="0"/>
              <a:t>smodalités</a:t>
            </a:r>
            <a:r>
              <a:rPr lang="en-US" sz="2000" dirty="0" smtClean="0"/>
              <a:t> </a:t>
            </a:r>
            <a:r>
              <a:rPr lang="en-US" sz="2000" dirty="0" err="1" smtClean="0"/>
              <a:t>opérationnelles</a:t>
            </a:r>
            <a:r>
              <a:rPr lang="en-US" sz="2000" dirty="0" smtClean="0"/>
              <a:t>, </a:t>
            </a:r>
            <a:r>
              <a:rPr lang="en-US" sz="2000" dirty="0" err="1" smtClean="0"/>
              <a:t>telles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l’accréditation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la readiness.</a:t>
            </a:r>
            <a:endParaRPr lang="en-GB" sz="20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502395" y="5766369"/>
            <a:ext cx="8195195" cy="944042"/>
          </a:xfrm>
          <a:custGeom>
            <a:avLst/>
            <a:gdLst>
              <a:gd name="connsiteX0" fmla="*/ 0 w 7467601"/>
              <a:gd name="connsiteY0" fmla="*/ 0 h 944042"/>
              <a:gd name="connsiteX1" fmla="*/ 7467601 w 7467601"/>
              <a:gd name="connsiteY1" fmla="*/ 0 h 944042"/>
              <a:gd name="connsiteX2" fmla="*/ 7467601 w 7467601"/>
              <a:gd name="connsiteY2" fmla="*/ 944042 h 944042"/>
              <a:gd name="connsiteX3" fmla="*/ 0 w 7467601"/>
              <a:gd name="connsiteY3" fmla="*/ 944042 h 944042"/>
              <a:gd name="connsiteX4" fmla="*/ 0 w 7467601"/>
              <a:gd name="connsiteY4" fmla="*/ 0 h 94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601" h="944042">
                <a:moveTo>
                  <a:pt x="0" y="0"/>
                </a:moveTo>
                <a:lnTo>
                  <a:pt x="7467601" y="0"/>
                </a:lnTo>
                <a:lnTo>
                  <a:pt x="7467601" y="944042"/>
                </a:lnTo>
                <a:lnTo>
                  <a:pt x="0" y="9440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1E6271"/>
              </a:buClr>
              <a:buChar char="•"/>
            </a:pPr>
            <a:endParaRPr lang="en-GB" sz="2000" kern="1200" dirty="0"/>
          </a:p>
        </p:txBody>
      </p:sp>
    </p:spTree>
    <p:extLst>
      <p:ext uri="{BB962C8B-B14F-4D97-AF65-F5344CB8AC3E}">
        <p14:creationId xmlns:p14="http://schemas.microsoft.com/office/powerpoint/2010/main" val="56894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" y="0"/>
            <a:ext cx="913891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00188" cy="69513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28782" y="2553869"/>
            <a:ext cx="4642623" cy="17502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fr-BE" sz="3600" b="1">
                <a:solidFill>
                  <a:srgbClr val="1E6271"/>
                </a:solidFill>
              </a:rPr>
              <a:t>La programmation avec le GCF</a:t>
            </a:r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347" y="4644816"/>
            <a:ext cx="1818257" cy="10058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45720" rIns="0" bIns="0"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300" b="1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 rot="16200000">
            <a:off x="3109703" y="1458128"/>
            <a:ext cx="3384467" cy="4547102"/>
            <a:chOff x="3573114" y="2315528"/>
            <a:chExt cx="4907557" cy="2883413"/>
          </a:xfrm>
          <a:pattFill prst="pct80">
            <a:fgClr>
              <a:schemeClr val="accent6">
                <a:lumMod val="50000"/>
              </a:schemeClr>
            </a:fgClr>
            <a:bgClr>
              <a:schemeClr val="bg1"/>
            </a:bgClr>
          </a:pattFill>
        </p:grpSpPr>
        <p:sp>
          <p:nvSpPr>
            <p:cNvPr id="35" name="Oval 34"/>
            <p:cNvSpPr/>
            <p:nvPr/>
          </p:nvSpPr>
          <p:spPr>
            <a:xfrm>
              <a:off x="5510009" y="4787676"/>
              <a:ext cx="1414818" cy="41126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scene3d>
              <a:camera prst="perspectiveRelaxed" fov="7200000">
                <a:rot lat="18600000" lon="0" rev="0"/>
              </a:camera>
              <a:lightRig rig="threePt" dir="t"/>
            </a:scene3d>
            <a:sp3d prstMaterial="clear">
              <a:bevelT w="0" h="762000"/>
              <a:bevelB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249240" y="4419341"/>
              <a:ext cx="1961533" cy="41126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scene3d>
              <a:camera prst="perspectiveRelaxed" fov="6000000">
                <a:rot lat="20100000" lon="0" rev="0"/>
              </a:camera>
              <a:lightRig rig="threePt" dir="t"/>
            </a:scene3d>
            <a:sp3d prstMaterial="clear">
              <a:bevelT w="0" h="1689100"/>
              <a:bevelB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906333" y="3635908"/>
              <a:ext cx="2646569" cy="55489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scene3d>
              <a:camera prst="perspectiveRelaxed" fov="6000000">
                <a:rot lat="20100000" lon="0" rev="0"/>
              </a:camera>
              <a:lightRig rig="threePt" dir="t"/>
            </a:scene3d>
            <a:sp3d prstMaterial="clear">
              <a:bevelT w="0" h="1689100"/>
              <a:bevelB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573114" y="2315528"/>
              <a:ext cx="4907557" cy="105947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scene3d>
              <a:camera prst="perspectiveRelaxed" fov="6000000">
                <a:rot lat="19800000" lon="0" rev="0"/>
              </a:camera>
              <a:lightRig rig="threePt" dir="t"/>
            </a:scene3d>
            <a:sp3d prstMaterial="clear">
              <a:bevelT w="0" h="1689100"/>
              <a:bevelB w="0" h="596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>
                <a:solidFill>
                  <a:prstClr val="white"/>
                </a:solidFill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7656348" y="2915222"/>
            <a:ext cx="1487652" cy="151089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45720" rIns="0" bIns="0" rtlCol="0" anchor="t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2200" b="1" ker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Les portefeuilles de projets du GCF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BE" sz="2300" b="1" i="1" kern="0" spc="50">
              <a:ln w="0"/>
              <a:solidFill>
                <a:schemeClr val="accent5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2300" b="1" i="1" u="none" strike="noStrike" kern="0" spc="50" normalizeH="0" noProof="0">
                <a:ln w="0"/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endParaRPr kumimoji="0" lang="fr-BE" sz="2300" b="1" i="1" u="none" strike="noStrike" kern="0" spc="50" normalizeH="0" baseline="0" noProof="0" dirty="0">
              <a:ln w="0"/>
              <a:solidFill>
                <a:schemeClr val="accent5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38454" y="3291520"/>
            <a:ext cx="2056174" cy="600164"/>
          </a:xfrm>
          <a:prstGeom prst="rect">
            <a:avLst/>
          </a:prstGeom>
          <a:noFill/>
          <a:scene3d>
            <a:camera prst="orthographicFront">
              <a:rot lat="0" lon="36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accent2">
                    <a:lumMod val="75000"/>
                  </a:schemeClr>
                </a:solidFill>
              </a:rPr>
              <a:t>PPF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32972" y="3365909"/>
            <a:ext cx="2056174" cy="523220"/>
          </a:xfrm>
          <a:prstGeom prst="rect">
            <a:avLst/>
          </a:prstGeom>
          <a:noFill/>
          <a:scene3d>
            <a:camera prst="orthographicFront">
              <a:rot lat="0" lon="36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FP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781679" y="3381573"/>
            <a:ext cx="3489339" cy="523220"/>
          </a:xfrm>
          <a:prstGeom prst="rect">
            <a:avLst/>
          </a:prstGeom>
          <a:noFill/>
          <a:scene3d>
            <a:camera prst="orthographicFront">
              <a:rot lat="0" lon="36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chemeClr val="accent2">
                    <a:lumMod val="75000"/>
                  </a:schemeClr>
                </a:solidFill>
              </a:rPr>
              <a:t>Appui préparatoire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6871" y="2638917"/>
            <a:ext cx="949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endParaRPr lang="en-US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defTabSz="914400">
              <a:defRPr/>
            </a:pPr>
            <a:r>
              <a:rPr 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INDC</a:t>
            </a:r>
            <a:r>
              <a:rPr lang="en-US" sz="1200" dirty="0">
                <a:latin typeface="Calibri" panose="020F0502020204030204" pitchFamily="34" charset="0"/>
              </a:rPr>
              <a:t>1</a:t>
            </a:r>
          </a:p>
          <a:p>
            <a:pPr defTabSz="914400">
              <a:defRPr/>
            </a:pPr>
            <a:r>
              <a:rPr lang="en-US" sz="22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NAPs</a:t>
            </a:r>
            <a:r>
              <a:rPr 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2</a:t>
            </a:r>
          </a:p>
          <a:p>
            <a:pPr defTabSz="914400">
              <a:defRPr/>
            </a:pPr>
            <a:r>
              <a:rPr lang="en-US" sz="22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TNAs</a:t>
            </a:r>
            <a:r>
              <a:rPr 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3</a:t>
            </a:r>
            <a:endParaRPr lang="en-US" sz="1200" dirty="0">
              <a:latin typeface="Calibri" panose="020F0502020204030204" pitchFamily="34" charset="0"/>
            </a:endParaRPr>
          </a:p>
          <a:p>
            <a:pPr lvl="0" defTabSz="914400">
              <a:defRPr/>
            </a:pPr>
            <a:endParaRPr lang="en-US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2315" y="2940776"/>
            <a:ext cx="1680670" cy="1485341"/>
          </a:xfrm>
          <a:prstGeom prst="round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“Programmes pays” et “programmes de travail  des </a:t>
            </a:r>
            <a:r>
              <a:rPr lang="fr-BE"/>
              <a:t>entités »</a:t>
            </a:r>
          </a:p>
        </p:txBody>
      </p:sp>
      <p:sp>
        <p:nvSpPr>
          <p:cNvPr id="15" name="Title 40"/>
          <p:cNvSpPr txBox="1">
            <a:spLocks/>
          </p:cNvSpPr>
          <p:nvPr/>
        </p:nvSpPr>
        <p:spPr>
          <a:xfrm>
            <a:off x="1964700" y="779601"/>
            <a:ext cx="6524071" cy="1170295"/>
          </a:xfr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sz="3600" b="1">
                <a:latin typeface="+mn-lt"/>
                <a:ea typeface="+mn-ea"/>
                <a:cs typeface="+mn-cs"/>
              </a:rPr>
              <a:t>La programmation avec le GCF</a:t>
            </a:r>
          </a:p>
          <a:p>
            <a:pPr algn="r"/>
            <a:r>
              <a:rPr lang="fr-BE" sz="2800" b="1" i="1">
                <a:latin typeface="+mn-lt"/>
                <a:ea typeface="+mn-ea"/>
                <a:cs typeface="+mn-cs"/>
              </a:rPr>
              <a:t>Vue d’ensemble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47" y="6063634"/>
            <a:ext cx="53489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 </a:t>
            </a:r>
            <a:r>
              <a:rPr lang="fr-BE" sz="1400" dirty="0" smtClean="0"/>
              <a:t>INDC : </a:t>
            </a:r>
            <a:r>
              <a:rPr lang="fr-BE" sz="1400" dirty="0"/>
              <a:t>Contributions Prévues Déterminées au niveau National</a:t>
            </a:r>
          </a:p>
          <a:p>
            <a:r>
              <a:rPr lang="fr-BE" sz="1400" noProof="1"/>
              <a:t>2 </a:t>
            </a:r>
            <a:r>
              <a:rPr lang="fr-BE" sz="1400" noProof="1" smtClean="0"/>
              <a:t>NAPs : </a:t>
            </a:r>
            <a:r>
              <a:rPr lang="fr-BE" sz="1400" noProof="1"/>
              <a:t>Plan National </a:t>
            </a:r>
            <a:r>
              <a:rPr lang="fr-BE" sz="1400" noProof="1" smtClean="0"/>
              <a:t>d’Adaptation</a:t>
            </a:r>
          </a:p>
          <a:p>
            <a:r>
              <a:rPr lang="fr-BE" sz="1400" noProof="1"/>
              <a:t>3 TNAs : </a:t>
            </a:r>
            <a:r>
              <a:rPr lang="fr-BE" sz="1400" noProof="1" smtClean="0"/>
              <a:t>Évaluation </a:t>
            </a:r>
            <a:r>
              <a:rPr lang="fr-BE" sz="1400" noProof="1"/>
              <a:t>des besoins technologiques</a:t>
            </a:r>
          </a:p>
        </p:txBody>
      </p:sp>
    </p:spTree>
    <p:extLst>
      <p:ext uri="{BB962C8B-B14F-4D97-AF65-F5344CB8AC3E}">
        <p14:creationId xmlns:p14="http://schemas.microsoft.com/office/powerpoint/2010/main" val="157702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1" grpId="0"/>
      <p:bldP spid="69" grpId="0"/>
      <p:bldP spid="70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5573609"/>
              </p:ext>
            </p:extLst>
          </p:nvPr>
        </p:nvGraphicFramePr>
        <p:xfrm>
          <a:off x="489857" y="1233713"/>
          <a:ext cx="8077200" cy="5156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25599" y="563741"/>
            <a:ext cx="6676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3600" b="1" dirty="0"/>
              <a:t>Une programmation en continu</a:t>
            </a:r>
          </a:p>
        </p:txBody>
      </p:sp>
    </p:spTree>
    <p:extLst>
      <p:ext uri="{BB962C8B-B14F-4D97-AF65-F5344CB8AC3E}">
        <p14:creationId xmlns:p14="http://schemas.microsoft.com/office/powerpoint/2010/main" val="222421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6C0424-C87C-4408-B2C3-D17855354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46C0424-C87C-4408-B2C3-D17855354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13628-58BD-4C1E-89FF-184C7E033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B2313628-58BD-4C1E-89FF-184C7E033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D39563-45A2-46AB-93C7-412A17F18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8D39563-45A2-46AB-93C7-412A17F18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7A106-4AB9-4847-AFFC-C818E8662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F1D7A106-4AB9-4847-AFFC-C818E8662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32B096-7D6A-416A-A0C8-26FC7EE3B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E32B096-7D6A-416A-A0C8-26FC7EE3B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24A815-5BAD-4CD6-BC56-CCF910DD5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CF24A815-5BAD-4CD6-BC56-CCF910DD5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2163337" y="794659"/>
            <a:ext cx="6590370" cy="6741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None/>
            </a:pPr>
            <a:r>
              <a:rPr lang="en-US" sz="3600" b="1" dirty="0"/>
              <a:t>Un </a:t>
            </a:r>
            <a:r>
              <a:rPr lang="fr-BE" sz="3600" b="1" dirty="0"/>
              <a:t>processus itératif</a:t>
            </a:r>
            <a:endParaRPr lang="fr-BE" sz="3600" b="1" dirty="0">
              <a:cs typeface="Corbel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47073659"/>
              </p:ext>
            </p:extLst>
          </p:nvPr>
        </p:nvGraphicFramePr>
        <p:xfrm>
          <a:off x="827315" y="1571171"/>
          <a:ext cx="7434942" cy="4796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26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43658711"/>
              </p:ext>
            </p:extLst>
          </p:nvPr>
        </p:nvGraphicFramePr>
        <p:xfrm>
          <a:off x="1682061" y="1582286"/>
          <a:ext cx="5829082" cy="490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1"/>
          <p:cNvSpPr txBox="1">
            <a:spLocks/>
          </p:cNvSpPr>
          <p:nvPr/>
        </p:nvSpPr>
        <p:spPr>
          <a:xfrm>
            <a:off x="1979935" y="794659"/>
            <a:ext cx="7071646" cy="6741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None/>
            </a:pPr>
            <a:r>
              <a:rPr lang="fr-BE" sz="3600" b="1" dirty="0"/>
              <a:t>Eléments clefs du programme pays</a:t>
            </a:r>
            <a:endParaRPr lang="fr-BE" sz="3600" b="1" dirty="0"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9216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F1BB7B-EC6F-4613-A74C-E7572CFF8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>
                                            <p:graphicEl>
                                              <a:dgm id="{B2F1BB7B-EC6F-4613-A74C-E7572CFF8D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6908E9-348C-4337-8F96-6703EFAA4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4">
                                            <p:graphicEl>
                                              <a:dgm id="{086908E9-348C-4337-8F96-6703EFAA4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1B7284-ED2C-46FE-BD39-6DB928041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4">
                                            <p:graphicEl>
                                              <a:dgm id="{5A1B7284-ED2C-46FE-BD39-6DB928041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FAE145-3107-472D-814C-16D995285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4">
                                            <p:graphicEl>
                                              <a:dgm id="{A4FAE145-3107-472D-814C-16D995285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DB0CB1-3603-43D2-9F47-C3266164E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4">
                                            <p:graphicEl>
                                              <a:dgm id="{67DB0CB1-3603-43D2-9F47-C3266164E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FC66AF-9343-47AC-B986-A1DA12B48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">
                                            <p:graphicEl>
                                              <a:dgm id="{C6FC66AF-9343-47AC-B986-A1DA12B48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B9973-00D9-4DC1-9EED-61D7D7290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4">
                                            <p:graphicEl>
                                              <a:dgm id="{A1CB9973-00D9-4DC1-9EED-61D7D7290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BC4062-2BC9-4B51-B08C-EF81F2C1B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4">
                                            <p:graphicEl>
                                              <a:dgm id="{C4BC4062-2BC9-4B51-B08C-EF81F2C1B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2077E5-EF24-47D7-8CDC-DF5BC86F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4">
                                            <p:graphicEl>
                                              <a:dgm id="{2C2077E5-EF24-47D7-8CDC-DF5BC86F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633E82-4AC9-4C23-B271-3F504EF5C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">
                                            <p:graphicEl>
                                              <a:dgm id="{32633E82-4AC9-4C23-B271-3F504EF5C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C0DC30-1044-4FA8-B95F-66493D3D8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4">
                                            <p:graphicEl>
                                              <a:dgm id="{EAC0DC30-1044-4FA8-B95F-66493D3D81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AD4C74-2D6D-4F98-811B-4A2ED8EBC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4">
                                            <p:graphicEl>
                                              <a:dgm id="{2DAD4C74-2D6D-4F98-811B-4A2ED8EBCA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14EF1B-F1FF-43B9-87DE-12B708630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4">
                                            <p:graphicEl>
                                              <a:dgm id="{7B14EF1B-F1FF-43B9-87DE-12B708630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258FFF-0747-4681-9AE5-1FF6E3C2B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">
                                            <p:graphicEl>
                                              <a:dgm id="{C1258FFF-0747-4681-9AE5-1FF6E3C2B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70E7D4-1BB9-4245-BD79-AF81D1385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4">
                                            <p:graphicEl>
                                              <a:dgm id="{9670E7D4-1BB9-4245-BD79-AF81D1385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3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3"/>
            <a:ext cx="9300188" cy="69513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77524" y="2287683"/>
            <a:ext cx="6945139" cy="1143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fr-BE" sz="3600" b="1">
                <a:solidFill>
                  <a:srgbClr val="1E6271"/>
                </a:solidFill>
              </a:rPr>
              <a:t>Partie III: </a:t>
            </a:r>
          </a:p>
          <a:p>
            <a:pPr algn="ctr">
              <a:lnSpc>
                <a:spcPct val="120000"/>
              </a:lnSpc>
            </a:pPr>
            <a:r>
              <a:rPr lang="fr-BE" sz="3600" b="1">
                <a:solidFill>
                  <a:srgbClr val="1E6271"/>
                </a:solidFill>
              </a:rPr>
              <a:t>Se préparer avec le programme d’appui préparatoire     </a:t>
            </a:r>
          </a:p>
        </p:txBody>
      </p:sp>
    </p:spTree>
    <p:extLst>
      <p:ext uri="{BB962C8B-B14F-4D97-AF65-F5344CB8AC3E}">
        <p14:creationId xmlns:p14="http://schemas.microsoft.com/office/powerpoint/2010/main" val="162014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9019" y="1518716"/>
            <a:ext cx="5784981" cy="5339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0" r="2920" b="218"/>
          <a:stretch/>
        </p:blipFill>
        <p:spPr>
          <a:xfrm>
            <a:off x="0" y="1518716"/>
            <a:ext cx="3359019" cy="5339283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1577" y="1725786"/>
            <a:ext cx="5402423" cy="19116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216977"/>
              </a:buClr>
            </a:pPr>
            <a:r>
              <a:rPr lang="fr-BE" sz="2300" dirty="0"/>
              <a:t>Les étapes clefs dans la finance climatique </a:t>
            </a:r>
          </a:p>
          <a:p>
            <a:pPr>
              <a:lnSpc>
                <a:spcPct val="150000"/>
              </a:lnSpc>
              <a:buClr>
                <a:srgbClr val="216977"/>
              </a:buClr>
            </a:pPr>
            <a:r>
              <a:rPr lang="fr-BE" sz="2300" b="1" dirty="0"/>
              <a:t>Partie I:  </a:t>
            </a:r>
            <a:r>
              <a:rPr lang="fr-BE" sz="2300" dirty="0"/>
              <a:t>Le Fonds Vert pour le Climat</a:t>
            </a:r>
          </a:p>
          <a:p>
            <a:pPr>
              <a:lnSpc>
                <a:spcPct val="150000"/>
              </a:lnSpc>
              <a:buClr>
                <a:srgbClr val="216977"/>
              </a:buClr>
            </a:pPr>
            <a:r>
              <a:rPr lang="fr-BE" sz="2300" b="1" dirty="0"/>
              <a:t>Partie II: </a:t>
            </a:r>
            <a:r>
              <a:rPr lang="fr-BE" sz="2300" dirty="0"/>
              <a:t>AND et Points Focaux</a:t>
            </a:r>
          </a:p>
          <a:p>
            <a:pPr>
              <a:lnSpc>
                <a:spcPct val="150000"/>
              </a:lnSpc>
              <a:buClr>
                <a:srgbClr val="216977"/>
              </a:buClr>
            </a:pPr>
            <a:r>
              <a:rPr lang="fr-BE" sz="2300" b="1" dirty="0"/>
              <a:t>Partie III: </a:t>
            </a:r>
            <a:r>
              <a:rPr lang="fr-BE" sz="2300" dirty="0"/>
              <a:t>Se préparer</a:t>
            </a:r>
          </a:p>
          <a:p>
            <a:pPr>
              <a:lnSpc>
                <a:spcPct val="150000"/>
              </a:lnSpc>
              <a:buClr>
                <a:srgbClr val="216977"/>
              </a:buClr>
            </a:pPr>
            <a:r>
              <a:rPr lang="fr-BE" sz="2300" b="1" dirty="0"/>
              <a:t>Partie IV: </a:t>
            </a:r>
            <a:r>
              <a:rPr lang="fr-BE" sz="2300" dirty="0"/>
              <a:t>Projets et programmes</a:t>
            </a:r>
            <a:endParaRPr lang="fr-BE" sz="2300" b="1" dirty="0"/>
          </a:p>
          <a:p>
            <a:pPr>
              <a:lnSpc>
                <a:spcPct val="150000"/>
              </a:lnSpc>
              <a:buClr>
                <a:srgbClr val="216977"/>
              </a:buClr>
            </a:pPr>
            <a:r>
              <a:rPr lang="fr-BE" sz="2300" b="1" dirty="0"/>
              <a:t>Partie V: </a:t>
            </a:r>
            <a:r>
              <a:rPr lang="fr-BE" sz="2300" dirty="0"/>
              <a:t>Le portefeuille du GCF</a:t>
            </a:r>
          </a:p>
          <a:p>
            <a:pPr>
              <a:lnSpc>
                <a:spcPct val="150000"/>
              </a:lnSpc>
              <a:buClr>
                <a:srgbClr val="216977"/>
              </a:buClr>
            </a:pPr>
            <a:r>
              <a:rPr lang="fr-BE" sz="2300" b="1" dirty="0"/>
              <a:t>Partie VI: </a:t>
            </a:r>
            <a:r>
              <a:rPr lang="fr-BE" sz="2300" dirty="0"/>
              <a:t>Accréditation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970384" y="811793"/>
            <a:ext cx="7276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fr-BE" sz="3600" b="1">
                <a:solidFill>
                  <a:prstClr val="black"/>
                </a:solidFill>
                <a:latin typeface="Corbel"/>
                <a:cs typeface="Corbel"/>
              </a:rPr>
              <a:t>Vue d’ensemble</a:t>
            </a:r>
          </a:p>
        </p:txBody>
      </p:sp>
    </p:spTree>
    <p:extLst>
      <p:ext uri="{BB962C8B-B14F-4D97-AF65-F5344CB8AC3E}">
        <p14:creationId xmlns:p14="http://schemas.microsoft.com/office/powerpoint/2010/main" val="3329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895739" y="842570"/>
            <a:ext cx="7475374" cy="6741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None/>
            </a:pPr>
            <a:r>
              <a:rPr lang="fr-BE" sz="3600" b="1"/>
              <a:t>Quatre domaines d’appui</a:t>
            </a:r>
            <a:endParaRPr lang="fr-BE" sz="4000" b="1">
              <a:cs typeface="Corbel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7602263"/>
              </p:ext>
            </p:extLst>
          </p:nvPr>
        </p:nvGraphicFramePr>
        <p:xfrm>
          <a:off x="680357" y="1978091"/>
          <a:ext cx="7783286" cy="446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098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6A6B1B-3221-422A-B8E5-9F00A1F4D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F6A6B1B-3221-422A-B8E5-9F00A1F4D0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EA584E-5B26-4CAB-AC72-83B248D3F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E7EA584E-5B26-4CAB-AC72-83B248D3F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2F9946-74D9-4E5E-95D5-4473D0852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532F9946-74D9-4E5E-95D5-4473D0852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C666E3-18DD-4698-8470-47393A084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05C666E3-18DD-4698-8470-47393A084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86697-5173-2342-8445-4FAC65609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2186697-5173-2342-8445-4FAC65609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1BD180-A9B2-A747-B365-50EDDD7BB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211BD180-A9B2-A747-B365-50EDDD7BB0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F509E5-7948-486E-8EE9-53FFA77BF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0CF509E5-7948-486E-8EE9-53FFA77BF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E50E1F-DDA3-46D1-801C-696747DDE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14E50E1F-DDA3-46D1-801C-696747DDE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1705800" y="764264"/>
            <a:ext cx="6590370" cy="6741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None/>
            </a:pPr>
            <a:r>
              <a:rPr lang="fr-BE" sz="3600" b="1" dirty="0"/>
              <a:t>Le financement de l’appui préparatoire</a:t>
            </a:r>
            <a:endParaRPr lang="fr-BE" sz="3600" b="1" dirty="0">
              <a:cs typeface="Corbel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497686" y="5353562"/>
            <a:ext cx="8195195" cy="0"/>
          </a:xfrm>
          <a:prstGeom prst="line">
            <a:avLst/>
          </a:prstGeom>
          <a:ln>
            <a:solidFill>
              <a:srgbClr val="216977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traight Connector 7"/>
          <p:cNvSpPr/>
          <p:nvPr/>
        </p:nvSpPr>
        <p:spPr>
          <a:xfrm>
            <a:off x="497686" y="2808468"/>
            <a:ext cx="8195195" cy="0"/>
          </a:xfrm>
          <a:prstGeom prst="line">
            <a:avLst/>
          </a:prstGeom>
          <a:ln>
            <a:solidFill>
              <a:srgbClr val="216977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3275848" y="2252541"/>
            <a:ext cx="3635109" cy="471950"/>
          </a:xfrm>
          <a:custGeom>
            <a:avLst/>
            <a:gdLst>
              <a:gd name="connsiteX0" fmla="*/ 0 w 5260554"/>
              <a:gd name="connsiteY0" fmla="*/ 0 h 471950"/>
              <a:gd name="connsiteX1" fmla="*/ 5260554 w 5260554"/>
              <a:gd name="connsiteY1" fmla="*/ 0 h 471950"/>
              <a:gd name="connsiteX2" fmla="*/ 5260554 w 5260554"/>
              <a:gd name="connsiteY2" fmla="*/ 471950 h 471950"/>
              <a:gd name="connsiteX3" fmla="*/ 0 w 5260554"/>
              <a:gd name="connsiteY3" fmla="*/ 471950 h 471950"/>
              <a:gd name="connsiteX4" fmla="*/ 0 w 5260554"/>
              <a:gd name="connsiteY4" fmla="*/ 0 h 4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0554" h="471950">
                <a:moveTo>
                  <a:pt x="0" y="0"/>
                </a:moveTo>
                <a:lnTo>
                  <a:pt x="5260554" y="0"/>
                </a:lnTo>
                <a:lnTo>
                  <a:pt x="5260554" y="471950"/>
                </a:lnTo>
                <a:lnTo>
                  <a:pt x="0" y="4719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b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/>
              <a:t>par an et par pays</a:t>
            </a:r>
            <a:endParaRPr lang="en-GB" sz="1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497686" y="2336517"/>
            <a:ext cx="2624571" cy="471950"/>
          </a:xfrm>
          <a:custGeom>
            <a:avLst/>
            <a:gdLst>
              <a:gd name="connsiteX0" fmla="*/ 78674 w 1941576"/>
              <a:gd name="connsiteY0" fmla="*/ 0 h 471950"/>
              <a:gd name="connsiteX1" fmla="*/ 1862902 w 1941576"/>
              <a:gd name="connsiteY1" fmla="*/ 0 h 471950"/>
              <a:gd name="connsiteX2" fmla="*/ 1941576 w 1941576"/>
              <a:gd name="connsiteY2" fmla="*/ 78674 h 471950"/>
              <a:gd name="connsiteX3" fmla="*/ 1941576 w 1941576"/>
              <a:gd name="connsiteY3" fmla="*/ 471950 h 471950"/>
              <a:gd name="connsiteX4" fmla="*/ 1941576 w 1941576"/>
              <a:gd name="connsiteY4" fmla="*/ 471950 h 471950"/>
              <a:gd name="connsiteX5" fmla="*/ 0 w 1941576"/>
              <a:gd name="connsiteY5" fmla="*/ 471950 h 471950"/>
              <a:gd name="connsiteX6" fmla="*/ 0 w 1941576"/>
              <a:gd name="connsiteY6" fmla="*/ 471950 h 471950"/>
              <a:gd name="connsiteX7" fmla="*/ 0 w 1941576"/>
              <a:gd name="connsiteY7" fmla="*/ 78674 h 471950"/>
              <a:gd name="connsiteX8" fmla="*/ 78674 w 1941576"/>
              <a:gd name="connsiteY8" fmla="*/ 0 h 4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1576" h="471950">
                <a:moveTo>
                  <a:pt x="78674" y="0"/>
                </a:moveTo>
                <a:lnTo>
                  <a:pt x="1862902" y="0"/>
                </a:lnTo>
                <a:cubicBezTo>
                  <a:pt x="1906352" y="0"/>
                  <a:pt x="1941576" y="35224"/>
                  <a:pt x="1941576" y="78674"/>
                </a:cubicBezTo>
                <a:lnTo>
                  <a:pt x="1941576" y="471950"/>
                </a:lnTo>
                <a:lnTo>
                  <a:pt x="1941576" y="471950"/>
                </a:lnTo>
                <a:lnTo>
                  <a:pt x="0" y="471950"/>
                </a:lnTo>
                <a:lnTo>
                  <a:pt x="0" y="471950"/>
                </a:lnTo>
                <a:lnTo>
                  <a:pt x="0" y="78674"/>
                </a:lnTo>
                <a:cubicBezTo>
                  <a:pt x="0" y="35224"/>
                  <a:pt x="35224" y="0"/>
                  <a:pt x="78674" y="0"/>
                </a:cubicBezTo>
                <a:close/>
              </a:path>
            </a:pathLst>
          </a:custGeom>
          <a:solidFill>
            <a:srgbClr val="216977"/>
          </a:solidFill>
          <a:ln>
            <a:solidFill>
              <a:srgbClr val="216977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33" tIns="57333" rIns="57333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Plafond de 1 million USD </a:t>
            </a:r>
            <a:endParaRPr lang="en-GB" sz="18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97686" y="2864446"/>
            <a:ext cx="8195195" cy="944042"/>
          </a:xfrm>
          <a:custGeom>
            <a:avLst/>
            <a:gdLst>
              <a:gd name="connsiteX0" fmla="*/ 0 w 7467601"/>
              <a:gd name="connsiteY0" fmla="*/ 0 h 944042"/>
              <a:gd name="connsiteX1" fmla="*/ 7467601 w 7467601"/>
              <a:gd name="connsiteY1" fmla="*/ 0 h 944042"/>
              <a:gd name="connsiteX2" fmla="*/ 7467601 w 7467601"/>
              <a:gd name="connsiteY2" fmla="*/ 944042 h 944042"/>
              <a:gd name="connsiteX3" fmla="*/ 0 w 7467601"/>
              <a:gd name="connsiteY3" fmla="*/ 944042 h 944042"/>
              <a:gd name="connsiteX4" fmla="*/ 0 w 7467601"/>
              <a:gd name="connsiteY4" fmla="*/ 0 h 94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601" h="944042">
                <a:moveTo>
                  <a:pt x="0" y="0"/>
                </a:moveTo>
                <a:lnTo>
                  <a:pt x="7467601" y="0"/>
                </a:lnTo>
                <a:lnTo>
                  <a:pt x="7467601" y="944042"/>
                </a:lnTo>
                <a:lnTo>
                  <a:pt x="0" y="9440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/>
          <a:p>
            <a:pPr marL="228600" lvl="1" indent="-228600" algn="l" defTabSz="889000">
              <a:spcBef>
                <a:spcPct val="0"/>
              </a:spcBef>
              <a:spcAft>
                <a:spcPct val="15000"/>
              </a:spcAft>
              <a:buClr>
                <a:srgbClr val="1E6271"/>
              </a:buClr>
              <a:buChar char="•"/>
            </a:pPr>
            <a:r>
              <a:rPr lang="fr-BE" sz="2000" kern="1200" dirty="0"/>
              <a:t>Renforcement de l’AND</a:t>
            </a:r>
          </a:p>
          <a:p>
            <a:pPr marL="228600" lvl="1" indent="-228600" algn="l" defTabSz="889000">
              <a:spcBef>
                <a:spcPct val="0"/>
              </a:spcBef>
              <a:spcAft>
                <a:spcPct val="15000"/>
              </a:spcAft>
              <a:buClr>
                <a:srgbClr val="1E6271"/>
              </a:buClr>
              <a:buChar char="•"/>
            </a:pPr>
            <a:r>
              <a:rPr lang="fr-BE" sz="2000" kern="1200" dirty="0"/>
              <a:t>Appui pour les Entités d’Accès </a:t>
            </a:r>
            <a:r>
              <a:rPr lang="fr-BE" sz="2000" dirty="0"/>
              <a:t>D</a:t>
            </a:r>
            <a:r>
              <a:rPr lang="fr-BE" sz="2000" kern="1200" dirty="0"/>
              <a:t>irect</a:t>
            </a:r>
          </a:p>
          <a:p>
            <a:pPr marL="228600" lvl="1" indent="-228600" algn="l" defTabSz="889000">
              <a:spcBef>
                <a:spcPct val="0"/>
              </a:spcBef>
              <a:spcAft>
                <a:spcPct val="15000"/>
              </a:spcAft>
              <a:buClr>
                <a:srgbClr val="1E6271"/>
              </a:buClr>
              <a:buChar char="•"/>
            </a:pPr>
            <a:r>
              <a:rPr lang="fr-BE" sz="2000" kern="1200" dirty="0"/>
              <a:t>Cadres stratégiques, y compris les programmes pays, les notes conceptuelles et les études de préfaisabilité</a:t>
            </a:r>
          </a:p>
          <a:p>
            <a:pPr marL="228600" lvl="1" indent="-228600" algn="l" defTabSz="889000">
              <a:spcBef>
                <a:spcPct val="0"/>
              </a:spcBef>
              <a:spcAft>
                <a:spcPct val="15000"/>
              </a:spcAft>
              <a:buClr>
                <a:srgbClr val="1E6271"/>
              </a:buClr>
              <a:buChar char="•"/>
            </a:pPr>
            <a:endParaRPr lang="fr-BE" sz="20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3275848" y="4797623"/>
            <a:ext cx="3635109" cy="471950"/>
          </a:xfrm>
          <a:custGeom>
            <a:avLst/>
            <a:gdLst>
              <a:gd name="connsiteX0" fmla="*/ 0 w 5260554"/>
              <a:gd name="connsiteY0" fmla="*/ 0 h 471950"/>
              <a:gd name="connsiteX1" fmla="*/ 5260554 w 5260554"/>
              <a:gd name="connsiteY1" fmla="*/ 0 h 471950"/>
              <a:gd name="connsiteX2" fmla="*/ 5260554 w 5260554"/>
              <a:gd name="connsiteY2" fmla="*/ 471950 h 471950"/>
              <a:gd name="connsiteX3" fmla="*/ 0 w 5260554"/>
              <a:gd name="connsiteY3" fmla="*/ 471950 h 471950"/>
              <a:gd name="connsiteX4" fmla="*/ 0 w 5260554"/>
              <a:gd name="connsiteY4" fmla="*/ 0 h 4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0554" h="471950">
                <a:moveTo>
                  <a:pt x="0" y="0"/>
                </a:moveTo>
                <a:lnTo>
                  <a:pt x="5260554" y="0"/>
                </a:lnTo>
                <a:lnTo>
                  <a:pt x="5260554" y="471950"/>
                </a:lnTo>
                <a:lnTo>
                  <a:pt x="0" y="4719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b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/>
              <a:t>Par pays (</a:t>
            </a:r>
            <a:r>
              <a:rPr lang="en-US" dirty="0"/>
              <a:t>et non pas par an)</a:t>
            </a:r>
            <a:endParaRPr lang="en-GB" sz="18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497686" y="4881599"/>
            <a:ext cx="2624571" cy="471950"/>
          </a:xfrm>
          <a:custGeom>
            <a:avLst/>
            <a:gdLst>
              <a:gd name="connsiteX0" fmla="*/ 78674 w 1941576"/>
              <a:gd name="connsiteY0" fmla="*/ 0 h 471950"/>
              <a:gd name="connsiteX1" fmla="*/ 1862902 w 1941576"/>
              <a:gd name="connsiteY1" fmla="*/ 0 h 471950"/>
              <a:gd name="connsiteX2" fmla="*/ 1941576 w 1941576"/>
              <a:gd name="connsiteY2" fmla="*/ 78674 h 471950"/>
              <a:gd name="connsiteX3" fmla="*/ 1941576 w 1941576"/>
              <a:gd name="connsiteY3" fmla="*/ 471950 h 471950"/>
              <a:gd name="connsiteX4" fmla="*/ 1941576 w 1941576"/>
              <a:gd name="connsiteY4" fmla="*/ 471950 h 471950"/>
              <a:gd name="connsiteX5" fmla="*/ 0 w 1941576"/>
              <a:gd name="connsiteY5" fmla="*/ 471950 h 471950"/>
              <a:gd name="connsiteX6" fmla="*/ 0 w 1941576"/>
              <a:gd name="connsiteY6" fmla="*/ 471950 h 471950"/>
              <a:gd name="connsiteX7" fmla="*/ 0 w 1941576"/>
              <a:gd name="connsiteY7" fmla="*/ 78674 h 471950"/>
              <a:gd name="connsiteX8" fmla="*/ 78674 w 1941576"/>
              <a:gd name="connsiteY8" fmla="*/ 0 h 4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1576" h="471950">
                <a:moveTo>
                  <a:pt x="78674" y="0"/>
                </a:moveTo>
                <a:lnTo>
                  <a:pt x="1862902" y="0"/>
                </a:lnTo>
                <a:cubicBezTo>
                  <a:pt x="1906352" y="0"/>
                  <a:pt x="1941576" y="35224"/>
                  <a:pt x="1941576" y="78674"/>
                </a:cubicBezTo>
                <a:lnTo>
                  <a:pt x="1941576" y="471950"/>
                </a:lnTo>
                <a:lnTo>
                  <a:pt x="1941576" y="471950"/>
                </a:lnTo>
                <a:lnTo>
                  <a:pt x="0" y="471950"/>
                </a:lnTo>
                <a:lnTo>
                  <a:pt x="0" y="471950"/>
                </a:lnTo>
                <a:lnTo>
                  <a:pt x="0" y="78674"/>
                </a:lnTo>
                <a:cubicBezTo>
                  <a:pt x="0" y="35224"/>
                  <a:pt x="35224" y="0"/>
                  <a:pt x="78674" y="0"/>
                </a:cubicBezTo>
                <a:close/>
              </a:path>
            </a:pathLst>
          </a:custGeom>
          <a:solidFill>
            <a:srgbClr val="216977"/>
          </a:solidFill>
          <a:ln>
            <a:solidFill>
              <a:srgbClr val="216977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33" tIns="57333" rIns="57333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Plafond de 3 millions USD </a:t>
            </a:r>
            <a:endParaRPr lang="en-GB" sz="18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497686" y="5418856"/>
            <a:ext cx="8195195" cy="944042"/>
          </a:xfrm>
          <a:custGeom>
            <a:avLst/>
            <a:gdLst>
              <a:gd name="connsiteX0" fmla="*/ 0 w 7467601"/>
              <a:gd name="connsiteY0" fmla="*/ 0 h 944042"/>
              <a:gd name="connsiteX1" fmla="*/ 7467601 w 7467601"/>
              <a:gd name="connsiteY1" fmla="*/ 0 h 944042"/>
              <a:gd name="connsiteX2" fmla="*/ 7467601 w 7467601"/>
              <a:gd name="connsiteY2" fmla="*/ 944042 h 944042"/>
              <a:gd name="connsiteX3" fmla="*/ 0 w 7467601"/>
              <a:gd name="connsiteY3" fmla="*/ 944042 h 944042"/>
              <a:gd name="connsiteX4" fmla="*/ 0 w 7467601"/>
              <a:gd name="connsiteY4" fmla="*/ 0 h 94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601" h="944042">
                <a:moveTo>
                  <a:pt x="0" y="0"/>
                </a:moveTo>
                <a:lnTo>
                  <a:pt x="7467601" y="0"/>
                </a:lnTo>
                <a:lnTo>
                  <a:pt x="7467601" y="944042"/>
                </a:lnTo>
                <a:lnTo>
                  <a:pt x="0" y="9440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/>
          <a:p>
            <a:pPr marL="228600" lvl="1" indent="-228600" algn="l" defTabSz="889000">
              <a:spcBef>
                <a:spcPct val="0"/>
              </a:spcBef>
              <a:spcAft>
                <a:spcPct val="15000"/>
              </a:spcAft>
              <a:buClr>
                <a:srgbClr val="1E6271"/>
              </a:buClr>
              <a:buChar char="•"/>
            </a:pPr>
            <a:r>
              <a:rPr lang="fr-BE" sz="2000" kern="1200" dirty="0"/>
              <a:t>Plans Nationaux d’Adaptation (NAP) et / ou autres processus de planification de l’adaptation</a:t>
            </a:r>
          </a:p>
        </p:txBody>
      </p:sp>
    </p:spTree>
    <p:extLst>
      <p:ext uri="{BB962C8B-B14F-4D97-AF65-F5344CB8AC3E}">
        <p14:creationId xmlns:p14="http://schemas.microsoft.com/office/powerpoint/2010/main" val="278879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98058531"/>
              </p:ext>
            </p:extLst>
          </p:nvPr>
        </p:nvGraphicFramePr>
        <p:xfrm>
          <a:off x="764851" y="1849017"/>
          <a:ext cx="7576457" cy="4365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52249" y="871044"/>
            <a:ext cx="8145042" cy="634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r">
              <a:lnSpc>
                <a:spcPct val="90000"/>
              </a:lnSpc>
            </a:pPr>
            <a:r>
              <a:rPr lang="fr-BE" sz="3600" b="1" dirty="0"/>
              <a:t>Modalités d'accès</a:t>
            </a:r>
          </a:p>
        </p:txBody>
      </p:sp>
    </p:spTree>
    <p:extLst>
      <p:ext uri="{BB962C8B-B14F-4D97-AF65-F5344CB8AC3E}">
        <p14:creationId xmlns:p14="http://schemas.microsoft.com/office/powerpoint/2010/main" val="11318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B6E4D5-2666-4A21-A9AD-345F48AF2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E0B6E4D5-2666-4A21-A9AD-345F48AF2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86E910-D9A4-487C-BD81-7CF3EAEE7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9B86E910-D9A4-487C-BD81-7CF3EAEE7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6F8BCC-1C5F-4604-9FCA-663F35C1D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2D6F8BCC-1C5F-4604-9FCA-663F35C1D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E8551C-3995-4F83-B5B5-D35C4CB98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23E8551C-3995-4F83-B5B5-D35C4CB98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D1C7DA-6F8F-41E0-BFB4-6EA5892FC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88D1C7DA-6F8F-41E0-BFB4-6EA5892FC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1CC264-72EB-448C-BCDC-4AEAB5ECD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CE1CC264-72EB-448C-BCDC-4AEAB5ECD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17D2C6-724A-4FC4-AFBF-AB784AF37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7917D2C6-724A-4FC4-AFBF-AB784AF37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6D72F9-7637-4DA8-BD58-9A17FEFD7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946D72F9-7637-4DA8-BD58-9A17FEFD7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578379-A401-4711-99A2-E7D821C90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FA578379-A401-4711-99A2-E7D821C90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7659CD-F916-4AA7-B4C5-A301B928B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67659CD-F916-4AA7-B4C5-A301B928B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6F9EA8-C260-433A-87D9-152CF7309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416F9EA8-C260-433A-87D9-152CF7309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FDFD32-EB65-4CF7-8F62-1C4698E5D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6DFDFD32-EB65-4CF7-8F62-1C4698E5D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53FE58-AC82-4BC4-9EE3-E294938B4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0153FE58-AC82-4BC4-9EE3-E294938B4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95B8D2-530E-41FF-8716-B4ED21C82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">
                                            <p:graphicEl>
                                              <a:dgm id="{EB95B8D2-530E-41FF-8716-B4ED21C82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 amt="2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95" y="1567987"/>
            <a:ext cx="9144000" cy="4977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9614" y="3924605"/>
            <a:ext cx="3047259" cy="178510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b="1" dirty="0">
                <a:solidFill>
                  <a:srgbClr val="216977"/>
                </a:solidFill>
              </a:rPr>
              <a:t>AMERIQUE LATINE et</a:t>
            </a:r>
          </a:p>
          <a:p>
            <a:r>
              <a:rPr lang="fr-FR" b="1" dirty="0">
                <a:solidFill>
                  <a:srgbClr val="216977"/>
                </a:solidFill>
              </a:rPr>
              <a:t>CARAIBES</a:t>
            </a:r>
          </a:p>
          <a:p>
            <a:endParaRPr lang="fr-FR" sz="1000" b="1" dirty="0"/>
          </a:p>
          <a:p>
            <a:r>
              <a:rPr lang="fr-FR" sz="1600" b="1" dirty="0" smtClean="0"/>
              <a:t>32 </a:t>
            </a:r>
            <a:r>
              <a:rPr lang="fr-FR" sz="1600" b="1" dirty="0"/>
              <a:t>approuvés</a:t>
            </a:r>
          </a:p>
          <a:p>
            <a:r>
              <a:rPr lang="fr-FR" sz="1600" dirty="0"/>
              <a:t>(USD </a:t>
            </a:r>
            <a:r>
              <a:rPr lang="fr-FR" sz="1600" dirty="0" smtClean="0"/>
              <a:t>8.7m, 24 </a:t>
            </a:r>
            <a:r>
              <a:rPr lang="fr-FR" sz="1600" dirty="0"/>
              <a:t>pays)</a:t>
            </a:r>
          </a:p>
          <a:p>
            <a:r>
              <a:rPr lang="fr-FR" sz="1600" b="1" dirty="0" smtClean="0"/>
              <a:t>13 </a:t>
            </a:r>
            <a:r>
              <a:rPr lang="fr-FR" sz="1600" b="1" dirty="0"/>
              <a:t>décaissés</a:t>
            </a:r>
          </a:p>
          <a:p>
            <a:r>
              <a:rPr lang="fr-FR" sz="1600" dirty="0"/>
              <a:t>(USD </a:t>
            </a:r>
            <a:r>
              <a:rPr lang="fr-FR" sz="1600" dirty="0" smtClean="0"/>
              <a:t>1.3m, 9 </a:t>
            </a:r>
            <a:r>
              <a:rPr lang="fr-FR" sz="1600" dirty="0"/>
              <a:t>pays)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7300" y="4296626"/>
            <a:ext cx="2984058" cy="15081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b="1" dirty="0">
                <a:solidFill>
                  <a:srgbClr val="216977"/>
                </a:solidFill>
              </a:rPr>
              <a:t>AFRIQUE</a:t>
            </a:r>
          </a:p>
          <a:p>
            <a:endParaRPr lang="fr-FR" sz="1000" b="1" dirty="0"/>
          </a:p>
          <a:p>
            <a:r>
              <a:rPr lang="fr-FR" sz="1600" b="1" dirty="0" smtClean="0"/>
              <a:t>43 </a:t>
            </a:r>
            <a:r>
              <a:rPr lang="fr-FR" sz="1600" b="1" dirty="0"/>
              <a:t>approuvés</a:t>
            </a:r>
          </a:p>
          <a:p>
            <a:r>
              <a:rPr lang="fr-FR" sz="1600" b="1" dirty="0"/>
              <a:t>(</a:t>
            </a:r>
            <a:r>
              <a:rPr lang="fr-FR" sz="1600" dirty="0"/>
              <a:t>USD </a:t>
            </a:r>
            <a:r>
              <a:rPr lang="fr-FR" sz="1600" dirty="0" smtClean="0"/>
              <a:t>13.3m, 34 </a:t>
            </a:r>
            <a:r>
              <a:rPr lang="fr-FR" sz="1600" dirty="0"/>
              <a:t>pays)</a:t>
            </a:r>
          </a:p>
          <a:p>
            <a:r>
              <a:rPr lang="fr-FR" sz="1600" b="1" dirty="0" smtClean="0"/>
              <a:t>27 </a:t>
            </a:r>
            <a:r>
              <a:rPr lang="fr-FR" sz="1600" b="1" dirty="0"/>
              <a:t>décaissés</a:t>
            </a:r>
          </a:p>
          <a:p>
            <a:r>
              <a:rPr lang="fr-FR" sz="1600" dirty="0"/>
              <a:t>(USD </a:t>
            </a:r>
            <a:r>
              <a:rPr lang="fr-FR" sz="1600" dirty="0" smtClean="0"/>
              <a:t>4.2m, 25 </a:t>
            </a:r>
            <a:r>
              <a:rPr lang="fr-FR" sz="1600" dirty="0"/>
              <a:t>pays)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5933" y="3613046"/>
            <a:ext cx="2882611" cy="15081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fr-FR" b="1" dirty="0">
                <a:solidFill>
                  <a:srgbClr val="216977"/>
                </a:solidFill>
              </a:rPr>
              <a:t>ASIE-PACIFIQUE</a:t>
            </a:r>
          </a:p>
          <a:p>
            <a:pPr algn="r"/>
            <a:endParaRPr lang="fr-FR" sz="1000" b="1" dirty="0"/>
          </a:p>
          <a:p>
            <a:pPr algn="r"/>
            <a:r>
              <a:rPr lang="fr-FR" sz="1600" b="1" dirty="0" smtClean="0"/>
              <a:t>38 </a:t>
            </a:r>
            <a:r>
              <a:rPr lang="fr-FR" sz="1600" b="1" dirty="0"/>
              <a:t>approuvés</a:t>
            </a:r>
          </a:p>
          <a:p>
            <a:pPr algn="r"/>
            <a:r>
              <a:rPr lang="fr-FR" sz="1600" dirty="0"/>
              <a:t>(USD </a:t>
            </a:r>
            <a:r>
              <a:rPr lang="fr-FR" sz="1600" dirty="0" smtClean="0"/>
              <a:t>15m, 24 </a:t>
            </a:r>
            <a:r>
              <a:rPr lang="fr-FR" sz="1600" dirty="0"/>
              <a:t>pays)</a:t>
            </a:r>
          </a:p>
          <a:p>
            <a:pPr algn="r"/>
            <a:r>
              <a:rPr lang="fr-FR" sz="1600" b="1" dirty="0" smtClean="0"/>
              <a:t>23 </a:t>
            </a:r>
            <a:r>
              <a:rPr lang="fr-FR" sz="1600" b="1" dirty="0"/>
              <a:t>décaissés</a:t>
            </a:r>
          </a:p>
          <a:p>
            <a:pPr algn="r"/>
            <a:r>
              <a:rPr lang="fr-FR" sz="1600" dirty="0"/>
              <a:t>(USD </a:t>
            </a:r>
            <a:r>
              <a:rPr lang="fr-FR" sz="1600" dirty="0" smtClean="0"/>
              <a:t>3.4m, 16 </a:t>
            </a:r>
            <a:r>
              <a:rPr lang="fr-FR" sz="1600" dirty="0"/>
              <a:t>pays)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1941" y="2382744"/>
            <a:ext cx="2941983" cy="15081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b="1" dirty="0">
                <a:solidFill>
                  <a:srgbClr val="216977"/>
                </a:solidFill>
              </a:rPr>
              <a:t>EUROPE de l’EST</a:t>
            </a:r>
          </a:p>
          <a:p>
            <a:endParaRPr lang="fr-FR" sz="1000" b="1" dirty="0"/>
          </a:p>
          <a:p>
            <a:r>
              <a:rPr lang="fr-FR" sz="1600" b="1" dirty="0"/>
              <a:t>5 approuvés</a:t>
            </a:r>
          </a:p>
          <a:p>
            <a:r>
              <a:rPr lang="fr-FR" sz="1600" dirty="0"/>
              <a:t>(USD </a:t>
            </a:r>
            <a:r>
              <a:rPr lang="fr-FR" sz="1600" dirty="0" smtClean="0"/>
              <a:t>1.5m, </a:t>
            </a:r>
            <a:r>
              <a:rPr lang="fr-FR" sz="1600" dirty="0"/>
              <a:t>5 pays)</a:t>
            </a:r>
          </a:p>
          <a:p>
            <a:r>
              <a:rPr lang="fr-FR" sz="1600" b="1" dirty="0"/>
              <a:t>1 décaissé</a:t>
            </a:r>
          </a:p>
          <a:p>
            <a:r>
              <a:rPr lang="fr-FR" sz="1600" dirty="0"/>
              <a:t>(USD </a:t>
            </a:r>
            <a:r>
              <a:rPr lang="fr-FR" sz="1600" dirty="0" smtClean="0"/>
              <a:t>375k, </a:t>
            </a:r>
            <a:r>
              <a:rPr lang="fr-FR" sz="1600" dirty="0"/>
              <a:t>1 pays)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84577" y="805961"/>
            <a:ext cx="522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Appui préparatoire</a:t>
            </a:r>
            <a:endParaRPr lang="fr-BE" sz="3600" b="1" dirty="0">
              <a:solidFill>
                <a:schemeClr val="accent3"/>
              </a:solidFill>
            </a:endParaRPr>
          </a:p>
          <a:p>
            <a:pPr algn="r"/>
            <a:r>
              <a:rPr lang="en-US" sz="3600" b="1" dirty="0" smtClean="0">
                <a:solidFill>
                  <a:schemeClr val="accent3"/>
                </a:solidFill>
              </a:rPr>
              <a:t>$38.5M </a:t>
            </a:r>
            <a:r>
              <a:rPr lang="en-US" sz="3600" b="1" dirty="0">
                <a:solidFill>
                  <a:schemeClr val="accent3"/>
                </a:solidFill>
              </a:rPr>
              <a:t>pour </a:t>
            </a:r>
            <a:r>
              <a:rPr lang="en-US" sz="3600" b="1" dirty="0" smtClean="0">
                <a:solidFill>
                  <a:schemeClr val="accent3"/>
                </a:solidFill>
              </a:rPr>
              <a:t>87 </a:t>
            </a:r>
            <a:r>
              <a:rPr lang="en-US" sz="3600" b="1" dirty="0">
                <a:solidFill>
                  <a:schemeClr val="accent3"/>
                </a:solidFill>
              </a:rPr>
              <a:t>pays</a:t>
            </a:r>
            <a:endParaRPr lang="en-US" sz="3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3078" y="6459622"/>
            <a:ext cx="11512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1100" i="1" dirty="0">
                <a:solidFill>
                  <a:srgbClr val="7F7F7F"/>
                </a:solidFill>
              </a:rPr>
              <a:t>Date: </a:t>
            </a:r>
            <a:r>
              <a:rPr lang="fr-BE" sz="1100" i="1" dirty="0" smtClean="0">
                <a:solidFill>
                  <a:srgbClr val="7F7F7F"/>
                </a:solidFill>
              </a:rPr>
              <a:t>Juillet </a:t>
            </a:r>
            <a:r>
              <a:rPr lang="fr-BE" sz="1100" i="1" dirty="0">
                <a:solidFill>
                  <a:srgbClr val="7F7F7F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4271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 amt="2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46" y="1567987"/>
            <a:ext cx="9144000" cy="49777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11624" y="653876"/>
            <a:ext cx="6988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err="1" smtClean="0">
                <a:solidFill>
                  <a:schemeClr val="accent2"/>
                </a:solidFill>
              </a:rPr>
              <a:t>Appui</a:t>
            </a:r>
            <a:r>
              <a:rPr lang="en-US" sz="3200" b="1" dirty="0" smtClean="0">
                <a:solidFill>
                  <a:schemeClr val="accent2"/>
                </a:solidFill>
              </a:rPr>
              <a:t> à la </a:t>
            </a:r>
            <a:r>
              <a:rPr lang="en-US" sz="3200" b="1" dirty="0" err="1" smtClean="0">
                <a:solidFill>
                  <a:schemeClr val="accent2"/>
                </a:solidFill>
              </a:rPr>
              <a:t>planification</a:t>
            </a:r>
            <a:r>
              <a:rPr lang="en-US" sz="3200" b="1" dirty="0" smtClean="0">
                <a:solidFill>
                  <a:schemeClr val="accent2"/>
                </a:solidFill>
              </a:rPr>
              <a:t> de </a:t>
            </a:r>
            <a:r>
              <a:rPr lang="en-US" sz="3200" b="1" dirty="0" err="1" smtClean="0">
                <a:solidFill>
                  <a:schemeClr val="accent2"/>
                </a:solidFill>
              </a:rPr>
              <a:t>l’adaptation</a:t>
            </a:r>
            <a:endParaRPr lang="en-US" sz="3200" b="1" dirty="0">
              <a:solidFill>
                <a:schemeClr val="accent2"/>
              </a:solidFill>
            </a:endParaRPr>
          </a:p>
          <a:p>
            <a:pPr algn="r"/>
            <a:r>
              <a:rPr lang="en-US" sz="2400" i="1" dirty="0" err="1" smtClean="0">
                <a:solidFill>
                  <a:schemeClr val="accent2"/>
                </a:solidFill>
              </a:rPr>
              <a:t>Etat</a:t>
            </a:r>
            <a:r>
              <a:rPr lang="en-US" sz="2400" i="1" dirty="0" smtClean="0">
                <a:solidFill>
                  <a:schemeClr val="accent2"/>
                </a:solidFill>
              </a:rPr>
              <a:t> des </a:t>
            </a:r>
            <a:r>
              <a:rPr lang="en-US" sz="2400" i="1" dirty="0" err="1" smtClean="0">
                <a:solidFill>
                  <a:schemeClr val="accent2"/>
                </a:solidFill>
              </a:rPr>
              <a:t>lieux</a:t>
            </a:r>
            <a:endParaRPr lang="en-GB" sz="2400" i="1" dirty="0">
              <a:solidFill>
                <a:schemeClr val="accent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63261" y="4537362"/>
            <a:ext cx="51648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DRC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04399" y="4350200"/>
            <a:ext cx="7954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Liberia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32229" y="3807609"/>
            <a:ext cx="9557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Pakistan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23226" y="3694728"/>
            <a:ext cx="70884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Nepal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57690" y="3207802"/>
            <a:ext cx="88517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Mongolia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011190" y="2179895"/>
            <a:ext cx="3387467" cy="4514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ln w="0"/>
              </a:rPr>
              <a:t>29 </a:t>
            </a:r>
            <a:r>
              <a:rPr lang="en-US" sz="2400" dirty="0" smtClean="0">
                <a:ln w="0"/>
              </a:rPr>
              <a:t>propositions </a:t>
            </a:r>
            <a:r>
              <a:rPr lang="en-US" sz="2400" dirty="0" err="1" smtClean="0">
                <a:ln w="0"/>
              </a:rPr>
              <a:t>soumises</a:t>
            </a:r>
            <a:endParaRPr lang="en-US" sz="2400" dirty="0">
              <a:ln w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5267" y="2624988"/>
            <a:ext cx="2956259" cy="4514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ln w="0"/>
              </a:rPr>
              <a:t>3</a:t>
            </a:r>
            <a:r>
              <a:rPr lang="en-US" sz="2000" b="0" cap="none" spc="0" dirty="0">
                <a:ln w="0"/>
              </a:rPr>
              <a:t> </a:t>
            </a:r>
            <a:r>
              <a:rPr lang="en-US" sz="2000" b="0" cap="none" spc="0" dirty="0" smtClean="0">
                <a:ln w="0"/>
              </a:rPr>
              <a:t>propositions </a:t>
            </a:r>
            <a:r>
              <a:rPr lang="en-US" sz="2000" b="0" cap="none" spc="0" dirty="0" err="1" smtClean="0">
                <a:ln w="0"/>
              </a:rPr>
              <a:t>approuvées</a:t>
            </a:r>
            <a:endParaRPr lang="en-US" sz="2000" b="0" cap="none" spc="0" dirty="0">
              <a:ln w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41358" y="5602845"/>
            <a:ext cx="82105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Uruguay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12811" y="4544535"/>
            <a:ext cx="89960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Colombia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58857" y="3364503"/>
            <a:ext cx="82266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Armenia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20951" y="3775125"/>
            <a:ext cx="15599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Antigua &amp; Barbuda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53133" y="4150033"/>
            <a:ext cx="5966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Niger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7689544" y="6426123"/>
            <a:ext cx="1352550" cy="2392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Corbel"/>
                <a:cs typeface="Corbel"/>
              </a:rPr>
              <a:t>Juillet</a:t>
            </a:r>
            <a:r>
              <a:rPr lang="en-US" sz="10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orbel"/>
                <a:cs typeface="Corbel"/>
              </a:rPr>
              <a:t> 2017</a:t>
            </a:r>
            <a:endParaRPr lang="en-US" sz="1000" i="1" dirty="0">
              <a:solidFill>
                <a:schemeClr val="tx1">
                  <a:lumMod val="95000"/>
                  <a:lumOff val="5000"/>
                </a:schemeClr>
              </a:solidFill>
              <a:ea typeface="Corbel"/>
              <a:cs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50781" y="5298550"/>
            <a:ext cx="92525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Argentina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94444" y="4094838"/>
            <a:ext cx="105189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Bangladesh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20217" y="3131187"/>
            <a:ext cx="181331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Bosnia &amp; Herzegovina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90266" y="4267923"/>
            <a:ext cx="166231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Dominican Republic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17652" y="4808148"/>
            <a:ext cx="79701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Ecuador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39358" y="3832323"/>
            <a:ext cx="62228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Egypt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832955" y="4416675"/>
            <a:ext cx="64921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Kenya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53613" y="3929188"/>
            <a:ext cx="99097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Mauritania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970042" y="5134544"/>
            <a:ext cx="10871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Madagascar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54565" y="4158468"/>
            <a:ext cx="5036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Mali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982" y="3591045"/>
            <a:ext cx="111120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Montenegro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477649" y="4043045"/>
            <a:ext cx="89960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Myanmar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063038" y="3394613"/>
            <a:ext cx="66075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Serbia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08174" y="5410437"/>
            <a:ext cx="94288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Swaziland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728434" y="4644987"/>
            <a:ext cx="84638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Tanzania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319628" y="3334447"/>
            <a:ext cx="101822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chemeClr val="accent1">
                    <a:lumMod val="75000"/>
                  </a:schemeClr>
                </a:solidFill>
              </a:rPr>
              <a:t>Uzbekistan</a:t>
            </a:r>
            <a:endParaRPr lang="en-US" sz="1400" cap="none" spc="0" dirty="0">
              <a:ln w="0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25967" y="4904867"/>
            <a:ext cx="97975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0"/>
                <a:solidFill>
                  <a:schemeClr val="accent1">
                    <a:lumMod val="75000"/>
                  </a:schemeClr>
                </a:solidFill>
                <a:effectLst/>
              </a:rPr>
              <a:t>Zimbabwe</a:t>
            </a:r>
          </a:p>
        </p:txBody>
      </p:sp>
    </p:spTree>
    <p:extLst>
      <p:ext uri="{BB962C8B-B14F-4D97-AF65-F5344CB8AC3E}">
        <p14:creationId xmlns:p14="http://schemas.microsoft.com/office/powerpoint/2010/main" val="55411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5" grpId="0"/>
      <p:bldP spid="36" grpId="0"/>
      <p:bldP spid="39" grpId="0"/>
      <p:bldP spid="19" grpId="0"/>
      <p:bldP spid="23" grpId="0"/>
      <p:bldP spid="24" grpId="0"/>
      <p:bldP spid="25" grpId="0"/>
      <p:bldP spid="26" grpId="0"/>
      <p:bldP spid="34" grpId="0"/>
      <p:bldP spid="18" grpId="0"/>
      <p:bldP spid="21" grpId="0"/>
      <p:bldP spid="22" grpId="0"/>
      <p:bldP spid="27" grpId="0"/>
      <p:bldP spid="29" grpId="0"/>
      <p:bldP spid="32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00188" cy="69513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37483" y="2845048"/>
            <a:ext cx="6025222" cy="11430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fr-BE" sz="4000" b="1">
                <a:solidFill>
                  <a:srgbClr val="1E6271"/>
                </a:solidFill>
              </a:rPr>
              <a:t>Partie IV: </a:t>
            </a:r>
          </a:p>
          <a:p>
            <a:pPr algn="ctr">
              <a:lnSpc>
                <a:spcPct val="90000"/>
              </a:lnSpc>
            </a:pPr>
            <a:r>
              <a:rPr lang="fr-BE" sz="4000" b="1">
                <a:solidFill>
                  <a:srgbClr val="1E6271"/>
                </a:solidFill>
              </a:rPr>
              <a:t>Projets &amp; programmes</a:t>
            </a:r>
          </a:p>
        </p:txBody>
      </p:sp>
    </p:spTree>
    <p:extLst>
      <p:ext uri="{BB962C8B-B14F-4D97-AF65-F5344CB8AC3E}">
        <p14:creationId xmlns:p14="http://schemas.microsoft.com/office/powerpoint/2010/main" val="3894847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454" y="772308"/>
            <a:ext cx="8168502" cy="716954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fr-CA" sz="3600" b="1" dirty="0"/>
              <a:t>8 Aires de résultats stratégiques</a:t>
            </a:r>
            <a:endParaRPr lang="fr-BE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67" y="1725718"/>
            <a:ext cx="3889829" cy="3889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796" y="1702132"/>
            <a:ext cx="3937000" cy="393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755" y="5411217"/>
            <a:ext cx="46844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b="1"/>
              <a:t>Avec un focus sur….</a:t>
            </a:r>
          </a:p>
          <a:p>
            <a:pPr marL="285750" indent="-285750">
              <a:buClr>
                <a:srgbClr val="0B5B6B"/>
              </a:buClr>
              <a:buFont typeface="Arial"/>
              <a:buChar char="•"/>
            </a:pPr>
            <a:r>
              <a:rPr lang="fr-BE" sz="1400"/>
              <a:t>Les impacts</a:t>
            </a:r>
          </a:p>
          <a:p>
            <a:pPr marL="285750" indent="-285750">
              <a:buClr>
                <a:srgbClr val="0B5B6B"/>
              </a:buClr>
              <a:buFont typeface="Arial"/>
              <a:buChar char="•"/>
            </a:pPr>
            <a:r>
              <a:rPr lang="fr-BE" sz="1400"/>
              <a:t>Le potentiel en matière de changement de paradigme</a:t>
            </a:r>
          </a:p>
          <a:p>
            <a:pPr marL="285750" indent="-285750">
              <a:buClr>
                <a:srgbClr val="0B5B6B"/>
              </a:buClr>
              <a:buFont typeface="Arial"/>
              <a:buChar char="•"/>
            </a:pPr>
            <a:r>
              <a:rPr lang="fr-BE" sz="1400"/>
              <a:t>Les bénéfices croisés sur l’adaptation et l’atténuation</a:t>
            </a:r>
          </a:p>
          <a:p>
            <a:pPr marL="285750" indent="-285750">
              <a:buClr>
                <a:srgbClr val="0B5B6B"/>
              </a:buClr>
              <a:buFont typeface="Arial"/>
              <a:buChar char="•"/>
            </a:pPr>
            <a:r>
              <a:rPr lang="fr-BE" sz="1400"/>
              <a:t>Les co-bénéfices en matière de développement durable</a:t>
            </a:r>
          </a:p>
        </p:txBody>
      </p:sp>
    </p:spTree>
    <p:extLst>
      <p:ext uri="{BB962C8B-B14F-4D97-AF65-F5344CB8AC3E}">
        <p14:creationId xmlns:p14="http://schemas.microsoft.com/office/powerpoint/2010/main" val="2354650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268071" y="588137"/>
            <a:ext cx="61141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r"/>
            <a:r>
              <a:rPr lang="fr-BE" sz="3600" b="1" dirty="0"/>
              <a:t>Six critères d’investissement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67747" y="1881114"/>
            <a:ext cx="2901101" cy="715033"/>
            <a:chOff x="0" y="0"/>
            <a:chExt cx="2901101" cy="715033"/>
          </a:xfrm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2901101" cy="715033"/>
            </a:xfrm>
            <a:prstGeom prst="roundRect">
              <a:avLst/>
            </a:prstGeom>
            <a:solidFill>
              <a:srgbClr val="0B5B6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4905" y="34905"/>
              <a:ext cx="2831291" cy="645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000" kern="1200" dirty="0">
                  <a:latin typeface="+mn-lt"/>
                </a:rPr>
                <a:t>Potentiel d’impact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28780" y="1942425"/>
            <a:ext cx="5513817" cy="572026"/>
            <a:chOff x="1692717" y="103563"/>
            <a:chExt cx="5260996" cy="572026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4088944" y="-2189180"/>
              <a:ext cx="572026" cy="515751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4"/>
            <p:cNvSpPr/>
            <p:nvPr/>
          </p:nvSpPr>
          <p:spPr>
            <a:xfrm>
              <a:off x="1692717" y="128580"/>
              <a:ext cx="5129588" cy="516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BE" kern="1200" dirty="0">
                <a:latin typeface="+mn-lt"/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BE" kern="1200" dirty="0"/>
                <a:t>Potentiel en </a:t>
              </a:r>
              <a:r>
                <a:rPr lang="fr-BE" dirty="0"/>
                <a:t>matière</a:t>
              </a:r>
              <a:r>
                <a:rPr lang="fr-BE" kern="1200" dirty="0"/>
                <a:t> d’atteinte </a:t>
              </a:r>
              <a:r>
                <a:rPr lang="fr-BE" dirty="0"/>
                <a:t>d</a:t>
              </a:r>
              <a:r>
                <a:rPr lang="fr-BE" kern="1200" dirty="0"/>
                <a:t>es objectifs et des zones de résultats du Fonds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BE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7746" y="2631052"/>
            <a:ext cx="2901101" cy="715033"/>
            <a:chOff x="0" y="767250"/>
            <a:chExt cx="2901101" cy="715033"/>
          </a:xfrm>
        </p:grpSpPr>
        <p:sp>
          <p:nvSpPr>
            <p:cNvPr id="17" name="Rounded Rectangle 16"/>
            <p:cNvSpPr/>
            <p:nvPr/>
          </p:nvSpPr>
          <p:spPr>
            <a:xfrm>
              <a:off x="0" y="767250"/>
              <a:ext cx="2901101" cy="715033"/>
            </a:xfrm>
            <a:prstGeom prst="roundRect">
              <a:avLst/>
            </a:prstGeom>
            <a:solidFill>
              <a:srgbClr val="0B5B6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34905" y="802155"/>
              <a:ext cx="2831291" cy="645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000" kern="1200" dirty="0">
                  <a:latin typeface="+mn-lt"/>
                </a:rPr>
                <a:t>Potentiel de changement de paradigme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7745" y="3380340"/>
            <a:ext cx="2908084" cy="715033"/>
            <a:chOff x="-41888" y="1485346"/>
            <a:chExt cx="2908084" cy="715033"/>
          </a:xfrm>
        </p:grpSpPr>
        <p:sp>
          <p:nvSpPr>
            <p:cNvPr id="20" name="Rounded Rectangle 19"/>
            <p:cNvSpPr/>
            <p:nvPr/>
          </p:nvSpPr>
          <p:spPr>
            <a:xfrm>
              <a:off x="-41888" y="1485346"/>
              <a:ext cx="2901101" cy="715033"/>
            </a:xfrm>
            <a:prstGeom prst="roundRect">
              <a:avLst/>
            </a:prstGeom>
            <a:solidFill>
              <a:srgbClr val="0B5B6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4905" y="1537703"/>
              <a:ext cx="2831291" cy="645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000" kern="1200" dirty="0">
                  <a:latin typeface="+mn-lt"/>
                </a:rPr>
                <a:t>Potentiel de développement durable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2585" y="4147730"/>
            <a:ext cx="2901102" cy="715033"/>
            <a:chOff x="-34906" y="2253583"/>
            <a:chExt cx="2901102" cy="715033"/>
          </a:xfrm>
        </p:grpSpPr>
        <p:sp>
          <p:nvSpPr>
            <p:cNvPr id="25" name="Rounded Rectangle 24"/>
            <p:cNvSpPr/>
            <p:nvPr/>
          </p:nvSpPr>
          <p:spPr>
            <a:xfrm>
              <a:off x="-34906" y="2253583"/>
              <a:ext cx="2901101" cy="715033"/>
            </a:xfrm>
            <a:prstGeom prst="roundRect">
              <a:avLst/>
            </a:prstGeom>
            <a:solidFill>
              <a:srgbClr val="0B5B6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34905" y="2288488"/>
              <a:ext cx="2831291" cy="645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000" kern="1200" dirty="0"/>
                <a:t>Besoins </a:t>
              </a:r>
              <a:r>
                <a:rPr lang="fr-BE" sz="2000" dirty="0"/>
                <a:t>des bénéficiaires</a:t>
              </a:r>
              <a:endParaRPr lang="fr-BE" sz="20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2584" y="4887804"/>
            <a:ext cx="2901101" cy="715033"/>
            <a:chOff x="0" y="3004369"/>
            <a:chExt cx="2901101" cy="715033"/>
          </a:xfrm>
        </p:grpSpPr>
        <p:sp>
          <p:nvSpPr>
            <p:cNvPr id="28" name="Rounded Rectangle 27"/>
            <p:cNvSpPr/>
            <p:nvPr/>
          </p:nvSpPr>
          <p:spPr>
            <a:xfrm>
              <a:off x="0" y="3004369"/>
              <a:ext cx="2901101" cy="715033"/>
            </a:xfrm>
            <a:prstGeom prst="roundRect">
              <a:avLst/>
            </a:prstGeom>
            <a:solidFill>
              <a:srgbClr val="0B5B6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34905" y="3039274"/>
              <a:ext cx="2831291" cy="645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000" kern="1200" dirty="0">
                  <a:latin typeface="+mn-lt"/>
                </a:rPr>
                <a:t>Appropriation nationale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9823" y="5647688"/>
            <a:ext cx="2901101" cy="715033"/>
            <a:chOff x="-34905" y="3755154"/>
            <a:chExt cx="2901101" cy="715033"/>
          </a:xfrm>
        </p:grpSpPr>
        <p:sp>
          <p:nvSpPr>
            <p:cNvPr id="31" name="Rounded Rectangle 30"/>
            <p:cNvSpPr/>
            <p:nvPr/>
          </p:nvSpPr>
          <p:spPr>
            <a:xfrm>
              <a:off x="-34905" y="3755154"/>
              <a:ext cx="2901101" cy="715033"/>
            </a:xfrm>
            <a:prstGeom prst="roundRect">
              <a:avLst/>
            </a:prstGeom>
            <a:solidFill>
              <a:srgbClr val="0B5B6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34905" y="3790059"/>
              <a:ext cx="2831291" cy="645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000" kern="1200" dirty="0">
                  <a:latin typeface="+mn-lt"/>
                </a:rPr>
                <a:t>Efficience et efficacité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40924" y="2714745"/>
            <a:ext cx="5546693" cy="572026"/>
            <a:chOff x="1692717" y="103563"/>
            <a:chExt cx="5321290" cy="572026"/>
          </a:xfrm>
        </p:grpSpPr>
        <p:sp>
          <p:nvSpPr>
            <p:cNvPr id="34" name="Round Same Side Corner Rectangle 33"/>
            <p:cNvSpPr/>
            <p:nvPr/>
          </p:nvSpPr>
          <p:spPr>
            <a:xfrm rot="5400000">
              <a:off x="4088944" y="-2189180"/>
              <a:ext cx="572026" cy="515751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ound Same Side Corner Rectangle 4"/>
            <p:cNvSpPr/>
            <p:nvPr/>
          </p:nvSpPr>
          <p:spPr>
            <a:xfrm>
              <a:off x="1692717" y="128580"/>
              <a:ext cx="5321290" cy="516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BE" kern="1200" dirty="0"/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BE" dirty="0"/>
                <a:t>Potentiel pour catalyser l’impact au delà d’un projet ou d’un programme d’investissement individuel </a:t>
              </a:r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BE" kern="12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33945" y="3485130"/>
            <a:ext cx="5501512" cy="572026"/>
            <a:chOff x="1692717" y="103563"/>
            <a:chExt cx="5260996" cy="572026"/>
          </a:xfrm>
        </p:grpSpPr>
        <p:sp>
          <p:nvSpPr>
            <p:cNvPr id="37" name="Round Same Side Corner Rectangle 36"/>
            <p:cNvSpPr/>
            <p:nvPr/>
          </p:nvSpPr>
          <p:spPr>
            <a:xfrm rot="5400000">
              <a:off x="4088944" y="-2189180"/>
              <a:ext cx="572026" cy="515751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ound Same Side Corner Rectangle 4"/>
            <p:cNvSpPr/>
            <p:nvPr/>
          </p:nvSpPr>
          <p:spPr>
            <a:xfrm>
              <a:off x="1692717" y="128580"/>
              <a:ext cx="5129588" cy="516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BE" kern="1200" dirty="0"/>
            </a:p>
            <a:p>
              <a:pPr marL="166688" lvl="0" indent="-166688">
                <a:buFont typeface="Arial" panose="020B0604020202020204" pitchFamily="34" charset="0"/>
                <a:buChar char="•"/>
              </a:pPr>
              <a:r>
                <a:rPr lang="fr-BE" dirty="0"/>
                <a:t>Co-bénéfices sociaux, environnementaux et de genre plus larges</a:t>
              </a:r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BE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233944" y="4959307"/>
            <a:ext cx="5540930" cy="572026"/>
            <a:chOff x="1692717" y="103563"/>
            <a:chExt cx="5293724" cy="572026"/>
          </a:xfrm>
        </p:grpSpPr>
        <p:sp>
          <p:nvSpPr>
            <p:cNvPr id="40" name="Round Same Side Corner Rectangle 39"/>
            <p:cNvSpPr/>
            <p:nvPr/>
          </p:nvSpPr>
          <p:spPr>
            <a:xfrm rot="5400000">
              <a:off x="4088944" y="-2189180"/>
              <a:ext cx="572026" cy="515751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ound Same Side Corner Rectangle 4"/>
            <p:cNvSpPr/>
            <p:nvPr/>
          </p:nvSpPr>
          <p:spPr>
            <a:xfrm>
              <a:off x="1692717" y="128580"/>
              <a:ext cx="5293724" cy="516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kern="1200" dirty="0"/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BE" dirty="0"/>
                <a:t>Appropriation par le pays, </a:t>
              </a:r>
              <a:r>
                <a:rPr lang="fr-BE" dirty="0">
                  <a:cs typeface="Corbel"/>
                </a:rPr>
                <a:t>alignement avec les politiques nationales et</a:t>
              </a:r>
              <a:r>
                <a:rPr lang="fr-BE" dirty="0"/>
                <a:t> capacité à mettre en œuvre les activités financées</a:t>
              </a:r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kern="1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228781" y="4206824"/>
            <a:ext cx="5511836" cy="572026"/>
            <a:chOff x="1692717" y="103563"/>
            <a:chExt cx="5260996" cy="572026"/>
          </a:xfrm>
        </p:grpSpPr>
        <p:sp>
          <p:nvSpPr>
            <p:cNvPr id="43" name="Round Same Side Corner Rectangle 42"/>
            <p:cNvSpPr/>
            <p:nvPr/>
          </p:nvSpPr>
          <p:spPr>
            <a:xfrm rot="5400000">
              <a:off x="4088944" y="-2189180"/>
              <a:ext cx="572026" cy="515751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Round Same Side Corner Rectangle 4"/>
            <p:cNvSpPr/>
            <p:nvPr/>
          </p:nvSpPr>
          <p:spPr>
            <a:xfrm>
              <a:off x="1692717" y="128580"/>
              <a:ext cx="5129588" cy="516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BE" kern="1200" dirty="0"/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BE" dirty="0"/>
                <a:t>Vulnérabilité et besoins en financement du pays bénéficiaire et des groupes cibles</a:t>
              </a:r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kern="12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228780" y="5730993"/>
            <a:ext cx="5558837" cy="572026"/>
            <a:chOff x="1692717" y="103563"/>
            <a:chExt cx="5273084" cy="572026"/>
          </a:xfrm>
        </p:grpSpPr>
        <p:sp>
          <p:nvSpPr>
            <p:cNvPr id="46" name="Round Same Side Corner Rectangle 45"/>
            <p:cNvSpPr/>
            <p:nvPr/>
          </p:nvSpPr>
          <p:spPr>
            <a:xfrm rot="5400000">
              <a:off x="4088944" y="-2189180"/>
              <a:ext cx="572026" cy="515751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ound Same Side Corner Rectangle 4"/>
            <p:cNvSpPr/>
            <p:nvPr/>
          </p:nvSpPr>
          <p:spPr>
            <a:xfrm>
              <a:off x="1692717" y="128580"/>
              <a:ext cx="5273084" cy="516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BE" dirty="0"/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BE" dirty="0"/>
                <a:t>Bien-fondé économique et financier du programme ou projet; </a:t>
              </a:r>
              <a:r>
                <a:rPr lang="fr-BE" noProof="1"/>
                <a:t>concessionnalité</a:t>
              </a:r>
              <a:r>
                <a:rPr lang="fr-BE" dirty="0"/>
                <a:t> appropriée </a:t>
              </a:r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7613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014" y="992042"/>
            <a:ext cx="5865958" cy="586595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827176" y="586405"/>
            <a:ext cx="5682342" cy="7169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fr-BE" sz="3600" b="1"/>
              <a:t>Processus d’approbation des projets</a:t>
            </a:r>
          </a:p>
        </p:txBody>
      </p:sp>
      <p:sp>
        <p:nvSpPr>
          <p:cNvPr id="4" name="Ellipse 3"/>
          <p:cNvSpPr/>
          <p:nvPr/>
        </p:nvSpPr>
        <p:spPr>
          <a:xfrm>
            <a:off x="4009162" y="3426763"/>
            <a:ext cx="1051027" cy="996515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30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677" y="1502850"/>
            <a:ext cx="8016793" cy="4643012"/>
            <a:chOff x="289008" y="938349"/>
            <a:chExt cx="8565985" cy="5085309"/>
          </a:xfrm>
          <a:effectLst/>
        </p:grpSpPr>
        <p:sp>
          <p:nvSpPr>
            <p:cNvPr id="4" name="Rounded Rectangle 3"/>
            <p:cNvSpPr/>
            <p:nvPr/>
          </p:nvSpPr>
          <p:spPr>
            <a:xfrm>
              <a:off x="8373049" y="1781881"/>
              <a:ext cx="481944" cy="2670377"/>
            </a:xfrm>
            <a:prstGeom prst="roundRect">
              <a:avLst/>
            </a:prstGeom>
            <a:solidFill>
              <a:srgbClr val="297D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BE" sz="1400" dirty="0">
                  <a:solidFill>
                    <a:schemeClr val="bg1"/>
                  </a:solidFill>
                </a:rPr>
                <a:t>Arrangements  juridiques</a:t>
              </a:r>
              <a:endParaRPr lang="fr-BE" sz="1600" dirty="0">
                <a:solidFill>
                  <a:schemeClr val="bg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89009" y="2205521"/>
              <a:ext cx="1565455" cy="753806"/>
            </a:xfrm>
            <a:prstGeom prst="roundRect">
              <a:avLst/>
            </a:prstGeom>
            <a:solidFill>
              <a:srgbClr val="24634F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BE" sz="1400" b="1">
                  <a:solidFill>
                    <a:schemeClr val="bg1"/>
                  </a:solidFill>
                </a:rPr>
                <a:t>Entité Accréditée</a:t>
              </a:r>
              <a:endParaRPr lang="fr-BE" sz="1600" b="1">
                <a:solidFill>
                  <a:schemeClr val="bg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89009" y="3695137"/>
              <a:ext cx="1565455" cy="798002"/>
            </a:xfrm>
            <a:prstGeom prst="roundRect">
              <a:avLst/>
            </a:prstGeom>
            <a:solidFill>
              <a:srgbClr val="24634F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BE" sz="1400" b="1" dirty="0">
                  <a:solidFill>
                    <a:schemeClr val="bg1"/>
                  </a:solidFill>
                </a:rPr>
                <a:t>Secrétariat</a:t>
              </a:r>
              <a:endParaRPr lang="fr-BE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89008" y="5225037"/>
              <a:ext cx="1658009" cy="798621"/>
            </a:xfrm>
            <a:prstGeom prst="roundRect">
              <a:avLst/>
            </a:prstGeom>
            <a:solidFill>
              <a:srgbClr val="24634F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BE" sz="1400" b="1">
                  <a:solidFill>
                    <a:schemeClr val="bg1"/>
                  </a:solidFill>
                </a:rPr>
                <a:t>Conseil d’administration du GCF</a:t>
              </a:r>
              <a:endParaRPr lang="fr-BE" sz="1600" b="1">
                <a:solidFill>
                  <a:schemeClr val="bg1"/>
                </a:solidFill>
              </a:endParaRPr>
            </a:p>
          </p:txBody>
        </p:sp>
        <p:sp>
          <p:nvSpPr>
            <p:cNvPr id="8" name="Pentagon 7"/>
            <p:cNvSpPr/>
            <p:nvPr/>
          </p:nvSpPr>
          <p:spPr>
            <a:xfrm>
              <a:off x="3194765" y="2210528"/>
              <a:ext cx="1423324" cy="775341"/>
            </a:xfrm>
            <a:prstGeom prst="homePlate">
              <a:avLst>
                <a:gd name="adj" fmla="val 27135"/>
              </a:avLst>
            </a:prstGeom>
            <a:solidFill>
              <a:srgbClr val="2169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BE" sz="1400"/>
                <a:t>Note de concept (optionnel)</a:t>
              </a:r>
              <a:endParaRPr lang="fr-BE" sz="1600"/>
            </a:p>
          </p:txBody>
        </p:sp>
        <p:sp>
          <p:nvSpPr>
            <p:cNvPr id="9" name="Pentagon 8"/>
            <p:cNvSpPr/>
            <p:nvPr/>
          </p:nvSpPr>
          <p:spPr>
            <a:xfrm>
              <a:off x="1889112" y="1661082"/>
              <a:ext cx="1328010" cy="826026"/>
            </a:xfrm>
            <a:prstGeom prst="homePlate">
              <a:avLst>
                <a:gd name="adj" fmla="val 25149"/>
              </a:avLst>
            </a:prstGeom>
            <a:solidFill>
              <a:srgbClr val="2169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BE" sz="1400"/>
                <a:t>Génération de l’idée de projet</a:t>
              </a:r>
              <a:endParaRPr lang="fr-BE" sz="1600"/>
            </a:p>
          </p:txBody>
        </p:sp>
        <p:sp>
          <p:nvSpPr>
            <p:cNvPr id="10" name="Pentagon 9"/>
            <p:cNvSpPr/>
            <p:nvPr/>
          </p:nvSpPr>
          <p:spPr>
            <a:xfrm>
              <a:off x="4811704" y="2210528"/>
              <a:ext cx="1579821" cy="779564"/>
            </a:xfrm>
            <a:prstGeom prst="homePlate">
              <a:avLst>
                <a:gd name="adj" fmla="val 25400"/>
              </a:avLst>
            </a:prstGeom>
            <a:solidFill>
              <a:srgbClr val="2169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BE" sz="1400" dirty="0"/>
                <a:t>Soumission de la proposition de financement</a:t>
              </a:r>
              <a:endParaRPr lang="fr-BE" sz="16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793333" y="1593574"/>
              <a:ext cx="1427347" cy="421230"/>
            </a:xfrm>
            <a:prstGeom prst="roundRect">
              <a:avLst/>
            </a:prstGeom>
            <a:solidFill>
              <a:schemeClr val="accent4"/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Non-Objection</a:t>
              </a:r>
            </a:p>
          </p:txBody>
        </p:sp>
        <p:sp>
          <p:nvSpPr>
            <p:cNvPr id="12" name="Pentagon 11"/>
            <p:cNvSpPr/>
            <p:nvPr/>
          </p:nvSpPr>
          <p:spPr>
            <a:xfrm>
              <a:off x="5929001" y="3543846"/>
              <a:ext cx="1769363" cy="798001"/>
            </a:xfrm>
            <a:prstGeom prst="homePlate">
              <a:avLst>
                <a:gd name="adj" fmla="val 33356"/>
              </a:avLst>
            </a:prstGeom>
            <a:solidFill>
              <a:srgbClr val="2169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BE" sz="1400" dirty="0"/>
                <a:t>Analyse et recommandation</a:t>
              </a:r>
              <a:endParaRPr lang="fr-BE" sz="1600" dirty="0"/>
            </a:p>
          </p:txBody>
        </p:sp>
        <p:sp>
          <p:nvSpPr>
            <p:cNvPr id="13" name="Pentagon 12"/>
            <p:cNvSpPr/>
            <p:nvPr/>
          </p:nvSpPr>
          <p:spPr>
            <a:xfrm>
              <a:off x="7089750" y="5118312"/>
              <a:ext cx="1217228" cy="801339"/>
            </a:xfrm>
            <a:prstGeom prst="homePlate">
              <a:avLst>
                <a:gd name="adj" fmla="val 33284"/>
              </a:avLst>
            </a:prstGeom>
            <a:solidFill>
              <a:srgbClr val="2169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BE" sz="1400"/>
                <a:t>Décision du Conseil</a:t>
              </a:r>
              <a:endParaRPr lang="fr-BE" sz="160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854463" y="938349"/>
              <a:ext cx="4537061" cy="540055"/>
            </a:xfrm>
            <a:prstGeom prst="roundRect">
              <a:avLst/>
            </a:prstGeom>
            <a:solidFill>
              <a:srgbClr val="24634F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AND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Elbow Connector 21"/>
            <p:cNvCxnSpPr>
              <a:stCxn id="10" idx="2"/>
              <a:endCxn id="12" idx="1"/>
            </p:cNvCxnSpPr>
            <p:nvPr/>
          </p:nvCxnSpPr>
          <p:spPr>
            <a:xfrm rot="16200000" flipH="1">
              <a:off x="5239428" y="3253273"/>
              <a:ext cx="952755" cy="426391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endCxn id="13" idx="1"/>
            </p:cNvCxnSpPr>
            <p:nvPr/>
          </p:nvCxnSpPr>
          <p:spPr>
            <a:xfrm rot="16200000" flipH="1">
              <a:off x="6366926" y="4796158"/>
              <a:ext cx="1177132" cy="268514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5502609" y="4317961"/>
              <a:ext cx="1177981" cy="577639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BE" sz="1050" b="1" dirty="0">
                  <a:solidFill>
                    <a:schemeClr val="accent3">
                      <a:lumMod val="75000"/>
                    </a:schemeClr>
                  </a:solidFill>
                </a:rPr>
                <a:t>Comité de consultation technique</a:t>
              </a:r>
              <a:endParaRPr lang="fr-BE" sz="11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25" name="Elbow Connector 24"/>
            <p:cNvCxnSpPr>
              <a:stCxn id="8" idx="3"/>
              <a:endCxn id="10" idx="1"/>
            </p:cNvCxnSpPr>
            <p:nvPr/>
          </p:nvCxnSpPr>
          <p:spPr>
            <a:xfrm>
              <a:off x="4618089" y="2598199"/>
              <a:ext cx="193615" cy="211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 rot="16200000">
              <a:off x="7404416" y="2946739"/>
              <a:ext cx="1586099" cy="32612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BE" sz="1100" b="1" dirty="0">
                  <a:solidFill>
                    <a:schemeClr val="accent3">
                      <a:lumMod val="75000"/>
                    </a:schemeClr>
                  </a:solidFill>
                </a:rPr>
                <a:t>Agent fiduciaire </a:t>
              </a:r>
            </a:p>
          </p:txBody>
        </p:sp>
        <p:cxnSp>
          <p:nvCxnSpPr>
            <p:cNvPr id="27" name="Elbow Connector 26"/>
            <p:cNvCxnSpPr/>
            <p:nvPr/>
          </p:nvCxnSpPr>
          <p:spPr>
            <a:xfrm rot="5400000" flipH="1" flipV="1">
              <a:off x="7926677" y="4821560"/>
              <a:ext cx="1056646" cy="318042"/>
            </a:xfrm>
            <a:prstGeom prst="bentConnector3">
              <a:avLst>
                <a:gd name="adj1" fmla="val -480"/>
              </a:avLst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1" idx="2"/>
              <a:endCxn id="10" idx="0"/>
            </p:cNvCxnSpPr>
            <p:nvPr/>
          </p:nvCxnSpPr>
          <p:spPr>
            <a:xfrm rot="5400000">
              <a:off x="5406947" y="2110468"/>
              <a:ext cx="195724" cy="439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89009" y="3139736"/>
              <a:ext cx="7525120" cy="50800"/>
            </a:xfrm>
            <a:prstGeom prst="line">
              <a:avLst/>
            </a:prstGeom>
            <a:ln w="15875"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99169" y="5029392"/>
              <a:ext cx="7525120" cy="50800"/>
            </a:xfrm>
            <a:prstGeom prst="line">
              <a:avLst/>
            </a:prstGeom>
            <a:ln w="15875"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Elbow Connector 24"/>
          <p:cNvCxnSpPr>
            <a:stCxn id="9" idx="2"/>
          </p:cNvCxnSpPr>
          <p:nvPr/>
        </p:nvCxnSpPr>
        <p:spPr>
          <a:xfrm rot="16200000" flipH="1">
            <a:off x="2684296" y="2600400"/>
            <a:ext cx="110413" cy="743421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10"/>
          <p:cNvSpPr/>
          <p:nvPr/>
        </p:nvSpPr>
        <p:spPr>
          <a:xfrm>
            <a:off x="1947270" y="3754067"/>
            <a:ext cx="1335835" cy="13123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400" dirty="0">
                <a:solidFill>
                  <a:schemeClr val="accent3"/>
                </a:solidFill>
              </a:rPr>
              <a:t>Requête possible d’un appui préparatoire par l’AND</a:t>
            </a:r>
          </a:p>
        </p:txBody>
      </p:sp>
      <p:sp>
        <p:nvSpPr>
          <p:cNvPr id="32" name="Rounded Rectangle 10"/>
          <p:cNvSpPr/>
          <p:nvPr/>
        </p:nvSpPr>
        <p:spPr>
          <a:xfrm>
            <a:off x="3560170" y="3754067"/>
            <a:ext cx="1335835" cy="13123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400" dirty="0">
                <a:solidFill>
                  <a:schemeClr val="accent3"/>
                </a:solidFill>
              </a:rPr>
              <a:t>Possibilité d’appui à la préparation de projet par une AE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3186" y="6339215"/>
            <a:ext cx="8007283" cy="2671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schemeClr val="bg1"/>
                </a:solidFill>
                <a:latin typeface="Corbel"/>
              </a:rPr>
              <a:t>Sur la base de la </a:t>
            </a:r>
            <a:r>
              <a:rPr lang="fr-BE" sz="1400" b="1" kern="0" dirty="0">
                <a:solidFill>
                  <a:schemeClr val="bg1"/>
                </a:solidFill>
                <a:latin typeface="Corbel"/>
              </a:rPr>
              <a:t>décision</a:t>
            </a:r>
            <a:r>
              <a:rPr lang="en-US" sz="1400" b="1" kern="0" dirty="0">
                <a:solidFill>
                  <a:schemeClr val="bg1"/>
                </a:solidFill>
                <a:latin typeface="Corbel"/>
              </a:rPr>
              <a:t> B.07/03</a:t>
            </a:r>
          </a:p>
        </p:txBody>
      </p:sp>
      <p:sp>
        <p:nvSpPr>
          <p:cNvPr id="37" name="Oval 36"/>
          <p:cNvSpPr/>
          <p:nvPr/>
        </p:nvSpPr>
        <p:spPr>
          <a:xfrm>
            <a:off x="1684014" y="2107468"/>
            <a:ext cx="263256" cy="24827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2000" tIns="0" rtlCol="0" anchor="ctr"/>
          <a:lstStyle/>
          <a:p>
            <a:pPr algn="ctr">
              <a:defRPr/>
            </a:pPr>
            <a:r>
              <a:rPr lang="en-US" sz="1100" kern="0" dirty="0">
                <a:solidFill>
                  <a:schemeClr val="bg1"/>
                </a:solidFill>
                <a:latin typeface="Corbel"/>
              </a:rPr>
              <a:t>1</a:t>
            </a:r>
          </a:p>
        </p:txBody>
      </p:sp>
      <p:sp>
        <p:nvSpPr>
          <p:cNvPr id="38" name="Oval 37"/>
          <p:cNvSpPr/>
          <p:nvPr/>
        </p:nvSpPr>
        <p:spPr>
          <a:xfrm>
            <a:off x="3176151" y="2480715"/>
            <a:ext cx="263256" cy="24827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2000" tIns="0" rtlCol="0" anchor="ctr"/>
          <a:lstStyle/>
          <a:p>
            <a:pPr algn="ctr">
              <a:defRPr/>
            </a:pPr>
            <a:r>
              <a:rPr lang="en-US" sz="1100" kern="0" dirty="0">
                <a:solidFill>
                  <a:schemeClr val="bg1"/>
                </a:solidFill>
                <a:latin typeface="Corbel"/>
              </a:rPr>
              <a:t>2</a:t>
            </a:r>
          </a:p>
        </p:txBody>
      </p:sp>
      <p:sp>
        <p:nvSpPr>
          <p:cNvPr id="39" name="Oval 38"/>
          <p:cNvSpPr/>
          <p:nvPr/>
        </p:nvSpPr>
        <p:spPr>
          <a:xfrm>
            <a:off x="4526892" y="3222975"/>
            <a:ext cx="263256" cy="24827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2000" tIns="0" rtlCol="0" anchor="ctr"/>
          <a:lstStyle/>
          <a:p>
            <a:pPr algn="ctr">
              <a:defRPr/>
            </a:pPr>
            <a:r>
              <a:rPr lang="en-US" sz="1100" kern="0" dirty="0">
                <a:solidFill>
                  <a:schemeClr val="bg1"/>
                </a:solidFill>
                <a:latin typeface="Corbel"/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5527434" y="3796311"/>
            <a:ext cx="263256" cy="24827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2000" tIns="0" rtlCol="0" anchor="ctr"/>
          <a:lstStyle/>
          <a:p>
            <a:pPr algn="ctr">
              <a:defRPr/>
            </a:pPr>
            <a:r>
              <a:rPr lang="en-US" sz="1100" kern="0" dirty="0">
                <a:solidFill>
                  <a:schemeClr val="bg1"/>
                </a:solidFill>
                <a:latin typeface="Corbel"/>
              </a:rPr>
              <a:t>4</a:t>
            </a:r>
          </a:p>
        </p:txBody>
      </p:sp>
      <p:sp>
        <p:nvSpPr>
          <p:cNvPr id="42" name="Oval 41"/>
          <p:cNvSpPr/>
          <p:nvPr/>
        </p:nvSpPr>
        <p:spPr>
          <a:xfrm>
            <a:off x="6576776" y="5239155"/>
            <a:ext cx="263256" cy="24827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2000" tIns="0" rtlCol="0" anchor="ctr"/>
          <a:lstStyle/>
          <a:p>
            <a:pPr algn="ctr">
              <a:defRPr/>
            </a:pPr>
            <a:r>
              <a:rPr lang="en-US" sz="1100" kern="0" dirty="0">
                <a:solidFill>
                  <a:schemeClr val="bg1"/>
                </a:solidFill>
                <a:latin typeface="Corbel"/>
              </a:rPr>
              <a:t>5</a:t>
            </a:r>
          </a:p>
        </p:txBody>
      </p:sp>
      <p:sp>
        <p:nvSpPr>
          <p:cNvPr id="43" name="Oval 42"/>
          <p:cNvSpPr/>
          <p:nvPr/>
        </p:nvSpPr>
        <p:spPr>
          <a:xfrm>
            <a:off x="7799885" y="2167615"/>
            <a:ext cx="263256" cy="24827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72000" tIns="0" rtlCol="0" anchor="ctr"/>
          <a:lstStyle/>
          <a:p>
            <a:pPr algn="ctr">
              <a:defRPr/>
            </a:pPr>
            <a:r>
              <a:rPr lang="en-US" sz="1100" kern="0" dirty="0">
                <a:solidFill>
                  <a:schemeClr val="bg1"/>
                </a:solidFill>
                <a:latin typeface="Corbel"/>
              </a:rPr>
              <a:t>6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827176" y="586405"/>
            <a:ext cx="5682342" cy="7169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fr-BE" sz="3600" b="1"/>
              <a:t>Processus d’approbation des projets</a:t>
            </a:r>
          </a:p>
        </p:txBody>
      </p:sp>
    </p:spTree>
    <p:extLst>
      <p:ext uri="{BB962C8B-B14F-4D97-AF65-F5344CB8AC3E}">
        <p14:creationId xmlns:p14="http://schemas.microsoft.com/office/powerpoint/2010/main" val="347699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338" y="945146"/>
            <a:ext cx="810552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600"/>
              </a:lnSpc>
              <a:spcBef>
                <a:spcPts val="800"/>
              </a:spcBef>
            </a:pPr>
            <a:r>
              <a:rPr lang="fr-BE" sz="3600" b="1">
                <a:latin typeface="Corbel" charset="0"/>
                <a:ea typeface="Corbel" charset="0"/>
                <a:cs typeface="Corbel" charset="0"/>
              </a:rPr>
              <a:t>Etapes clefs</a:t>
            </a:r>
          </a:p>
        </p:txBody>
      </p:sp>
      <p:sp>
        <p:nvSpPr>
          <p:cNvPr id="5" name="Rectangle 4"/>
          <p:cNvSpPr/>
          <p:nvPr/>
        </p:nvSpPr>
        <p:spPr>
          <a:xfrm>
            <a:off x="516335" y="1934762"/>
            <a:ext cx="813745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  <a:buFont typeface="Arial" charset="0"/>
              <a:buChar char="•"/>
            </a:pPr>
            <a:r>
              <a:rPr lang="fr-BE" dirty="0"/>
              <a:t>Conférence des Nations Unies sur l’Environnement, </a:t>
            </a:r>
            <a:r>
              <a:rPr lang="fr-BE" dirty="0">
                <a:ea typeface="Corbel" charset="0"/>
                <a:cs typeface="Corbel" charset="0"/>
              </a:rPr>
              <a:t>1972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  <a:buFont typeface="Arial" charset="0"/>
              <a:buChar char="•"/>
            </a:pPr>
            <a:r>
              <a:rPr lang="fr-BE" dirty="0">
                <a:ea typeface="Corbel" charset="0"/>
                <a:cs typeface="Corbel" charset="0"/>
              </a:rPr>
              <a:t>Groupe d’Experts Intergouvernemental sur l’Evolution du Climat, 1988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  <a:buFont typeface="Arial" charset="0"/>
              <a:buChar char="•"/>
            </a:pPr>
            <a:r>
              <a:rPr lang="fr-BE" dirty="0">
                <a:ea typeface="Corbel" charset="0"/>
                <a:cs typeface="Corbel" charset="0"/>
              </a:rPr>
              <a:t>Convention Cadre des Nations Unies sur le Changement Climatique, 1992 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  <a:buFont typeface="Arial" charset="0"/>
              <a:buChar char="•"/>
            </a:pPr>
            <a:r>
              <a:rPr lang="fr-BE" dirty="0">
                <a:ea typeface="Corbel" charset="0"/>
                <a:cs typeface="Corbel" charset="0"/>
              </a:rPr>
              <a:t>Protocole de Kyoto, 1997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  <a:buFont typeface="Arial" charset="0"/>
              <a:buChar char="•"/>
            </a:pPr>
            <a:r>
              <a:rPr lang="fr-BE" dirty="0">
                <a:ea typeface="Corbel" charset="0"/>
                <a:cs typeface="Corbel" charset="0"/>
              </a:rPr>
              <a:t>Fonds pour les Pays les Moins Avancés, 2001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  <a:buFont typeface="Arial" charset="0"/>
              <a:buChar char="•"/>
            </a:pPr>
            <a:r>
              <a:rPr lang="fr-BE" dirty="0">
                <a:ea typeface="Corbel" charset="0"/>
                <a:cs typeface="Corbel" charset="0"/>
              </a:rPr>
              <a:t>Fonds Spécial pour les Changements Climatiques (FSCC), 2001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  <a:buFont typeface="Arial" charset="0"/>
              <a:buChar char="•"/>
            </a:pPr>
            <a:r>
              <a:rPr lang="fr-BE" dirty="0">
                <a:ea typeface="Corbel" charset="0"/>
                <a:cs typeface="Corbel" charset="0"/>
              </a:rPr>
              <a:t>Fonds pour l’Adaptation (COP7), créé en 2001, établi en 2007</a:t>
            </a:r>
          </a:p>
          <a:p>
            <a:pPr marL="355600" lvl="1" indent="-355600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  <a:buFont typeface="Arial" charset="0"/>
              <a:buChar char="•"/>
            </a:pPr>
            <a:r>
              <a:rPr lang="fr-BE" dirty="0">
                <a:ea typeface="Corbel" charset="0"/>
                <a:cs typeface="Corbel" charset="0"/>
              </a:rPr>
              <a:t>Fonds d’Investissements Climatiques, 2008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  <a:buFont typeface="Arial" charset="0"/>
              <a:buChar char="•"/>
            </a:pPr>
            <a:r>
              <a:rPr lang="fr-BE" b="1" dirty="0">
                <a:solidFill>
                  <a:srgbClr val="174953"/>
                </a:solidFill>
                <a:ea typeface="Corbel" charset="0"/>
                <a:cs typeface="Corbel" charset="0"/>
              </a:rPr>
              <a:t>GCF, créé en 2010, établi en 2012 &amp; opérationnel en 2013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  <a:buFont typeface="Arial" charset="0"/>
              <a:buChar char="•"/>
            </a:pPr>
            <a:r>
              <a:rPr lang="fr-BE" dirty="0">
                <a:ea typeface="Corbel" charset="0"/>
                <a:cs typeface="Corbel" charset="0"/>
              </a:rPr>
              <a:t>Accord de Paris, 2015</a:t>
            </a:r>
          </a:p>
        </p:txBody>
      </p:sp>
    </p:spTree>
    <p:extLst>
      <p:ext uri="{BB962C8B-B14F-4D97-AF65-F5344CB8AC3E}">
        <p14:creationId xmlns:p14="http://schemas.microsoft.com/office/powerpoint/2010/main" val="37221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/>
          <p:cNvSpPr/>
          <p:nvPr/>
        </p:nvSpPr>
        <p:spPr>
          <a:xfrm>
            <a:off x="514327" y="1731537"/>
            <a:ext cx="8154590" cy="0"/>
          </a:xfrm>
          <a:prstGeom prst="line">
            <a:avLst/>
          </a:prstGeom>
          <a:ln>
            <a:solidFill>
              <a:srgbClr val="1E627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3"/>
          <p:cNvSpPr/>
          <p:nvPr/>
        </p:nvSpPr>
        <p:spPr>
          <a:xfrm>
            <a:off x="514326" y="1925349"/>
            <a:ext cx="1753237" cy="1350449"/>
          </a:xfrm>
          <a:custGeom>
            <a:avLst/>
            <a:gdLst>
              <a:gd name="connsiteX0" fmla="*/ 0 w 1519097"/>
              <a:gd name="connsiteY0" fmla="*/ 0 h 1544261"/>
              <a:gd name="connsiteX1" fmla="*/ 1519097 w 1519097"/>
              <a:gd name="connsiteY1" fmla="*/ 0 h 1544261"/>
              <a:gd name="connsiteX2" fmla="*/ 1519097 w 1519097"/>
              <a:gd name="connsiteY2" fmla="*/ 1544261 h 1544261"/>
              <a:gd name="connsiteX3" fmla="*/ 0 w 1519097"/>
              <a:gd name="connsiteY3" fmla="*/ 1544261 h 1544261"/>
              <a:gd name="connsiteX4" fmla="*/ 0 w 1519097"/>
              <a:gd name="connsiteY4" fmla="*/ 0 h 154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097" h="1544261">
                <a:moveTo>
                  <a:pt x="0" y="0"/>
                </a:moveTo>
                <a:lnTo>
                  <a:pt x="1519097" y="0"/>
                </a:lnTo>
                <a:lnTo>
                  <a:pt x="1519097" y="1544261"/>
                </a:lnTo>
                <a:lnTo>
                  <a:pt x="0" y="15442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fr-BE" sz="2000" b="1" kern="1200">
                <a:solidFill>
                  <a:srgbClr val="1E6271"/>
                </a:solidFill>
              </a:rPr>
              <a:t>Quelles opportunités de financement? </a:t>
            </a:r>
          </a:p>
        </p:txBody>
      </p:sp>
      <p:sp>
        <p:nvSpPr>
          <p:cNvPr id="7" name="Freeform 6"/>
          <p:cNvSpPr/>
          <p:nvPr/>
        </p:nvSpPr>
        <p:spPr>
          <a:xfrm>
            <a:off x="2267564" y="1755666"/>
            <a:ext cx="6401352" cy="482581"/>
          </a:xfrm>
          <a:custGeom>
            <a:avLst/>
            <a:gdLst>
              <a:gd name="connsiteX0" fmla="*/ 0 w 5962455"/>
              <a:gd name="connsiteY0" fmla="*/ 0 h 482581"/>
              <a:gd name="connsiteX1" fmla="*/ 5962455 w 5962455"/>
              <a:gd name="connsiteY1" fmla="*/ 0 h 482581"/>
              <a:gd name="connsiteX2" fmla="*/ 5962455 w 5962455"/>
              <a:gd name="connsiteY2" fmla="*/ 482581 h 482581"/>
              <a:gd name="connsiteX3" fmla="*/ 0 w 5962455"/>
              <a:gd name="connsiteY3" fmla="*/ 482581 h 482581"/>
              <a:gd name="connsiteX4" fmla="*/ 0 w 5962455"/>
              <a:gd name="connsiteY4" fmla="*/ 0 h 48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2455" h="482581">
                <a:moveTo>
                  <a:pt x="0" y="0"/>
                </a:moveTo>
                <a:lnTo>
                  <a:pt x="5962455" y="0"/>
                </a:lnTo>
                <a:lnTo>
                  <a:pt x="5962455" y="482581"/>
                </a:lnTo>
                <a:lnTo>
                  <a:pt x="0" y="482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fr-BE" dirty="0"/>
              <a:t>Appui pour la préparation des projets et programmes</a:t>
            </a:r>
            <a:endParaRPr lang="fr-BE" sz="1800" kern="1200" dirty="0"/>
          </a:p>
        </p:txBody>
      </p:sp>
      <p:sp>
        <p:nvSpPr>
          <p:cNvPr id="8" name="Straight Connector 7"/>
          <p:cNvSpPr/>
          <p:nvPr/>
        </p:nvSpPr>
        <p:spPr>
          <a:xfrm>
            <a:off x="2145245" y="2238248"/>
            <a:ext cx="6523672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hemeClr val="dk1">
              <a:hueOff val="0"/>
              <a:satOff val="0"/>
              <a:lumOff val="0"/>
              <a:alphaOff val="0"/>
            </a:schemeClr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2267564" y="2262377"/>
            <a:ext cx="6401352" cy="482581"/>
          </a:xfrm>
          <a:custGeom>
            <a:avLst/>
            <a:gdLst>
              <a:gd name="connsiteX0" fmla="*/ 0 w 5962455"/>
              <a:gd name="connsiteY0" fmla="*/ 0 h 482581"/>
              <a:gd name="connsiteX1" fmla="*/ 5962455 w 5962455"/>
              <a:gd name="connsiteY1" fmla="*/ 0 h 482581"/>
              <a:gd name="connsiteX2" fmla="*/ 5962455 w 5962455"/>
              <a:gd name="connsiteY2" fmla="*/ 482581 h 482581"/>
              <a:gd name="connsiteX3" fmla="*/ 0 w 5962455"/>
              <a:gd name="connsiteY3" fmla="*/ 482581 h 482581"/>
              <a:gd name="connsiteX4" fmla="*/ 0 w 5962455"/>
              <a:gd name="connsiteY4" fmla="*/ 0 h 48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2455" h="482581">
                <a:moveTo>
                  <a:pt x="0" y="0"/>
                </a:moveTo>
                <a:lnTo>
                  <a:pt x="5962455" y="0"/>
                </a:lnTo>
                <a:lnTo>
                  <a:pt x="5962455" y="482581"/>
                </a:lnTo>
                <a:lnTo>
                  <a:pt x="0" y="482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fr-BE" sz="1800" kern="1200" dirty="0"/>
              <a:t>Notamment pour les micros et petits projets</a:t>
            </a:r>
          </a:p>
        </p:txBody>
      </p:sp>
      <p:sp>
        <p:nvSpPr>
          <p:cNvPr id="10" name="Straight Connector 9"/>
          <p:cNvSpPr/>
          <p:nvPr/>
        </p:nvSpPr>
        <p:spPr>
          <a:xfrm>
            <a:off x="2145245" y="2744959"/>
            <a:ext cx="6523672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hemeClr val="dk1">
              <a:hueOff val="0"/>
              <a:satOff val="0"/>
              <a:lumOff val="0"/>
              <a:alphaOff val="0"/>
            </a:schemeClr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2267564" y="2769088"/>
            <a:ext cx="6401352" cy="482581"/>
          </a:xfrm>
          <a:custGeom>
            <a:avLst/>
            <a:gdLst>
              <a:gd name="connsiteX0" fmla="*/ 0 w 5962455"/>
              <a:gd name="connsiteY0" fmla="*/ 0 h 482581"/>
              <a:gd name="connsiteX1" fmla="*/ 5962455 w 5962455"/>
              <a:gd name="connsiteY1" fmla="*/ 0 h 482581"/>
              <a:gd name="connsiteX2" fmla="*/ 5962455 w 5962455"/>
              <a:gd name="connsiteY2" fmla="*/ 482581 h 482581"/>
              <a:gd name="connsiteX3" fmla="*/ 0 w 5962455"/>
              <a:gd name="connsiteY3" fmla="*/ 482581 h 482581"/>
              <a:gd name="connsiteX4" fmla="*/ 0 w 5962455"/>
              <a:gd name="connsiteY4" fmla="*/ 0 h 48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2455" h="482581">
                <a:moveTo>
                  <a:pt x="0" y="0"/>
                </a:moveTo>
                <a:lnTo>
                  <a:pt x="5962455" y="0"/>
                </a:lnTo>
                <a:lnTo>
                  <a:pt x="5962455" y="482581"/>
                </a:lnTo>
                <a:lnTo>
                  <a:pt x="0" y="482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fr-BE" sz="1800" kern="1200" dirty="0"/>
              <a:t>Jusqu’à 1,5 million de USD par requête</a:t>
            </a:r>
          </a:p>
        </p:txBody>
      </p:sp>
      <p:sp>
        <p:nvSpPr>
          <p:cNvPr id="13" name="Straight Connector 12"/>
          <p:cNvSpPr/>
          <p:nvPr/>
        </p:nvSpPr>
        <p:spPr>
          <a:xfrm>
            <a:off x="514327" y="3275799"/>
            <a:ext cx="8154590" cy="0"/>
          </a:xfrm>
          <a:prstGeom prst="line">
            <a:avLst/>
          </a:prstGeom>
          <a:ln>
            <a:solidFill>
              <a:srgbClr val="1E627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514327" y="3469611"/>
            <a:ext cx="1630918" cy="1350449"/>
          </a:xfrm>
          <a:custGeom>
            <a:avLst/>
            <a:gdLst>
              <a:gd name="connsiteX0" fmla="*/ 0 w 1519097"/>
              <a:gd name="connsiteY0" fmla="*/ 0 h 1544261"/>
              <a:gd name="connsiteX1" fmla="*/ 1519097 w 1519097"/>
              <a:gd name="connsiteY1" fmla="*/ 0 h 1544261"/>
              <a:gd name="connsiteX2" fmla="*/ 1519097 w 1519097"/>
              <a:gd name="connsiteY2" fmla="*/ 1544261 h 1544261"/>
              <a:gd name="connsiteX3" fmla="*/ 0 w 1519097"/>
              <a:gd name="connsiteY3" fmla="*/ 1544261 h 1544261"/>
              <a:gd name="connsiteX4" fmla="*/ 0 w 1519097"/>
              <a:gd name="connsiteY4" fmla="*/ 0 h 154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097" h="1544261">
                <a:moveTo>
                  <a:pt x="0" y="0"/>
                </a:moveTo>
                <a:lnTo>
                  <a:pt x="1519097" y="0"/>
                </a:lnTo>
                <a:lnTo>
                  <a:pt x="1519097" y="1544261"/>
                </a:lnTo>
                <a:lnTo>
                  <a:pt x="0" y="15442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fr-BE" sz="2000" b="1" kern="1200" dirty="0">
                <a:solidFill>
                  <a:srgbClr val="1E6271"/>
                </a:solidFill>
              </a:rPr>
              <a:t>Comment faire la demande </a:t>
            </a:r>
            <a:r>
              <a:rPr lang="en-US" sz="2000" b="1" kern="1200" dirty="0">
                <a:solidFill>
                  <a:srgbClr val="1E6271"/>
                </a:solidFill>
              </a:rPr>
              <a:t>?</a:t>
            </a:r>
            <a:endParaRPr lang="en-GB" sz="2000" b="1" kern="1200" dirty="0">
              <a:solidFill>
                <a:srgbClr val="1E627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267564" y="3299928"/>
            <a:ext cx="6401352" cy="482581"/>
          </a:xfrm>
          <a:custGeom>
            <a:avLst/>
            <a:gdLst>
              <a:gd name="connsiteX0" fmla="*/ 0 w 5962455"/>
              <a:gd name="connsiteY0" fmla="*/ 0 h 482581"/>
              <a:gd name="connsiteX1" fmla="*/ 5962455 w 5962455"/>
              <a:gd name="connsiteY1" fmla="*/ 0 h 482581"/>
              <a:gd name="connsiteX2" fmla="*/ 5962455 w 5962455"/>
              <a:gd name="connsiteY2" fmla="*/ 482581 h 482581"/>
              <a:gd name="connsiteX3" fmla="*/ 0 w 5962455"/>
              <a:gd name="connsiteY3" fmla="*/ 482581 h 482581"/>
              <a:gd name="connsiteX4" fmla="*/ 0 w 5962455"/>
              <a:gd name="connsiteY4" fmla="*/ 0 h 48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2455" h="482581">
                <a:moveTo>
                  <a:pt x="0" y="0"/>
                </a:moveTo>
                <a:lnTo>
                  <a:pt x="5962455" y="0"/>
                </a:lnTo>
                <a:lnTo>
                  <a:pt x="5962455" y="482581"/>
                </a:lnTo>
                <a:lnTo>
                  <a:pt x="0" y="482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fr-BE" sz="1800" kern="1200" dirty="0"/>
              <a:t>Les </a:t>
            </a:r>
            <a:r>
              <a:rPr lang="fr-BE" dirty="0"/>
              <a:t>E</a:t>
            </a:r>
            <a:r>
              <a:rPr lang="fr-BE" sz="1800" kern="1200" dirty="0"/>
              <a:t>ntités </a:t>
            </a:r>
            <a:r>
              <a:rPr lang="fr-BE" dirty="0"/>
              <a:t>A</a:t>
            </a:r>
            <a:r>
              <a:rPr lang="fr-BE" sz="1800" kern="1200" dirty="0"/>
              <a:t>ccreditées, notamment d’accès direct, formulent la requ</a:t>
            </a:r>
            <a:r>
              <a:rPr lang="fr-BE" dirty="0"/>
              <a:t>ê</a:t>
            </a:r>
            <a:r>
              <a:rPr lang="fr-BE" sz="1800" kern="1200" dirty="0"/>
              <a:t>te</a:t>
            </a:r>
          </a:p>
        </p:txBody>
      </p:sp>
      <p:sp>
        <p:nvSpPr>
          <p:cNvPr id="16" name="Straight Connector 15"/>
          <p:cNvSpPr/>
          <p:nvPr/>
        </p:nvSpPr>
        <p:spPr>
          <a:xfrm>
            <a:off x="2145245" y="3782510"/>
            <a:ext cx="6523672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hemeClr val="dk1">
              <a:hueOff val="0"/>
              <a:satOff val="0"/>
              <a:lumOff val="0"/>
              <a:alphaOff val="0"/>
            </a:schemeClr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2267564" y="3806639"/>
            <a:ext cx="6401352" cy="482581"/>
          </a:xfrm>
          <a:custGeom>
            <a:avLst/>
            <a:gdLst>
              <a:gd name="connsiteX0" fmla="*/ 0 w 5962455"/>
              <a:gd name="connsiteY0" fmla="*/ 0 h 482581"/>
              <a:gd name="connsiteX1" fmla="*/ 5962455 w 5962455"/>
              <a:gd name="connsiteY1" fmla="*/ 0 h 482581"/>
              <a:gd name="connsiteX2" fmla="*/ 5962455 w 5962455"/>
              <a:gd name="connsiteY2" fmla="*/ 482581 h 482581"/>
              <a:gd name="connsiteX3" fmla="*/ 0 w 5962455"/>
              <a:gd name="connsiteY3" fmla="*/ 482581 h 482581"/>
              <a:gd name="connsiteX4" fmla="*/ 0 w 5962455"/>
              <a:gd name="connsiteY4" fmla="*/ 0 h 48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2455" h="482581">
                <a:moveTo>
                  <a:pt x="0" y="0"/>
                </a:moveTo>
                <a:lnTo>
                  <a:pt x="5962455" y="0"/>
                </a:lnTo>
                <a:lnTo>
                  <a:pt x="5962455" y="482581"/>
                </a:lnTo>
                <a:lnTo>
                  <a:pt x="0" y="482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fr-BE" sz="1800" kern="1200" dirty="0"/>
              <a:t>La demande doit </a:t>
            </a:r>
            <a:r>
              <a:rPr lang="fr-BE" dirty="0"/>
              <a:t>ê</a:t>
            </a:r>
            <a:r>
              <a:rPr lang="fr-BE" sz="1800" kern="1200" dirty="0"/>
              <a:t>tre soumise avec la note conceptuelle du projet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2145245" y="4289220"/>
            <a:ext cx="6523672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hemeClr val="dk1">
              <a:hueOff val="0"/>
              <a:satOff val="0"/>
              <a:lumOff val="0"/>
              <a:alphaOff val="0"/>
            </a:schemeClr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2267564" y="4313349"/>
            <a:ext cx="6401352" cy="482581"/>
          </a:xfrm>
          <a:custGeom>
            <a:avLst/>
            <a:gdLst>
              <a:gd name="connsiteX0" fmla="*/ 0 w 5962455"/>
              <a:gd name="connsiteY0" fmla="*/ 0 h 482581"/>
              <a:gd name="connsiteX1" fmla="*/ 5962455 w 5962455"/>
              <a:gd name="connsiteY1" fmla="*/ 0 h 482581"/>
              <a:gd name="connsiteX2" fmla="*/ 5962455 w 5962455"/>
              <a:gd name="connsiteY2" fmla="*/ 482581 h 482581"/>
              <a:gd name="connsiteX3" fmla="*/ 0 w 5962455"/>
              <a:gd name="connsiteY3" fmla="*/ 482581 h 482581"/>
              <a:gd name="connsiteX4" fmla="*/ 0 w 5962455"/>
              <a:gd name="connsiteY4" fmla="*/ 0 h 48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2455" h="482581">
                <a:moveTo>
                  <a:pt x="0" y="0"/>
                </a:moveTo>
                <a:lnTo>
                  <a:pt x="5962455" y="0"/>
                </a:lnTo>
                <a:lnTo>
                  <a:pt x="5962455" y="482581"/>
                </a:lnTo>
                <a:lnTo>
                  <a:pt x="0" y="482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fr-BE" sz="1800" kern="1200" dirty="0"/>
              <a:t>Une lettre de non objection dédiée doit etre signée par l’AND</a:t>
            </a:r>
          </a:p>
        </p:txBody>
      </p:sp>
      <p:sp>
        <p:nvSpPr>
          <p:cNvPr id="21" name="Straight Connector 20"/>
          <p:cNvSpPr/>
          <p:nvPr/>
        </p:nvSpPr>
        <p:spPr>
          <a:xfrm>
            <a:off x="514327" y="4820060"/>
            <a:ext cx="8154590" cy="0"/>
          </a:xfrm>
          <a:prstGeom prst="line">
            <a:avLst/>
          </a:prstGeom>
          <a:ln>
            <a:solidFill>
              <a:srgbClr val="1E627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514327" y="5013872"/>
            <a:ext cx="1630918" cy="1350449"/>
          </a:xfrm>
          <a:custGeom>
            <a:avLst/>
            <a:gdLst>
              <a:gd name="connsiteX0" fmla="*/ 0 w 1519097"/>
              <a:gd name="connsiteY0" fmla="*/ 0 h 1544261"/>
              <a:gd name="connsiteX1" fmla="*/ 1519097 w 1519097"/>
              <a:gd name="connsiteY1" fmla="*/ 0 h 1544261"/>
              <a:gd name="connsiteX2" fmla="*/ 1519097 w 1519097"/>
              <a:gd name="connsiteY2" fmla="*/ 1544261 h 1544261"/>
              <a:gd name="connsiteX3" fmla="*/ 0 w 1519097"/>
              <a:gd name="connsiteY3" fmla="*/ 1544261 h 1544261"/>
              <a:gd name="connsiteX4" fmla="*/ 0 w 1519097"/>
              <a:gd name="connsiteY4" fmla="*/ 0 h 154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097" h="1544261">
                <a:moveTo>
                  <a:pt x="0" y="0"/>
                </a:moveTo>
                <a:lnTo>
                  <a:pt x="1519097" y="0"/>
                </a:lnTo>
                <a:lnTo>
                  <a:pt x="1519097" y="1544261"/>
                </a:lnTo>
                <a:lnTo>
                  <a:pt x="0" y="15442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fr-BE" sz="2000" b="1" kern="1200" dirty="0">
                <a:solidFill>
                  <a:srgbClr val="1E6271"/>
                </a:solidFill>
              </a:rPr>
              <a:t>Comment la demande est-elle traitée </a:t>
            </a:r>
            <a:r>
              <a:rPr lang="en-US" sz="2000" b="1" kern="1200" dirty="0">
                <a:solidFill>
                  <a:srgbClr val="1E6271"/>
                </a:solidFill>
              </a:rPr>
              <a:t>?</a:t>
            </a:r>
            <a:endParaRPr lang="en-GB" sz="2000" b="1" kern="1200" dirty="0">
              <a:solidFill>
                <a:srgbClr val="1E627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267564" y="4844189"/>
            <a:ext cx="6401352" cy="482581"/>
          </a:xfrm>
          <a:custGeom>
            <a:avLst/>
            <a:gdLst>
              <a:gd name="connsiteX0" fmla="*/ 0 w 5962455"/>
              <a:gd name="connsiteY0" fmla="*/ 0 h 482581"/>
              <a:gd name="connsiteX1" fmla="*/ 5962455 w 5962455"/>
              <a:gd name="connsiteY1" fmla="*/ 0 h 482581"/>
              <a:gd name="connsiteX2" fmla="*/ 5962455 w 5962455"/>
              <a:gd name="connsiteY2" fmla="*/ 482581 h 482581"/>
              <a:gd name="connsiteX3" fmla="*/ 0 w 5962455"/>
              <a:gd name="connsiteY3" fmla="*/ 482581 h 482581"/>
              <a:gd name="connsiteX4" fmla="*/ 0 w 5962455"/>
              <a:gd name="connsiteY4" fmla="*/ 0 h 48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2455" h="482581">
                <a:moveTo>
                  <a:pt x="0" y="0"/>
                </a:moveTo>
                <a:lnTo>
                  <a:pt x="5962455" y="0"/>
                </a:lnTo>
                <a:lnTo>
                  <a:pt x="5962455" y="482581"/>
                </a:lnTo>
                <a:lnTo>
                  <a:pt x="0" y="482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fr-BE" sz="1800" kern="1200" dirty="0"/>
              <a:t>Le GCF évalue la note conceptuelle au regard des critères du Fonds</a:t>
            </a:r>
          </a:p>
        </p:txBody>
      </p:sp>
      <p:sp>
        <p:nvSpPr>
          <p:cNvPr id="24" name="Straight Connector 23"/>
          <p:cNvSpPr/>
          <p:nvPr/>
        </p:nvSpPr>
        <p:spPr>
          <a:xfrm>
            <a:off x="2145245" y="5326771"/>
            <a:ext cx="6523672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hemeClr val="dk1">
              <a:hueOff val="0"/>
              <a:satOff val="0"/>
              <a:lumOff val="0"/>
              <a:alphaOff val="0"/>
            </a:schemeClr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24"/>
          <p:cNvSpPr/>
          <p:nvPr/>
        </p:nvSpPr>
        <p:spPr>
          <a:xfrm>
            <a:off x="2267564" y="5350900"/>
            <a:ext cx="6401352" cy="482581"/>
          </a:xfrm>
          <a:custGeom>
            <a:avLst/>
            <a:gdLst>
              <a:gd name="connsiteX0" fmla="*/ 0 w 5962455"/>
              <a:gd name="connsiteY0" fmla="*/ 0 h 482581"/>
              <a:gd name="connsiteX1" fmla="*/ 5962455 w 5962455"/>
              <a:gd name="connsiteY1" fmla="*/ 0 h 482581"/>
              <a:gd name="connsiteX2" fmla="*/ 5962455 w 5962455"/>
              <a:gd name="connsiteY2" fmla="*/ 482581 h 482581"/>
              <a:gd name="connsiteX3" fmla="*/ 0 w 5962455"/>
              <a:gd name="connsiteY3" fmla="*/ 482581 h 482581"/>
              <a:gd name="connsiteX4" fmla="*/ 0 w 5962455"/>
              <a:gd name="connsiteY4" fmla="*/ 0 h 48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2455" h="482581">
                <a:moveTo>
                  <a:pt x="0" y="0"/>
                </a:moveTo>
                <a:lnTo>
                  <a:pt x="5962455" y="0"/>
                </a:lnTo>
                <a:lnTo>
                  <a:pt x="5962455" y="482581"/>
                </a:lnTo>
                <a:lnTo>
                  <a:pt x="0" y="482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fr-BE" sz="1800" kern="1200" dirty="0"/>
              <a:t>Le GCF évalue aussi la justification des besoins en fonction des politiques du GCF</a:t>
            </a:r>
          </a:p>
        </p:txBody>
      </p:sp>
      <p:sp>
        <p:nvSpPr>
          <p:cNvPr id="26" name="Straight Connector 25"/>
          <p:cNvSpPr/>
          <p:nvPr/>
        </p:nvSpPr>
        <p:spPr>
          <a:xfrm>
            <a:off x="2145245" y="5833482"/>
            <a:ext cx="6523672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hemeClr val="dk1">
              <a:hueOff val="0"/>
              <a:satOff val="0"/>
              <a:lumOff val="0"/>
              <a:alphaOff val="0"/>
            </a:schemeClr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2267564" y="5857611"/>
            <a:ext cx="6401352" cy="482581"/>
          </a:xfrm>
          <a:custGeom>
            <a:avLst/>
            <a:gdLst>
              <a:gd name="connsiteX0" fmla="*/ 0 w 5962455"/>
              <a:gd name="connsiteY0" fmla="*/ 0 h 482581"/>
              <a:gd name="connsiteX1" fmla="*/ 5962455 w 5962455"/>
              <a:gd name="connsiteY1" fmla="*/ 0 h 482581"/>
              <a:gd name="connsiteX2" fmla="*/ 5962455 w 5962455"/>
              <a:gd name="connsiteY2" fmla="*/ 482581 h 482581"/>
              <a:gd name="connsiteX3" fmla="*/ 0 w 5962455"/>
              <a:gd name="connsiteY3" fmla="*/ 482581 h 482581"/>
              <a:gd name="connsiteX4" fmla="*/ 0 w 5962455"/>
              <a:gd name="connsiteY4" fmla="*/ 0 h 48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2455" h="482581">
                <a:moveTo>
                  <a:pt x="0" y="0"/>
                </a:moveTo>
                <a:lnTo>
                  <a:pt x="5962455" y="0"/>
                </a:lnTo>
                <a:lnTo>
                  <a:pt x="5962455" y="482581"/>
                </a:lnTo>
                <a:lnTo>
                  <a:pt x="0" y="482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fr-BE" sz="1800" kern="1200" dirty="0"/>
              <a:t>C’est le Directeur du Fonds qui approuve la requête</a:t>
            </a:r>
          </a:p>
        </p:txBody>
      </p:sp>
      <p:sp>
        <p:nvSpPr>
          <p:cNvPr id="28" name="Straight Connector 27"/>
          <p:cNvSpPr/>
          <p:nvPr/>
        </p:nvSpPr>
        <p:spPr>
          <a:xfrm>
            <a:off x="514327" y="6340190"/>
            <a:ext cx="8154590" cy="3"/>
          </a:xfrm>
          <a:prstGeom prst="line">
            <a:avLst/>
          </a:prstGeom>
          <a:ln>
            <a:solidFill>
              <a:srgbClr val="1E6271"/>
            </a:solidFill>
          </a:ln>
        </p:spPr>
        <p:style>
          <a:lnRef idx="2">
            <a:scrgbClr r="0" g="0" b="0"/>
          </a:lnRef>
          <a:fillRef idx="1">
            <a:schemeClr val="dk1">
              <a:hueOff val="0"/>
              <a:satOff val="0"/>
              <a:lumOff val="0"/>
              <a:alphaOff val="0"/>
            </a:schemeClr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itle 1"/>
          <p:cNvSpPr txBox="1">
            <a:spLocks/>
          </p:cNvSpPr>
          <p:nvPr/>
        </p:nvSpPr>
        <p:spPr>
          <a:xfrm>
            <a:off x="2890256" y="513871"/>
            <a:ext cx="5778660" cy="7109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840"/>
              </a:lnSpc>
            </a:pPr>
            <a:r>
              <a:rPr lang="fr-BE" sz="3600" b="1" dirty="0"/>
              <a:t>Facilité pour la Préparation des Projets (PPF)</a:t>
            </a:r>
          </a:p>
        </p:txBody>
      </p:sp>
    </p:spTree>
    <p:extLst>
      <p:ext uri="{BB962C8B-B14F-4D97-AF65-F5344CB8AC3E}">
        <p14:creationId xmlns:p14="http://schemas.microsoft.com/office/powerpoint/2010/main" val="75666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4" grpId="0"/>
      <p:bldP spid="15" grpId="0"/>
      <p:bldP spid="17" grpId="0"/>
      <p:bldP spid="19" grpId="0"/>
      <p:bldP spid="22" grpId="0"/>
      <p:bldP spid="23" grpId="0"/>
      <p:bldP spid="25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 amt="2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47" y="2287264"/>
            <a:ext cx="5901529" cy="321264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689544" y="6426123"/>
            <a:ext cx="1352550" cy="2392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>
                <a:solidFill>
                  <a:schemeClr val="tx1">
                    <a:lumMod val="95000"/>
                    <a:lumOff val="5000"/>
                  </a:schemeClr>
                </a:solidFill>
                <a:ea typeface="Corbel"/>
                <a:cs typeface="Corbel"/>
              </a:rPr>
              <a:t>As of </a:t>
            </a:r>
            <a:r>
              <a:rPr lang="en-US" sz="10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orbel"/>
                <a:cs typeface="Corbel"/>
              </a:rPr>
              <a:t>31 July 2017</a:t>
            </a:r>
            <a:endParaRPr lang="en-US" sz="1000" i="1" dirty="0">
              <a:solidFill>
                <a:schemeClr val="tx1">
                  <a:lumMod val="95000"/>
                  <a:lumOff val="5000"/>
                </a:schemeClr>
              </a:solidFill>
              <a:ea typeface="Corbel"/>
              <a:cs typeface="Corbe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631" y="3748190"/>
            <a:ext cx="1841521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b="1" dirty="0" smtClean="0">
                <a:solidFill>
                  <a:srgbClr val="216977"/>
                </a:solidFill>
              </a:rPr>
              <a:t>AMERIQUE LATINE ET CARAIBES</a:t>
            </a:r>
            <a:endParaRPr lang="en-US" sz="1600" b="1" dirty="0">
              <a:solidFill>
                <a:srgbClr val="216977"/>
              </a:solidFill>
            </a:endParaRPr>
          </a:p>
          <a:p>
            <a:pPr algn="ctr"/>
            <a:r>
              <a:rPr lang="en-US" sz="1600" dirty="0" smtClean="0">
                <a:solidFill>
                  <a:srgbClr val="216977"/>
                </a:solidFill>
              </a:rPr>
              <a:t>5 pays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734446" y="3714380"/>
            <a:ext cx="1201527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16977"/>
                </a:solidFill>
              </a:rPr>
              <a:t>AFRIQUE</a:t>
            </a:r>
          </a:p>
          <a:p>
            <a:pPr algn="ctr"/>
            <a:r>
              <a:rPr lang="en-US" sz="1600" dirty="0" smtClean="0">
                <a:solidFill>
                  <a:srgbClr val="216977"/>
                </a:solidFill>
              </a:rPr>
              <a:t>15 pays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383677" y="3714380"/>
            <a:ext cx="1425042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216977"/>
                </a:solidFill>
              </a:rPr>
              <a:t>ASIE-PACIFIQUE</a:t>
            </a:r>
          </a:p>
          <a:p>
            <a:pPr algn="r"/>
            <a:r>
              <a:rPr lang="en-US" sz="1600" dirty="0" smtClean="0">
                <a:solidFill>
                  <a:srgbClr val="216977"/>
                </a:solidFill>
              </a:rPr>
              <a:t>8 pays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76908" y="2705467"/>
            <a:ext cx="1834993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16977"/>
                </a:solidFill>
              </a:rPr>
              <a:t>EUROPE DE L’EST</a:t>
            </a:r>
            <a:endParaRPr lang="en-US" sz="1600" b="1" dirty="0">
              <a:solidFill>
                <a:srgbClr val="216977"/>
              </a:solidFill>
            </a:endParaRPr>
          </a:p>
          <a:p>
            <a:pPr algn="ctr"/>
            <a:r>
              <a:rPr lang="en-US" sz="1600" dirty="0">
                <a:solidFill>
                  <a:srgbClr val="216977"/>
                </a:solidFill>
              </a:rPr>
              <a:t>1 </a:t>
            </a:r>
            <a:r>
              <a:rPr lang="en-US" sz="1600" dirty="0" smtClean="0">
                <a:solidFill>
                  <a:srgbClr val="216977"/>
                </a:solidFill>
              </a:rPr>
              <a:t>pays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1" y="534592"/>
            <a:ext cx="7014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Facilité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pour la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préparation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des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projets</a:t>
            </a:r>
            <a:endParaRPr lang="en-US" sz="3200" b="1" dirty="0">
              <a:solidFill>
                <a:schemeClr val="accent3"/>
              </a:solidFill>
            </a:endParaRPr>
          </a:p>
          <a:p>
            <a:pPr algn="r"/>
            <a:r>
              <a:rPr lang="en-US" sz="3200" b="1" dirty="0" smtClean="0">
                <a:solidFill>
                  <a:schemeClr val="accent3"/>
                </a:solidFill>
              </a:rPr>
              <a:t>28 </a:t>
            </a:r>
            <a:r>
              <a:rPr lang="en-US" sz="3200" b="1" dirty="0" err="1" smtClean="0">
                <a:solidFill>
                  <a:schemeClr val="accent3"/>
                </a:solidFill>
              </a:rPr>
              <a:t>requètes</a:t>
            </a:r>
            <a:r>
              <a:rPr lang="en-US" sz="3200" b="1" dirty="0" smtClean="0"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</a:rPr>
              <a:t>couvrant</a:t>
            </a:r>
            <a:r>
              <a:rPr lang="en-US" sz="3200" b="1" dirty="0" smtClean="0">
                <a:solidFill>
                  <a:schemeClr val="accent3"/>
                </a:solidFill>
              </a:rPr>
              <a:t> 29 pays</a:t>
            </a:r>
            <a:endParaRPr lang="en-US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57086428"/>
              </p:ext>
            </p:extLst>
          </p:nvPr>
        </p:nvGraphicFramePr>
        <p:xfrm>
          <a:off x="6190070" y="1934129"/>
          <a:ext cx="2325749" cy="3628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: Diagonal Corners Rounded 11"/>
          <p:cNvSpPr/>
          <p:nvPr/>
        </p:nvSpPr>
        <p:spPr>
          <a:xfrm>
            <a:off x="509604" y="5447017"/>
            <a:ext cx="2797476" cy="121836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10 </a:t>
            </a:r>
            <a:r>
              <a:rPr lang="en-US" sz="2200" b="1" dirty="0" err="1" smtClean="0">
                <a:solidFill>
                  <a:schemeClr val="tx1"/>
                </a:solidFill>
              </a:rPr>
              <a:t>requètes</a:t>
            </a:r>
            <a:r>
              <a:rPr lang="en-US" sz="2200" b="1" dirty="0" smtClean="0">
                <a:solidFill>
                  <a:schemeClr val="tx1"/>
                </a:solidFill>
              </a:rPr>
              <a:t> recues des </a:t>
            </a:r>
            <a:r>
              <a:rPr lang="en-US" sz="2200" b="1" dirty="0" err="1" smtClean="0">
                <a:solidFill>
                  <a:schemeClr val="tx1"/>
                </a:solidFill>
              </a:rPr>
              <a:t>entités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d’accès</a:t>
            </a:r>
            <a:r>
              <a:rPr lang="en-US" sz="2200" b="1" dirty="0" smtClean="0">
                <a:solidFill>
                  <a:schemeClr val="tx1"/>
                </a:solidFill>
              </a:rPr>
              <a:t> direct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2921" y="2172285"/>
            <a:ext cx="2312950" cy="566567"/>
            <a:chOff x="-42952" y="460499"/>
            <a:chExt cx="2312950" cy="438055"/>
          </a:xfrm>
        </p:grpSpPr>
        <p:sp>
          <p:nvSpPr>
            <p:cNvPr id="6" name="Rounded Rectangle 5"/>
            <p:cNvSpPr/>
            <p:nvPr/>
          </p:nvSpPr>
          <p:spPr>
            <a:xfrm>
              <a:off x="0" y="460499"/>
              <a:ext cx="2269998" cy="438055"/>
            </a:xfrm>
            <a:prstGeom prst="roundRect">
              <a:avLst/>
            </a:prstGeom>
            <a:solidFill>
              <a:srgbClr val="216977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7" name="Rounded Rectangle 4"/>
            <p:cNvSpPr/>
            <p:nvPr/>
          </p:nvSpPr>
          <p:spPr>
            <a:xfrm>
              <a:off x="-42952" y="467201"/>
              <a:ext cx="2227230" cy="3952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marL="0" marR="0" lvl="0" indent="0" algn="r" defTabSz="53340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2000" b="0" i="0" u="none" strike="noStrike" kern="1200" cap="none" spc="0" normalizeH="0" baseline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+mn-ea"/>
                  <a:cs typeface="Corbel"/>
                </a:rPr>
                <a:t>Pourquoi la PSF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+mn-ea"/>
                  <a:cs typeface="Corbel"/>
                </a:rPr>
                <a:t>?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5506" y="3246935"/>
            <a:ext cx="2267781" cy="943430"/>
            <a:chOff x="0" y="4938387"/>
            <a:chExt cx="2267781" cy="729436"/>
          </a:xfrm>
        </p:grpSpPr>
        <p:sp>
          <p:nvSpPr>
            <p:cNvPr id="10" name="Rounded Rectangle 9"/>
            <p:cNvSpPr/>
            <p:nvPr/>
          </p:nvSpPr>
          <p:spPr>
            <a:xfrm>
              <a:off x="0" y="4983987"/>
              <a:ext cx="2267781" cy="591070"/>
            </a:xfrm>
            <a:prstGeom prst="roundRect">
              <a:avLst/>
            </a:prstGeom>
            <a:solidFill>
              <a:srgbClr val="216977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1" name="Rounded Rectangle 4"/>
            <p:cNvSpPr/>
            <p:nvPr/>
          </p:nvSpPr>
          <p:spPr>
            <a:xfrm>
              <a:off x="121843" y="4938387"/>
              <a:ext cx="2056775" cy="729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marL="0" marR="0" lvl="0" indent="0" algn="r" defTabSz="533400" eaLnBrk="1" fontAlgn="auto" latinLnBrk="0" hangingPunct="1"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BE" sz="2000" dirty="0">
                  <a:solidFill>
                    <a:sysClr val="window" lastClr="FFFFFF"/>
                  </a:solidFill>
                  <a:latin typeface="Corbel"/>
                  <a:cs typeface="Corbel"/>
                </a:rPr>
                <a:t>I</a:t>
              </a:r>
              <a:r>
                <a:rPr kumimoji="0" lang="fr-BE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cs typeface="Corbel"/>
                </a:rPr>
                <a:t>nterventions possibles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6287" y="5078460"/>
            <a:ext cx="2306219" cy="836106"/>
            <a:chOff x="-38438" y="6357163"/>
            <a:chExt cx="2306219" cy="646456"/>
          </a:xfrm>
        </p:grpSpPr>
        <p:sp>
          <p:nvSpPr>
            <p:cNvPr id="13" name="Rounded Rectangle 12"/>
            <p:cNvSpPr/>
            <p:nvPr/>
          </p:nvSpPr>
          <p:spPr>
            <a:xfrm>
              <a:off x="0" y="6388261"/>
              <a:ext cx="2267781" cy="615358"/>
            </a:xfrm>
            <a:prstGeom prst="roundRect">
              <a:avLst/>
            </a:prstGeom>
            <a:solidFill>
              <a:srgbClr val="216977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4" name="Rounded Rectangle 4"/>
            <p:cNvSpPr/>
            <p:nvPr/>
          </p:nvSpPr>
          <p:spPr>
            <a:xfrm>
              <a:off x="-38438" y="6357163"/>
              <a:ext cx="2197837" cy="64645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marL="0" marR="0" lvl="0" indent="0" algn="r" defTabSz="533400" eaLnBrk="1" fontAlgn="auto" latinLnBrk="0" hangingPunct="1"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2000" b="0" i="0" u="none" strike="noStrike" kern="1200" cap="none" spc="0" normalizeH="0" baseline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+mn-ea"/>
                  <a:cs typeface="Corbel"/>
                </a:rPr>
                <a:t>Accès pour le secteur privé 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09953" y="2060805"/>
            <a:ext cx="613404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216977"/>
              </a:buClr>
              <a:buFont typeface="Arial" panose="020B0604020202020204" pitchFamily="34" charset="0"/>
              <a:buChar char="•"/>
            </a:pPr>
            <a:r>
              <a:rPr lang="fr-BE" dirty="0"/>
              <a:t>Pour faciliter l’intégration des changements climatiques dans les investissements privés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09953" y="3207884"/>
            <a:ext cx="6348213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216977"/>
              </a:buClr>
              <a:buFont typeface="Arial" panose="020B0604020202020204" pitchFamily="34" charset="0"/>
              <a:buChar char="•"/>
            </a:pPr>
            <a:r>
              <a:rPr lang="fr-BE" dirty="0"/>
              <a:t>Financer les outils d’évaluation des risques climatiques </a:t>
            </a:r>
          </a:p>
          <a:p>
            <a:pPr marL="285750" indent="-285750">
              <a:lnSpc>
                <a:spcPct val="120000"/>
              </a:lnSpc>
              <a:buClr>
                <a:srgbClr val="216977"/>
              </a:buClr>
              <a:buFont typeface="Arial" panose="020B0604020202020204" pitchFamily="34" charset="0"/>
              <a:buChar char="•"/>
            </a:pPr>
            <a:r>
              <a:rPr lang="fr-BE" dirty="0"/>
              <a:t>Lignes de crédit et prêts à long terme</a:t>
            </a:r>
          </a:p>
          <a:p>
            <a:pPr marL="285750" indent="-285750">
              <a:lnSpc>
                <a:spcPct val="120000"/>
              </a:lnSpc>
              <a:buClr>
                <a:srgbClr val="216977"/>
              </a:buClr>
              <a:buFont typeface="Arial" panose="020B0604020202020204" pitchFamily="34" charset="0"/>
              <a:buChar char="•"/>
            </a:pPr>
            <a:r>
              <a:rPr lang="fr-BE" dirty="0"/>
              <a:t>Prise de participation pour assurer la “bancabilité” des projets </a:t>
            </a:r>
          </a:p>
          <a:p>
            <a:pPr marL="285750" indent="-285750">
              <a:lnSpc>
                <a:spcPct val="120000"/>
              </a:lnSpc>
              <a:buClr>
                <a:srgbClr val="216977"/>
              </a:buClr>
              <a:buFont typeface="Arial" panose="020B0604020202020204" pitchFamily="34" charset="0"/>
              <a:buChar char="•"/>
            </a:pPr>
            <a:r>
              <a:rPr lang="fr-BE" dirty="0"/>
              <a:t>Garanties pour couvrir les risques spécifiques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09953" y="5008573"/>
            <a:ext cx="606448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216977"/>
              </a:buClr>
              <a:buFont typeface="Arial" panose="020B0604020202020204" pitchFamily="34" charset="0"/>
              <a:buChar char="•"/>
            </a:pPr>
            <a:r>
              <a:rPr lang="fr-BE" dirty="0"/>
              <a:t>Entités accréditées avec des opérations dans le secteur privé</a:t>
            </a:r>
          </a:p>
          <a:p>
            <a:pPr marL="285750" indent="-285750">
              <a:lnSpc>
                <a:spcPct val="120000"/>
              </a:lnSpc>
              <a:buClr>
                <a:srgbClr val="216977"/>
              </a:buClr>
              <a:buFont typeface="Arial" panose="020B0604020202020204" pitchFamily="34" charset="0"/>
              <a:buChar char="•"/>
            </a:pPr>
            <a:r>
              <a:rPr lang="fr-BE" dirty="0"/>
              <a:t>Présenter des propositions de financement de manière spontanée ou en réponse à des appels à projets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50506" y="909096"/>
            <a:ext cx="8082233" cy="7109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840"/>
              </a:lnSpc>
            </a:pPr>
            <a:r>
              <a:rPr lang="fr-BE" sz="3600" b="1" dirty="0"/>
              <a:t>La Facilité du Secteur Privé (PSF)</a:t>
            </a:r>
          </a:p>
        </p:txBody>
      </p:sp>
    </p:spTree>
    <p:extLst>
      <p:ext uri="{BB962C8B-B14F-4D97-AF65-F5344CB8AC3E}">
        <p14:creationId xmlns:p14="http://schemas.microsoft.com/office/powerpoint/2010/main" val="4042978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9151899"/>
              </p:ext>
            </p:extLst>
          </p:nvPr>
        </p:nvGraphicFramePr>
        <p:xfrm>
          <a:off x="-160318" y="1620053"/>
          <a:ext cx="7019471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1"/>
          <a:stretch/>
        </p:blipFill>
        <p:spPr>
          <a:xfrm>
            <a:off x="3999318" y="2566540"/>
            <a:ext cx="4909155" cy="3363208"/>
          </a:xfrm>
          <a:prstGeom prst="rect">
            <a:avLst/>
          </a:prstGeom>
          <a:ln w="6350">
            <a:solidFill>
              <a:srgbClr val="216977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0506" y="909096"/>
            <a:ext cx="8082233" cy="7109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840"/>
              </a:lnSpc>
            </a:pPr>
            <a:r>
              <a:rPr lang="fr-BE" sz="3600" b="1"/>
              <a:t>Appels à propositions</a:t>
            </a:r>
          </a:p>
        </p:txBody>
      </p:sp>
    </p:spTree>
    <p:extLst>
      <p:ext uri="{BB962C8B-B14F-4D97-AF65-F5344CB8AC3E}">
        <p14:creationId xmlns:p14="http://schemas.microsoft.com/office/powerpoint/2010/main" val="7793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E7FB50-4AFF-4AF1-B380-018CDCA73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7E7FB50-4AFF-4AF1-B380-018CDCA73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01A2CD-C2E3-4542-8621-821C8EC32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501A2CD-C2E3-4542-8621-821C8EC32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84682A-EAC4-4EC4-B660-B0C1B385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AC84682A-EAC4-4EC4-B660-B0C1B3857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C5128F-07E8-46FB-900E-6B076FC04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16C5128F-07E8-46FB-900E-6B076FC04B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B2194-BC84-4FD5-9BF9-4A4D777E2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BCB2194-BC84-4FD5-9BF9-4A4D777E2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8BE907-3713-422F-A5F6-81A16849C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C38BE907-3713-422F-A5F6-81A16849C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A183B3-05B6-4682-AD27-A0E9DB181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B3A183B3-05B6-4682-AD27-A0E9DB181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2DD2FF-A7C8-491C-AE6E-B5CB15894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B62DD2FF-A7C8-491C-AE6E-B5CB15894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920C36-CFA9-47BA-82E4-2A8B60390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64920C36-CFA9-47BA-82E4-2A8B60390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72E2AF-2FBF-4901-AFAC-8121F1C72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8772E2AF-2FBF-4901-AFAC-8121F1C72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04029A-517F-4CBA-9EE5-FEFAC2B8B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DC04029A-517F-4CBA-9EE5-FEFAC2B8B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352B1-259A-4FA6-BFF3-D9D642E74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C57352B1-259A-4FA6-BFF3-D9D642E74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4B58B2-DF0C-4C1C-BEA4-634F11795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ED4B58B2-DF0C-4C1C-BEA4-634F11795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69404931"/>
              </p:ext>
            </p:extLst>
          </p:nvPr>
        </p:nvGraphicFramePr>
        <p:xfrm>
          <a:off x="1062265" y="1816100"/>
          <a:ext cx="7019471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50506" y="909096"/>
            <a:ext cx="8082233" cy="7109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840"/>
              </a:lnSpc>
            </a:pPr>
            <a:r>
              <a:rPr lang="fr-BE" sz="3600" b="1"/>
              <a:t>Appels à propositions</a:t>
            </a:r>
          </a:p>
        </p:txBody>
      </p:sp>
    </p:spTree>
    <p:extLst>
      <p:ext uri="{BB962C8B-B14F-4D97-AF65-F5344CB8AC3E}">
        <p14:creationId xmlns:p14="http://schemas.microsoft.com/office/powerpoint/2010/main" val="16251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D7ECA4-F17D-C743-95A6-BBD08390D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7D7ECA4-F17D-C743-95A6-BBD08390D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74D239-5532-F44D-A1BF-C29E52D43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774D239-5532-F44D-A1BF-C29E52D43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911F53-FE83-814D-BFFF-43ACEA9E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0911F53-FE83-814D-BFFF-43ACEA9E1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FB9CA-E905-BF48-BFCF-3A610AD80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DF6FB9CA-E905-BF48-BFCF-3A610AD80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91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00188" cy="69513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40623" y="3161133"/>
            <a:ext cx="6618942" cy="7814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fr-BE" sz="4000" b="1" dirty="0">
                <a:solidFill>
                  <a:srgbClr val="0B5B6B"/>
                </a:solidFill>
              </a:rPr>
              <a:t>Partie V:  le portefeuille du GCF</a:t>
            </a:r>
          </a:p>
        </p:txBody>
      </p:sp>
    </p:spTree>
    <p:extLst>
      <p:ext uri="{BB962C8B-B14F-4D97-AF65-F5344CB8AC3E}">
        <p14:creationId xmlns:p14="http://schemas.microsoft.com/office/powerpoint/2010/main" val="3681722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48" y="1856867"/>
            <a:ext cx="9463902" cy="51519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61058" y="5028370"/>
            <a:ext cx="582404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Kenya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19474" y="5213036"/>
            <a:ext cx="473432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accent3"/>
                </a:solidFill>
                <a:effectLst/>
              </a:rPr>
              <a:t>Peru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48939" y="4370469"/>
            <a:ext cx="723275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cap="none" spc="0" dirty="0">
                <a:ln w="0"/>
                <a:solidFill>
                  <a:schemeClr val="accent3"/>
                </a:solidFill>
                <a:effectLst/>
              </a:rPr>
              <a:t>Senegal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63891" y="5529414"/>
            <a:ext cx="662561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Malawi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84647" y="4198245"/>
            <a:ext cx="642949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accent3"/>
                </a:solidFill>
                <a:effectLst/>
              </a:rPr>
              <a:t>Mexico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83462" y="4887399"/>
            <a:ext cx="748923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</a:rPr>
              <a:t>Maldives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89353" y="4263602"/>
            <a:ext cx="928459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Bangladesh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49250" y="4865340"/>
            <a:ext cx="601318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</a:rPr>
              <a:t>Tuvalu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448732" y="5214660"/>
            <a:ext cx="369011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</a:rPr>
              <a:t>Fiji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38572" y="4540601"/>
            <a:ext cx="683826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Gambia</a:t>
            </a:r>
            <a:endParaRPr lang="en-US" sz="1200" b="0" cap="none" spc="0" dirty="0">
              <a:ln w="0"/>
              <a:solidFill>
                <a:schemeClr val="accent3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74723" y="3476660"/>
            <a:ext cx="730263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Armenia</a:t>
            </a:r>
            <a:endParaRPr lang="en-US" sz="1200" b="0" cap="none" spc="0" dirty="0">
              <a:ln w="0"/>
              <a:solidFill>
                <a:schemeClr val="accent3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79097" y="4549932"/>
            <a:ext cx="902811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El Salvador</a:t>
            </a:r>
            <a:endParaRPr lang="en-US" sz="1200" b="0" cap="none" spc="0" dirty="0">
              <a:ln w="0"/>
              <a:solidFill>
                <a:schemeClr val="accent3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18868" y="3690323"/>
            <a:ext cx="788934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Tajikistan</a:t>
            </a:r>
            <a:endParaRPr lang="en-US" sz="1200" b="0" cap="none" spc="0" dirty="0">
              <a:ln w="0"/>
              <a:solidFill>
                <a:schemeClr val="accent3"/>
              </a:soli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43576" y="4640216"/>
            <a:ext cx="774521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Sri Lanka</a:t>
            </a:r>
            <a:endParaRPr lang="en-US" sz="1200" b="0" cap="none" spc="0" dirty="0">
              <a:ln w="0"/>
              <a:solidFill>
                <a:schemeClr val="accent3"/>
              </a:solidFill>
              <a:effectLst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39713" y="4397151"/>
            <a:ext cx="487634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Mali </a:t>
            </a:r>
            <a:endParaRPr lang="en-US" sz="1200" b="0" cap="none" spc="0" dirty="0">
              <a:ln w="0"/>
              <a:solidFill>
                <a:schemeClr val="accent3"/>
              </a:solidFill>
              <a:effectLst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92397" y="4475244"/>
            <a:ext cx="784590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Viet Nam</a:t>
            </a:r>
            <a:endParaRPr lang="en-US" sz="1200" b="0" cap="none" spc="0" dirty="0">
              <a:ln w="0"/>
              <a:solidFill>
                <a:schemeClr val="accent3"/>
              </a:solidFill>
              <a:effectLst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46778" y="5961992"/>
            <a:ext cx="505267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accent3"/>
                </a:solidFill>
                <a:effectLst/>
              </a:rPr>
              <a:t>Chile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086636" y="4304748"/>
            <a:ext cx="1345625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</a:rPr>
              <a:t>Eastern Caribbean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7458" y="5154250"/>
            <a:ext cx="630301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</a:rPr>
              <a:t>Samoa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212431" y="5528045"/>
            <a:ext cx="723275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</a:rPr>
              <a:t>Vanuatu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90759" y="5462536"/>
            <a:ext cx="982962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</a:rPr>
              <a:t>Cook Islands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25072" y="5506296"/>
            <a:ext cx="814647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</a:rPr>
              <a:t>Mauritius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72447" y="5833095"/>
            <a:ext cx="967407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South Africa</a:t>
            </a:r>
            <a:endParaRPr lang="en-US" sz="1200" b="0" cap="none" spc="0" dirty="0">
              <a:ln w="0"/>
              <a:solidFill>
                <a:schemeClr val="accent3"/>
              </a:solidFill>
              <a:effectLst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55572" y="6177171"/>
            <a:ext cx="819004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Argentina</a:t>
            </a:r>
            <a:endParaRPr lang="en-US" sz="1200" b="0" cap="none" spc="0" dirty="0">
              <a:ln w="0"/>
              <a:solidFill>
                <a:schemeClr val="accent3"/>
              </a:solidFill>
              <a:effectLst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31548" y="3358299"/>
            <a:ext cx="784815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Mongolia</a:t>
            </a:r>
            <a:endParaRPr lang="en-US" sz="1200" b="0" cap="none" spc="0" dirty="0">
              <a:ln w="0"/>
              <a:solidFill>
                <a:schemeClr val="accent3"/>
              </a:solidFill>
              <a:effectLst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54576" y="4821971"/>
            <a:ext cx="683901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Uganda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379950" y="5726228"/>
            <a:ext cx="957314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Madagascar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170974" y="5594335"/>
            <a:ext cx="723275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Namibia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648266" y="3993209"/>
            <a:ext cx="740267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Morocco</a:t>
            </a:r>
            <a:endParaRPr lang="en-US" sz="1200" b="0" cap="none" spc="0" dirty="0">
              <a:ln w="0"/>
              <a:solidFill>
                <a:schemeClr val="accent3"/>
              </a:solidFill>
              <a:effectLst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64383" y="4988050"/>
            <a:ext cx="707245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</a:rPr>
              <a:t>Ecuador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800258" y="4100522"/>
            <a:ext cx="731290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Pakistan</a:t>
            </a:r>
            <a:endParaRPr lang="en-US" sz="1200" b="0" cap="none" spc="0" dirty="0">
              <a:ln w="0"/>
              <a:solidFill>
                <a:schemeClr val="accent3"/>
              </a:solidFill>
              <a:effectLst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665910" y="5214660"/>
            <a:ext cx="699230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Rwanda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702519" y="4068814"/>
            <a:ext cx="559770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Egypt</a:t>
            </a:r>
            <a:endParaRPr lang="en-US" sz="1200" b="0" cap="none" spc="0" dirty="0">
              <a:ln w="0"/>
              <a:solidFill>
                <a:schemeClr val="accent3"/>
              </a:solidFill>
              <a:effectLst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035144" y="3288307"/>
            <a:ext cx="689611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Georgia</a:t>
            </a:r>
            <a:endParaRPr lang="en-US" sz="1200" b="0" cap="none" spc="0" dirty="0">
              <a:ln w="0"/>
              <a:solidFill>
                <a:schemeClr val="accent3"/>
              </a:solidFill>
              <a:effectLst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882404" y="3878977"/>
            <a:ext cx="614271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Jordan</a:t>
            </a:r>
            <a:endParaRPr lang="en-US" sz="1200" b="0" cap="none" spc="0" dirty="0">
              <a:ln w="0"/>
              <a:solidFill>
                <a:schemeClr val="accent3"/>
              </a:solidFill>
              <a:effectLst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72447" y="3592645"/>
            <a:ext cx="737702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Moldova</a:t>
            </a:r>
            <a:endParaRPr lang="en-US" sz="1200" b="0" cap="none" spc="0" dirty="0">
              <a:ln w="0"/>
              <a:solidFill>
                <a:schemeClr val="accent3"/>
              </a:solidFill>
              <a:effectLst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15714" y="3346152"/>
            <a:ext cx="590226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Serbia</a:t>
            </a:r>
            <a:endParaRPr lang="en-US" sz="1200" b="0" cap="none" spc="0" dirty="0">
              <a:ln w="0"/>
              <a:solidFill>
                <a:schemeClr val="accent3"/>
              </a:solidFill>
              <a:effectLst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239021" y="3845581"/>
            <a:ext cx="630174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Tunisia</a:t>
            </a:r>
            <a:endParaRPr lang="en-US" sz="1200" b="0" cap="none" spc="0" dirty="0">
              <a:ln w="0"/>
              <a:solidFill>
                <a:schemeClr val="accent3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64334" y="3490490"/>
            <a:ext cx="898002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</a:rPr>
              <a:t>Uzbekistan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016236" y="4768810"/>
            <a:ext cx="551754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Benin</a:t>
            </a:r>
            <a:endParaRPr lang="en-US" sz="1200" b="0" cap="none" spc="0" dirty="0">
              <a:ln w="0"/>
              <a:solidFill>
                <a:schemeClr val="accent3"/>
              </a:solidFill>
              <a:effectLst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264727" y="4604971"/>
            <a:ext cx="647934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Nigeria</a:t>
            </a:r>
            <a:endParaRPr lang="en-US" sz="1200" b="0" cap="none" spc="0" dirty="0">
              <a:ln w="0"/>
              <a:solidFill>
                <a:schemeClr val="accent3"/>
              </a:solidFill>
              <a:effectLst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151294" y="5353159"/>
            <a:ext cx="752065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Tanzania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513157" y="5003839"/>
            <a:ext cx="482825" cy="27699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</a:rPr>
              <a:t>PNG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811121" y="5168493"/>
            <a:ext cx="760144" cy="46166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</a:rPr>
              <a:t>Solomon</a:t>
            </a:r>
          </a:p>
          <a:p>
            <a:pPr algn="ctr"/>
            <a:r>
              <a:rPr lang="en-US" sz="1200" dirty="0">
                <a:ln w="0"/>
                <a:solidFill>
                  <a:schemeClr val="accent3"/>
                </a:solidFill>
              </a:rPr>
              <a:t>Islands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903359" y="4442420"/>
            <a:ext cx="547956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accent3"/>
                </a:solidFill>
                <a:effectLst/>
              </a:rPr>
              <a:t>India</a:t>
            </a:r>
            <a:endParaRPr lang="en-US" sz="1200" b="0" cap="none" spc="0" dirty="0">
              <a:ln w="0"/>
              <a:solidFill>
                <a:schemeClr val="accent3"/>
              </a:solidFill>
              <a:effectLst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43705" y="771070"/>
            <a:ext cx="747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3200" b="1" dirty="0"/>
              <a:t>Un portefeuille en pleine expansion</a:t>
            </a:r>
            <a:endParaRPr lang="fr-BE" sz="3200" i="1" dirty="0"/>
          </a:p>
        </p:txBody>
      </p:sp>
      <p:sp>
        <p:nvSpPr>
          <p:cNvPr id="67" name="Rectangle 66"/>
          <p:cNvSpPr/>
          <p:nvPr/>
        </p:nvSpPr>
        <p:spPr>
          <a:xfrm>
            <a:off x="2086636" y="1353448"/>
            <a:ext cx="69177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fr-BE" sz="2800" b="1" dirty="0">
                <a:solidFill>
                  <a:schemeClr val="accent3"/>
                </a:solidFill>
              </a:rPr>
              <a:t>$2.2 milliard pour 43 </a:t>
            </a:r>
            <a:r>
              <a:rPr lang="fr-BE" sz="2800" b="1" dirty="0" smtClean="0">
                <a:solidFill>
                  <a:schemeClr val="accent3"/>
                </a:solidFill>
              </a:rPr>
              <a:t>projets dans 67 pays</a:t>
            </a:r>
            <a:endParaRPr lang="fr-BE" sz="2800" b="1" dirty="0">
              <a:solidFill>
                <a:schemeClr val="accent3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853078" y="6459622"/>
            <a:ext cx="11512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1100" i="1" dirty="0">
                <a:solidFill>
                  <a:srgbClr val="7F7F7F"/>
                </a:solidFill>
              </a:rPr>
              <a:t>Date: </a:t>
            </a:r>
            <a:r>
              <a:rPr lang="fr-BE" sz="1100" i="1" dirty="0" smtClean="0">
                <a:solidFill>
                  <a:srgbClr val="7F7F7F"/>
                </a:solidFill>
              </a:rPr>
              <a:t>Juillet </a:t>
            </a:r>
            <a:r>
              <a:rPr lang="fr-BE" sz="1100" i="1" dirty="0">
                <a:solidFill>
                  <a:srgbClr val="7F7F7F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786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4" grpId="0"/>
      <p:bldP spid="28" grpId="0"/>
      <p:bldP spid="29" grpId="0"/>
      <p:bldP spid="33" grpId="0"/>
      <p:bldP spid="20" grpId="0"/>
      <p:bldP spid="34" grpId="0"/>
      <p:bldP spid="22" grpId="0"/>
      <p:bldP spid="23" grpId="0"/>
      <p:bldP spid="26" grpId="0"/>
      <p:bldP spid="27" grpId="0"/>
      <p:bldP spid="36" grpId="0"/>
      <p:bldP spid="37" grpId="0"/>
      <p:bldP spid="38" grpId="0"/>
      <p:bldP spid="39" grpId="0"/>
      <p:bldP spid="32" grpId="0"/>
      <p:bldP spid="35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2" grpId="0"/>
      <p:bldP spid="60" grpId="0"/>
      <p:bldP spid="61" grpId="0"/>
      <p:bldP spid="62" grpId="0"/>
      <p:bldP spid="63" grpId="0"/>
      <p:bldP spid="64" grpId="0"/>
      <p:bldP spid="65" grpId="0"/>
      <p:bldP spid="6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41" y="1497880"/>
            <a:ext cx="4999928" cy="5360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975" y="1761063"/>
            <a:ext cx="5068316" cy="4960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428" y="809341"/>
            <a:ext cx="7478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3600" b="1"/>
              <a:t>Composition du portefeuille</a:t>
            </a:r>
            <a:endParaRPr lang="fr-BE" sz="3600" i="1"/>
          </a:p>
        </p:txBody>
      </p:sp>
      <p:sp>
        <p:nvSpPr>
          <p:cNvPr id="7" name="TextBox 6"/>
          <p:cNvSpPr txBox="1"/>
          <p:nvPr/>
        </p:nvSpPr>
        <p:spPr>
          <a:xfrm>
            <a:off x="7853078" y="6459622"/>
            <a:ext cx="11512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1100" i="1" dirty="0">
                <a:solidFill>
                  <a:srgbClr val="7F7F7F"/>
                </a:solidFill>
              </a:rPr>
              <a:t>Date: </a:t>
            </a:r>
            <a:r>
              <a:rPr lang="fr-BE" sz="1100" i="1" dirty="0" smtClean="0">
                <a:solidFill>
                  <a:srgbClr val="7F7F7F"/>
                </a:solidFill>
              </a:rPr>
              <a:t>Juillet </a:t>
            </a:r>
            <a:r>
              <a:rPr lang="fr-BE" sz="1100" i="1" dirty="0">
                <a:solidFill>
                  <a:srgbClr val="7F7F7F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254944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2" y="1740504"/>
            <a:ext cx="4938976" cy="4942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588" y="1688784"/>
            <a:ext cx="4740650" cy="474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428" y="809341"/>
            <a:ext cx="7478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3600" b="1"/>
              <a:t>Composition du portefeuille</a:t>
            </a:r>
            <a:endParaRPr lang="fr-BE" sz="3600" i="1"/>
          </a:p>
        </p:txBody>
      </p:sp>
      <p:sp>
        <p:nvSpPr>
          <p:cNvPr id="8" name="TextBox 7"/>
          <p:cNvSpPr txBox="1"/>
          <p:nvPr/>
        </p:nvSpPr>
        <p:spPr>
          <a:xfrm>
            <a:off x="7853078" y="6459622"/>
            <a:ext cx="11512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1100" i="1" dirty="0">
                <a:solidFill>
                  <a:srgbClr val="7F7F7F"/>
                </a:solidFill>
              </a:rPr>
              <a:t>Date: </a:t>
            </a:r>
            <a:r>
              <a:rPr lang="fr-BE" sz="1100" i="1" dirty="0" smtClean="0">
                <a:solidFill>
                  <a:srgbClr val="7F7F7F"/>
                </a:solidFill>
              </a:rPr>
              <a:t>Juillet </a:t>
            </a:r>
            <a:r>
              <a:rPr lang="fr-BE" sz="1100" i="1" dirty="0">
                <a:solidFill>
                  <a:srgbClr val="7F7F7F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799165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28769" y="1134302"/>
            <a:ext cx="7641208" cy="63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r"/>
            <a:r>
              <a:rPr lang="fr-FR" sz="2400" dirty="0"/>
              <a:t>Portefeuille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3338" y="2418725"/>
            <a:ext cx="7789461" cy="125356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fr-BE" sz="2400" dirty="0">
                <a:solidFill>
                  <a:schemeClr val="bg1"/>
                </a:solidFill>
              </a:rPr>
              <a:t>Impacts atténuation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981</a:t>
            </a:r>
            <a:r>
              <a:rPr lang="en-US" sz="2400" b="1" dirty="0">
                <a:solidFill>
                  <a:schemeClr val="bg1"/>
                </a:solidFill>
              </a:rPr>
              <a:t> MtCO2eq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3337" y="3860470"/>
            <a:ext cx="7789461" cy="1175484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Impacts adaptation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218</a:t>
            </a:r>
            <a:r>
              <a:rPr lang="en-US" sz="2400" b="1" dirty="0">
                <a:solidFill>
                  <a:schemeClr val="bg1"/>
                </a:solidFill>
              </a:rPr>
              <a:t> M </a:t>
            </a:r>
            <a:r>
              <a:rPr lang="fr-BE" sz="2400" b="1" dirty="0">
                <a:solidFill>
                  <a:schemeClr val="bg1"/>
                </a:solidFill>
              </a:rPr>
              <a:t>bénéficiaires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5474" y="717620"/>
            <a:ext cx="7478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3600" b="1" dirty="0"/>
              <a:t>Résultats attendus</a:t>
            </a:r>
            <a:endParaRPr lang="fr-BE" sz="3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53078" y="6459622"/>
            <a:ext cx="11512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1100" i="1" dirty="0">
                <a:solidFill>
                  <a:srgbClr val="7F7F7F"/>
                </a:solidFill>
              </a:rPr>
              <a:t>Date: </a:t>
            </a:r>
            <a:r>
              <a:rPr lang="fr-BE" sz="1100" i="1" dirty="0" smtClean="0">
                <a:solidFill>
                  <a:srgbClr val="7F7F7F"/>
                </a:solidFill>
              </a:rPr>
              <a:t>Juillet </a:t>
            </a:r>
            <a:r>
              <a:rPr lang="fr-BE" sz="1100" i="1" dirty="0">
                <a:solidFill>
                  <a:srgbClr val="7F7F7F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61876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891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00188" cy="69513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39460" y="2699718"/>
            <a:ext cx="6221267" cy="145856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fr-BE" sz="4000" b="1">
                <a:solidFill>
                  <a:srgbClr val="0B5B6B"/>
                </a:solidFill>
              </a:rPr>
              <a:t>Partie I:  </a:t>
            </a:r>
          </a:p>
          <a:p>
            <a:pPr algn="ctr">
              <a:lnSpc>
                <a:spcPct val="90000"/>
              </a:lnSpc>
            </a:pPr>
            <a:r>
              <a:rPr lang="fr-BE" sz="4000" b="1">
                <a:solidFill>
                  <a:srgbClr val="0B5B6B"/>
                </a:solidFill>
              </a:rPr>
              <a:t>Le Fonds Vert pour le Climat</a:t>
            </a:r>
          </a:p>
        </p:txBody>
      </p:sp>
    </p:spTree>
    <p:extLst>
      <p:ext uri="{BB962C8B-B14F-4D97-AF65-F5344CB8AC3E}">
        <p14:creationId xmlns:p14="http://schemas.microsoft.com/office/powerpoint/2010/main" val="39362821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9103DA2D-FEC7-4078-A2ED-A9C3F619228F}"/>
              </a:ext>
            </a:extLst>
          </p:cNvPr>
          <p:cNvGraphicFramePr/>
          <p:nvPr>
            <p:extLst/>
          </p:nvPr>
        </p:nvGraphicFramePr>
        <p:xfrm>
          <a:off x="1215026" y="1672027"/>
          <a:ext cx="7034262" cy="504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528" y="415572"/>
            <a:ext cx="704412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/>
              <a:t>Investissements par aires de résultats stratégiques</a:t>
            </a:r>
            <a:r>
              <a:rPr lang="fr-FR" dirty="0"/>
              <a:t/>
            </a:r>
            <a:br>
              <a:rPr lang="fr-FR" dirty="0"/>
            </a:br>
            <a:r>
              <a:rPr lang="fr-FR" sz="3300" dirty="0"/>
              <a:t>Portefeuille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3078" y="6459622"/>
            <a:ext cx="11512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1100" i="1" dirty="0">
                <a:solidFill>
                  <a:srgbClr val="7F7F7F"/>
                </a:solidFill>
              </a:rPr>
              <a:t>Date: </a:t>
            </a:r>
            <a:r>
              <a:rPr lang="fr-BE" sz="1100" i="1" dirty="0" smtClean="0">
                <a:solidFill>
                  <a:srgbClr val="7F7F7F"/>
                </a:solidFill>
              </a:rPr>
              <a:t>Juillet </a:t>
            </a:r>
            <a:r>
              <a:rPr lang="fr-BE" sz="1100" i="1" dirty="0">
                <a:solidFill>
                  <a:srgbClr val="7F7F7F"/>
                </a:solidFill>
              </a:rPr>
              <a:t>2017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7384472" y="2355273"/>
            <a:ext cx="13099472" cy="334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627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" y="0"/>
            <a:ext cx="913841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" y="0"/>
            <a:ext cx="9138411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00188" cy="69513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38247" y="2857500"/>
            <a:ext cx="4067503" cy="11430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fr-BE" sz="4000" b="1">
                <a:solidFill>
                  <a:srgbClr val="1E6271"/>
                </a:solidFill>
              </a:rPr>
              <a:t>Partie V: Accréditation</a:t>
            </a:r>
          </a:p>
        </p:txBody>
      </p:sp>
    </p:spTree>
    <p:extLst>
      <p:ext uri="{BB962C8B-B14F-4D97-AF65-F5344CB8AC3E}">
        <p14:creationId xmlns:p14="http://schemas.microsoft.com/office/powerpoint/2010/main" val="825179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48"/>
          <p:cNvSpPr>
            <a:spLocks/>
          </p:cNvSpPr>
          <p:nvPr/>
        </p:nvSpPr>
        <p:spPr bwMode="auto">
          <a:xfrm>
            <a:off x="2997332" y="3493744"/>
            <a:ext cx="1088044" cy="830320"/>
          </a:xfrm>
          <a:custGeom>
            <a:avLst/>
            <a:gdLst>
              <a:gd name="T0" fmla="*/ 0 w 971"/>
              <a:gd name="T1" fmla="*/ 74 h 741"/>
              <a:gd name="T2" fmla="*/ 653 w 971"/>
              <a:gd name="T3" fmla="*/ 0 h 741"/>
              <a:gd name="T4" fmla="*/ 971 w 971"/>
              <a:gd name="T5" fmla="*/ 384 h 741"/>
              <a:gd name="T6" fmla="*/ 403 w 971"/>
              <a:gd name="T7" fmla="*/ 741 h 741"/>
              <a:gd name="T8" fmla="*/ 133 w 971"/>
              <a:gd name="T9" fmla="*/ 566 h 741"/>
              <a:gd name="T10" fmla="*/ 0 w 971"/>
              <a:gd name="T11" fmla="*/ 74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" h="741">
                <a:moveTo>
                  <a:pt x="0" y="74"/>
                </a:moveTo>
                <a:lnTo>
                  <a:pt x="653" y="0"/>
                </a:lnTo>
                <a:lnTo>
                  <a:pt x="971" y="384"/>
                </a:lnTo>
                <a:lnTo>
                  <a:pt x="403" y="741"/>
                </a:lnTo>
                <a:lnTo>
                  <a:pt x="133" y="566"/>
                </a:lnTo>
                <a:lnTo>
                  <a:pt x="0" y="74"/>
                </a:lnTo>
                <a:close/>
              </a:path>
            </a:pathLst>
          </a:custGeom>
          <a:solidFill>
            <a:srgbClr val="2C3F50">
              <a:lumMod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Freeform 49"/>
          <p:cNvSpPr>
            <a:spLocks/>
          </p:cNvSpPr>
          <p:nvPr/>
        </p:nvSpPr>
        <p:spPr bwMode="auto">
          <a:xfrm>
            <a:off x="3286432" y="3555373"/>
            <a:ext cx="665601" cy="440372"/>
          </a:xfrm>
          <a:custGeom>
            <a:avLst/>
            <a:gdLst>
              <a:gd name="T0" fmla="*/ 36 w 594"/>
              <a:gd name="T1" fmla="*/ 393 h 393"/>
              <a:gd name="T2" fmla="*/ 594 w 594"/>
              <a:gd name="T3" fmla="*/ 331 h 393"/>
              <a:gd name="T4" fmla="*/ 407 w 594"/>
              <a:gd name="T5" fmla="*/ 80 h 393"/>
              <a:gd name="T6" fmla="*/ 152 w 594"/>
              <a:gd name="T7" fmla="*/ 0 h 393"/>
              <a:gd name="T8" fmla="*/ 0 w 594"/>
              <a:gd name="T9" fmla="*/ 42 h 393"/>
              <a:gd name="T10" fmla="*/ 0 w 594"/>
              <a:gd name="T11" fmla="*/ 246 h 393"/>
              <a:gd name="T12" fmla="*/ 36 w 594"/>
              <a:gd name="T13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4" h="393">
                <a:moveTo>
                  <a:pt x="36" y="393"/>
                </a:moveTo>
                <a:lnTo>
                  <a:pt x="594" y="331"/>
                </a:lnTo>
                <a:lnTo>
                  <a:pt x="407" y="80"/>
                </a:lnTo>
                <a:lnTo>
                  <a:pt x="152" y="0"/>
                </a:lnTo>
                <a:lnTo>
                  <a:pt x="0" y="42"/>
                </a:lnTo>
                <a:lnTo>
                  <a:pt x="0" y="246"/>
                </a:lnTo>
                <a:lnTo>
                  <a:pt x="36" y="393"/>
                </a:lnTo>
                <a:close/>
              </a:path>
            </a:pathLst>
          </a:custGeom>
          <a:solidFill>
            <a:srgbClr val="073F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Freeform 50"/>
          <p:cNvSpPr>
            <a:spLocks/>
          </p:cNvSpPr>
          <p:nvPr/>
        </p:nvSpPr>
        <p:spPr bwMode="auto">
          <a:xfrm>
            <a:off x="3072408" y="4422671"/>
            <a:ext cx="596127" cy="930048"/>
          </a:xfrm>
          <a:custGeom>
            <a:avLst/>
            <a:gdLst>
              <a:gd name="T0" fmla="*/ 55 w 225"/>
              <a:gd name="T1" fmla="*/ 351 h 351"/>
              <a:gd name="T2" fmla="*/ 210 w 225"/>
              <a:gd name="T3" fmla="*/ 304 h 351"/>
              <a:gd name="T4" fmla="*/ 225 w 225"/>
              <a:gd name="T5" fmla="*/ 70 h 351"/>
              <a:gd name="T6" fmla="*/ 163 w 225"/>
              <a:gd name="T7" fmla="*/ 0 h 351"/>
              <a:gd name="T8" fmla="*/ 36 w 225"/>
              <a:gd name="T9" fmla="*/ 84 h 351"/>
              <a:gd name="T10" fmla="*/ 0 w 225"/>
              <a:gd name="T11" fmla="*/ 200 h 351"/>
              <a:gd name="T12" fmla="*/ 55 w 225"/>
              <a:gd name="T13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351">
                <a:moveTo>
                  <a:pt x="55" y="351"/>
                </a:moveTo>
                <a:cubicBezTo>
                  <a:pt x="210" y="304"/>
                  <a:pt x="210" y="304"/>
                  <a:pt x="210" y="304"/>
                </a:cubicBezTo>
                <a:cubicBezTo>
                  <a:pt x="225" y="70"/>
                  <a:pt x="225" y="70"/>
                  <a:pt x="225" y="7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0"/>
                  <a:pt x="38" y="82"/>
                  <a:pt x="36" y="84"/>
                </a:cubicBezTo>
                <a:cubicBezTo>
                  <a:pt x="35" y="85"/>
                  <a:pt x="0" y="200"/>
                  <a:pt x="0" y="200"/>
                </a:cubicBezTo>
                <a:lnTo>
                  <a:pt x="55" y="351"/>
                </a:lnTo>
                <a:close/>
              </a:path>
            </a:pathLst>
          </a:custGeom>
          <a:solidFill>
            <a:srgbClr val="2C3F50">
              <a:lumMod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Freeform 51"/>
          <p:cNvSpPr>
            <a:spLocks/>
          </p:cNvSpPr>
          <p:nvPr/>
        </p:nvSpPr>
        <p:spPr bwMode="auto">
          <a:xfrm>
            <a:off x="3408570" y="4762195"/>
            <a:ext cx="867298" cy="633105"/>
          </a:xfrm>
          <a:custGeom>
            <a:avLst/>
            <a:gdLst>
              <a:gd name="T0" fmla="*/ 6 w 327"/>
              <a:gd name="T1" fmla="*/ 23 h 239"/>
              <a:gd name="T2" fmla="*/ 327 w 327"/>
              <a:gd name="T3" fmla="*/ 0 h 239"/>
              <a:gd name="T4" fmla="*/ 249 w 327"/>
              <a:gd name="T5" fmla="*/ 160 h 239"/>
              <a:gd name="T6" fmla="*/ 108 w 327"/>
              <a:gd name="T7" fmla="*/ 239 h 239"/>
              <a:gd name="T8" fmla="*/ 1 w 327"/>
              <a:gd name="T9" fmla="*/ 152 h 239"/>
              <a:gd name="T10" fmla="*/ 6 w 327"/>
              <a:gd name="T11" fmla="*/ 23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7" h="239">
                <a:moveTo>
                  <a:pt x="6" y="23"/>
                </a:moveTo>
                <a:cubicBezTo>
                  <a:pt x="327" y="0"/>
                  <a:pt x="327" y="0"/>
                  <a:pt x="327" y="0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49" y="160"/>
                  <a:pt x="113" y="239"/>
                  <a:pt x="108" y="239"/>
                </a:cubicBezTo>
                <a:cubicBezTo>
                  <a:pt x="103" y="238"/>
                  <a:pt x="3" y="152"/>
                  <a:pt x="1" y="152"/>
                </a:cubicBezTo>
                <a:cubicBezTo>
                  <a:pt x="0" y="151"/>
                  <a:pt x="6" y="23"/>
                  <a:pt x="6" y="23"/>
                </a:cubicBezTo>
                <a:close/>
              </a:path>
            </a:pathLst>
          </a:custGeom>
          <a:solidFill>
            <a:srgbClr val="073F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Freeform 52"/>
          <p:cNvSpPr>
            <a:spLocks/>
          </p:cNvSpPr>
          <p:nvPr/>
        </p:nvSpPr>
        <p:spPr bwMode="auto">
          <a:xfrm>
            <a:off x="3557602" y="3767155"/>
            <a:ext cx="662239" cy="1158638"/>
          </a:xfrm>
          <a:custGeom>
            <a:avLst/>
            <a:gdLst>
              <a:gd name="T0" fmla="*/ 94 w 591"/>
              <a:gd name="T1" fmla="*/ 1034 h 1034"/>
              <a:gd name="T2" fmla="*/ 579 w 591"/>
              <a:gd name="T3" fmla="*/ 968 h 1034"/>
              <a:gd name="T4" fmla="*/ 591 w 591"/>
              <a:gd name="T5" fmla="*/ 497 h 1034"/>
              <a:gd name="T6" fmla="*/ 402 w 591"/>
              <a:gd name="T7" fmla="*/ 24 h 1034"/>
              <a:gd name="T8" fmla="*/ 321 w 591"/>
              <a:gd name="T9" fmla="*/ 0 h 1034"/>
              <a:gd name="T10" fmla="*/ 0 w 591"/>
              <a:gd name="T11" fmla="*/ 19 h 1034"/>
              <a:gd name="T12" fmla="*/ 94 w 591"/>
              <a:gd name="T13" fmla="*/ 1034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1" h="1034">
                <a:moveTo>
                  <a:pt x="94" y="1034"/>
                </a:moveTo>
                <a:lnTo>
                  <a:pt x="579" y="968"/>
                </a:lnTo>
                <a:lnTo>
                  <a:pt x="591" y="497"/>
                </a:lnTo>
                <a:lnTo>
                  <a:pt x="402" y="24"/>
                </a:lnTo>
                <a:lnTo>
                  <a:pt x="321" y="0"/>
                </a:lnTo>
                <a:lnTo>
                  <a:pt x="0" y="19"/>
                </a:lnTo>
                <a:lnTo>
                  <a:pt x="94" y="1034"/>
                </a:lnTo>
                <a:close/>
              </a:path>
            </a:pathLst>
          </a:custGeom>
          <a:solidFill>
            <a:srgbClr val="2C3F50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Freeform 53"/>
          <p:cNvSpPr>
            <a:spLocks/>
          </p:cNvSpPr>
          <p:nvPr/>
        </p:nvSpPr>
        <p:spPr bwMode="auto">
          <a:xfrm>
            <a:off x="4485219" y="2121660"/>
            <a:ext cx="782137" cy="789981"/>
          </a:xfrm>
          <a:custGeom>
            <a:avLst/>
            <a:gdLst>
              <a:gd name="T0" fmla="*/ 168 w 698"/>
              <a:gd name="T1" fmla="*/ 0 h 705"/>
              <a:gd name="T2" fmla="*/ 0 w 698"/>
              <a:gd name="T3" fmla="*/ 485 h 705"/>
              <a:gd name="T4" fmla="*/ 457 w 698"/>
              <a:gd name="T5" fmla="*/ 705 h 705"/>
              <a:gd name="T6" fmla="*/ 698 w 698"/>
              <a:gd name="T7" fmla="*/ 606 h 705"/>
              <a:gd name="T8" fmla="*/ 660 w 698"/>
              <a:gd name="T9" fmla="*/ 352 h 705"/>
              <a:gd name="T10" fmla="*/ 168 w 698"/>
              <a:gd name="T11" fmla="*/ 0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8" h="705">
                <a:moveTo>
                  <a:pt x="168" y="0"/>
                </a:moveTo>
                <a:lnTo>
                  <a:pt x="0" y="485"/>
                </a:lnTo>
                <a:lnTo>
                  <a:pt x="457" y="705"/>
                </a:lnTo>
                <a:lnTo>
                  <a:pt x="698" y="606"/>
                </a:lnTo>
                <a:lnTo>
                  <a:pt x="660" y="352"/>
                </a:lnTo>
                <a:lnTo>
                  <a:pt x="168" y="0"/>
                </a:lnTo>
                <a:close/>
              </a:path>
            </a:pathLst>
          </a:custGeom>
          <a:solidFill>
            <a:srgbClr val="073F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Freeform 54"/>
          <p:cNvSpPr>
            <a:spLocks/>
          </p:cNvSpPr>
          <p:nvPr/>
        </p:nvSpPr>
        <p:spPr bwMode="auto">
          <a:xfrm>
            <a:off x="4305002" y="2680232"/>
            <a:ext cx="580440" cy="774293"/>
          </a:xfrm>
          <a:custGeom>
            <a:avLst/>
            <a:gdLst>
              <a:gd name="T0" fmla="*/ 518 w 518"/>
              <a:gd name="T1" fmla="*/ 71 h 691"/>
              <a:gd name="T2" fmla="*/ 303 w 518"/>
              <a:gd name="T3" fmla="*/ 691 h 691"/>
              <a:gd name="T4" fmla="*/ 45 w 518"/>
              <a:gd name="T5" fmla="*/ 407 h 691"/>
              <a:gd name="T6" fmla="*/ 0 w 518"/>
              <a:gd name="T7" fmla="*/ 94 h 691"/>
              <a:gd name="T8" fmla="*/ 166 w 518"/>
              <a:gd name="T9" fmla="*/ 0 h 691"/>
              <a:gd name="T10" fmla="*/ 518 w 518"/>
              <a:gd name="T11" fmla="*/ 7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8" h="691">
                <a:moveTo>
                  <a:pt x="518" y="71"/>
                </a:moveTo>
                <a:lnTo>
                  <a:pt x="303" y="691"/>
                </a:lnTo>
                <a:lnTo>
                  <a:pt x="45" y="407"/>
                </a:lnTo>
                <a:lnTo>
                  <a:pt x="0" y="94"/>
                </a:lnTo>
                <a:lnTo>
                  <a:pt x="166" y="0"/>
                </a:lnTo>
                <a:lnTo>
                  <a:pt x="518" y="71"/>
                </a:lnTo>
                <a:close/>
              </a:path>
            </a:pathLst>
          </a:custGeom>
          <a:solidFill>
            <a:srgbClr val="073F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Freeform 55"/>
          <p:cNvSpPr>
            <a:spLocks/>
          </p:cNvSpPr>
          <p:nvPr/>
        </p:nvSpPr>
        <p:spPr bwMode="auto">
          <a:xfrm>
            <a:off x="5346913" y="2705460"/>
            <a:ext cx="989437" cy="657757"/>
          </a:xfrm>
          <a:custGeom>
            <a:avLst/>
            <a:gdLst>
              <a:gd name="T0" fmla="*/ 883 w 883"/>
              <a:gd name="T1" fmla="*/ 78 h 587"/>
              <a:gd name="T2" fmla="*/ 665 w 883"/>
              <a:gd name="T3" fmla="*/ 587 h 587"/>
              <a:gd name="T4" fmla="*/ 137 w 883"/>
              <a:gd name="T5" fmla="*/ 411 h 587"/>
              <a:gd name="T6" fmla="*/ 0 w 883"/>
              <a:gd name="T7" fmla="*/ 142 h 587"/>
              <a:gd name="T8" fmla="*/ 279 w 883"/>
              <a:gd name="T9" fmla="*/ 0 h 587"/>
              <a:gd name="T10" fmla="*/ 883 w 883"/>
              <a:gd name="T11" fmla="*/ 78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3" h="587">
                <a:moveTo>
                  <a:pt x="883" y="78"/>
                </a:moveTo>
                <a:lnTo>
                  <a:pt x="665" y="587"/>
                </a:lnTo>
                <a:lnTo>
                  <a:pt x="137" y="411"/>
                </a:lnTo>
                <a:lnTo>
                  <a:pt x="0" y="142"/>
                </a:lnTo>
                <a:lnTo>
                  <a:pt x="279" y="0"/>
                </a:lnTo>
                <a:lnTo>
                  <a:pt x="883" y="78"/>
                </a:lnTo>
                <a:close/>
              </a:path>
            </a:pathLst>
          </a:custGeom>
          <a:solidFill>
            <a:srgbClr val="073F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Freeform 56"/>
          <p:cNvSpPr>
            <a:spLocks/>
          </p:cNvSpPr>
          <p:nvPr/>
        </p:nvSpPr>
        <p:spPr bwMode="auto">
          <a:xfrm>
            <a:off x="5436747" y="3078023"/>
            <a:ext cx="591645" cy="670083"/>
          </a:xfrm>
          <a:custGeom>
            <a:avLst/>
            <a:gdLst>
              <a:gd name="T0" fmla="*/ 83 w 223"/>
              <a:gd name="T1" fmla="*/ 0 h 253"/>
              <a:gd name="T2" fmla="*/ 0 w 223"/>
              <a:gd name="T3" fmla="*/ 241 h 253"/>
              <a:gd name="T4" fmla="*/ 118 w 223"/>
              <a:gd name="T5" fmla="*/ 253 h 253"/>
              <a:gd name="T6" fmla="*/ 223 w 223"/>
              <a:gd name="T7" fmla="*/ 193 h 253"/>
              <a:gd name="T8" fmla="*/ 203 w 223"/>
              <a:gd name="T9" fmla="*/ 75 h 253"/>
              <a:gd name="T10" fmla="*/ 83 w 223"/>
              <a:gd name="T11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" h="253">
                <a:moveTo>
                  <a:pt x="83" y="0"/>
                </a:moveTo>
                <a:cubicBezTo>
                  <a:pt x="0" y="241"/>
                  <a:pt x="0" y="241"/>
                  <a:pt x="0" y="241"/>
                </a:cubicBezTo>
                <a:cubicBezTo>
                  <a:pt x="118" y="253"/>
                  <a:pt x="118" y="253"/>
                  <a:pt x="118" y="253"/>
                </a:cubicBezTo>
                <a:cubicBezTo>
                  <a:pt x="118" y="253"/>
                  <a:pt x="223" y="198"/>
                  <a:pt x="223" y="193"/>
                </a:cubicBezTo>
                <a:cubicBezTo>
                  <a:pt x="223" y="188"/>
                  <a:pt x="203" y="75"/>
                  <a:pt x="203" y="75"/>
                </a:cubicBezTo>
                <a:lnTo>
                  <a:pt x="83" y="0"/>
                </a:lnTo>
                <a:close/>
              </a:path>
            </a:pathLst>
          </a:custGeom>
          <a:solidFill>
            <a:srgbClr val="073F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Freeform 57"/>
          <p:cNvSpPr>
            <a:spLocks/>
          </p:cNvSpPr>
          <p:nvPr/>
        </p:nvSpPr>
        <p:spPr bwMode="auto">
          <a:xfrm>
            <a:off x="4562535" y="2734594"/>
            <a:ext cx="1195616" cy="869539"/>
          </a:xfrm>
          <a:custGeom>
            <a:avLst/>
            <a:gdLst>
              <a:gd name="T0" fmla="*/ 451 w 451"/>
              <a:gd name="T1" fmla="*/ 138 h 328"/>
              <a:gd name="T2" fmla="*/ 400 w 451"/>
              <a:gd name="T3" fmla="*/ 327 h 328"/>
              <a:gd name="T4" fmla="*/ 22 w 451"/>
              <a:gd name="T5" fmla="*/ 247 h 328"/>
              <a:gd name="T6" fmla="*/ 0 w 451"/>
              <a:gd name="T7" fmla="*/ 169 h 328"/>
              <a:gd name="T8" fmla="*/ 42 w 451"/>
              <a:gd name="T9" fmla="*/ 0 h 328"/>
              <a:gd name="T10" fmla="*/ 451 w 451"/>
              <a:gd name="T11" fmla="*/ 13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28">
                <a:moveTo>
                  <a:pt x="451" y="138"/>
                </a:moveTo>
                <a:cubicBezTo>
                  <a:pt x="451" y="138"/>
                  <a:pt x="395" y="328"/>
                  <a:pt x="400" y="327"/>
                </a:cubicBezTo>
                <a:cubicBezTo>
                  <a:pt x="405" y="326"/>
                  <a:pt x="22" y="247"/>
                  <a:pt x="22" y="247"/>
                </a:cubicBezTo>
                <a:cubicBezTo>
                  <a:pt x="0" y="169"/>
                  <a:pt x="0" y="169"/>
                  <a:pt x="0" y="169"/>
                </a:cubicBezTo>
                <a:cubicBezTo>
                  <a:pt x="42" y="0"/>
                  <a:pt x="42" y="0"/>
                  <a:pt x="42" y="0"/>
                </a:cubicBezTo>
                <a:lnTo>
                  <a:pt x="451" y="138"/>
                </a:lnTo>
                <a:close/>
              </a:path>
            </a:pathLst>
          </a:custGeom>
          <a:solidFill>
            <a:srgbClr val="0B5B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Freeform 58"/>
          <p:cNvSpPr>
            <a:spLocks/>
          </p:cNvSpPr>
          <p:nvPr/>
        </p:nvSpPr>
        <p:spPr bwMode="auto">
          <a:xfrm>
            <a:off x="4733924" y="5495027"/>
            <a:ext cx="1067875" cy="981593"/>
          </a:xfrm>
          <a:custGeom>
            <a:avLst/>
            <a:gdLst>
              <a:gd name="T0" fmla="*/ 473 w 953"/>
              <a:gd name="T1" fmla="*/ 876 h 876"/>
              <a:gd name="T2" fmla="*/ 0 w 953"/>
              <a:gd name="T3" fmla="*/ 261 h 876"/>
              <a:gd name="T4" fmla="*/ 236 w 953"/>
              <a:gd name="T5" fmla="*/ 0 h 876"/>
              <a:gd name="T6" fmla="*/ 953 w 953"/>
              <a:gd name="T7" fmla="*/ 0 h 876"/>
              <a:gd name="T8" fmla="*/ 773 w 953"/>
              <a:gd name="T9" fmla="*/ 348 h 876"/>
              <a:gd name="T10" fmla="*/ 473 w 953"/>
              <a:gd name="T11" fmla="*/ 876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3" h="876">
                <a:moveTo>
                  <a:pt x="473" y="876"/>
                </a:moveTo>
                <a:lnTo>
                  <a:pt x="0" y="261"/>
                </a:lnTo>
                <a:lnTo>
                  <a:pt x="236" y="0"/>
                </a:lnTo>
                <a:lnTo>
                  <a:pt x="953" y="0"/>
                </a:lnTo>
                <a:lnTo>
                  <a:pt x="773" y="348"/>
                </a:lnTo>
                <a:lnTo>
                  <a:pt x="473" y="876"/>
                </a:lnTo>
                <a:close/>
              </a:path>
            </a:pathLst>
          </a:custGeom>
          <a:solidFill>
            <a:srgbClr val="073F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Freeform 59"/>
          <p:cNvSpPr>
            <a:spLocks/>
          </p:cNvSpPr>
          <p:nvPr/>
        </p:nvSpPr>
        <p:spPr bwMode="auto">
          <a:xfrm>
            <a:off x="4368873" y="4748748"/>
            <a:ext cx="906517" cy="1034259"/>
          </a:xfrm>
          <a:custGeom>
            <a:avLst/>
            <a:gdLst>
              <a:gd name="T0" fmla="*/ 342 w 342"/>
              <a:gd name="T1" fmla="*/ 309 h 390"/>
              <a:gd name="T2" fmla="*/ 112 w 342"/>
              <a:gd name="T3" fmla="*/ 0 h 390"/>
              <a:gd name="T4" fmla="*/ 2 w 342"/>
              <a:gd name="T5" fmla="*/ 198 h 390"/>
              <a:gd name="T6" fmla="*/ 102 w 342"/>
              <a:gd name="T7" fmla="*/ 340 h 390"/>
              <a:gd name="T8" fmla="*/ 252 w 342"/>
              <a:gd name="T9" fmla="*/ 390 h 390"/>
              <a:gd name="T10" fmla="*/ 342 w 342"/>
              <a:gd name="T11" fmla="*/ 30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2" h="390">
                <a:moveTo>
                  <a:pt x="342" y="309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0" y="185"/>
                  <a:pt x="2" y="198"/>
                </a:cubicBezTo>
                <a:cubicBezTo>
                  <a:pt x="4" y="211"/>
                  <a:pt x="102" y="340"/>
                  <a:pt x="102" y="340"/>
                </a:cubicBezTo>
                <a:cubicBezTo>
                  <a:pt x="252" y="390"/>
                  <a:pt x="252" y="390"/>
                  <a:pt x="252" y="390"/>
                </a:cubicBezTo>
                <a:lnTo>
                  <a:pt x="342" y="309"/>
                </a:lnTo>
                <a:close/>
              </a:path>
            </a:pathLst>
          </a:custGeom>
          <a:solidFill>
            <a:srgbClr val="073F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Freeform 60"/>
          <p:cNvSpPr>
            <a:spLocks/>
          </p:cNvSpPr>
          <p:nvPr/>
        </p:nvSpPr>
        <p:spPr bwMode="auto">
          <a:xfrm>
            <a:off x="5423056" y="4644538"/>
            <a:ext cx="1283018" cy="811271"/>
          </a:xfrm>
          <a:custGeom>
            <a:avLst/>
            <a:gdLst>
              <a:gd name="T0" fmla="*/ 1145 w 1145"/>
              <a:gd name="T1" fmla="*/ 648 h 724"/>
              <a:gd name="T2" fmla="*/ 722 w 1145"/>
              <a:gd name="T3" fmla="*/ 0 h 724"/>
              <a:gd name="T4" fmla="*/ 0 w 1145"/>
              <a:gd name="T5" fmla="*/ 35 h 724"/>
              <a:gd name="T6" fmla="*/ 532 w 1145"/>
              <a:gd name="T7" fmla="*/ 724 h 724"/>
              <a:gd name="T8" fmla="*/ 1145 w 1145"/>
              <a:gd name="T9" fmla="*/ 648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5" h="724">
                <a:moveTo>
                  <a:pt x="1145" y="648"/>
                </a:moveTo>
                <a:lnTo>
                  <a:pt x="722" y="0"/>
                </a:lnTo>
                <a:lnTo>
                  <a:pt x="0" y="35"/>
                </a:lnTo>
                <a:lnTo>
                  <a:pt x="532" y="724"/>
                </a:lnTo>
                <a:lnTo>
                  <a:pt x="1145" y="648"/>
                </a:lnTo>
                <a:close/>
              </a:path>
            </a:pathLst>
          </a:custGeom>
          <a:solidFill>
            <a:srgbClr val="073F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Freeform 61"/>
          <p:cNvSpPr>
            <a:spLocks/>
          </p:cNvSpPr>
          <p:nvPr/>
        </p:nvSpPr>
        <p:spPr bwMode="auto">
          <a:xfrm>
            <a:off x="5479327" y="4324063"/>
            <a:ext cx="965905" cy="737315"/>
          </a:xfrm>
          <a:custGeom>
            <a:avLst/>
            <a:gdLst>
              <a:gd name="T0" fmla="*/ 177 w 364"/>
              <a:gd name="T1" fmla="*/ 278 h 278"/>
              <a:gd name="T2" fmla="*/ 0 w 364"/>
              <a:gd name="T3" fmla="*/ 22 h 278"/>
              <a:gd name="T4" fmla="*/ 163 w 364"/>
              <a:gd name="T5" fmla="*/ 0 h 278"/>
              <a:gd name="T6" fmla="*/ 344 w 364"/>
              <a:gd name="T7" fmla="*/ 71 h 278"/>
              <a:gd name="T8" fmla="*/ 357 w 364"/>
              <a:gd name="T9" fmla="*/ 198 h 278"/>
              <a:gd name="T10" fmla="*/ 177 w 364"/>
              <a:gd name="T11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4" h="278">
                <a:moveTo>
                  <a:pt x="177" y="278"/>
                </a:moveTo>
                <a:cubicBezTo>
                  <a:pt x="0" y="22"/>
                  <a:pt x="0" y="22"/>
                  <a:pt x="0" y="22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0"/>
                  <a:pt x="342" y="60"/>
                  <a:pt x="344" y="71"/>
                </a:cubicBezTo>
                <a:cubicBezTo>
                  <a:pt x="345" y="82"/>
                  <a:pt x="364" y="190"/>
                  <a:pt x="357" y="198"/>
                </a:cubicBezTo>
                <a:cubicBezTo>
                  <a:pt x="349" y="205"/>
                  <a:pt x="177" y="278"/>
                  <a:pt x="177" y="278"/>
                </a:cubicBezTo>
                <a:close/>
              </a:path>
            </a:pathLst>
          </a:custGeom>
          <a:solidFill>
            <a:srgbClr val="073F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Freeform 62"/>
          <p:cNvSpPr>
            <a:spLocks/>
          </p:cNvSpPr>
          <p:nvPr/>
        </p:nvSpPr>
        <p:spPr bwMode="auto">
          <a:xfrm>
            <a:off x="4788830" y="4530243"/>
            <a:ext cx="1272933" cy="1195616"/>
          </a:xfrm>
          <a:custGeom>
            <a:avLst/>
            <a:gdLst>
              <a:gd name="T0" fmla="*/ 480 w 480"/>
              <a:gd name="T1" fmla="*/ 205 h 451"/>
              <a:gd name="T2" fmla="*/ 334 w 480"/>
              <a:gd name="T3" fmla="*/ 0 h 451"/>
              <a:gd name="T4" fmla="*/ 143 w 480"/>
              <a:gd name="T5" fmla="*/ 47 h 451"/>
              <a:gd name="T6" fmla="*/ 0 w 480"/>
              <a:gd name="T7" fmla="*/ 235 h 451"/>
              <a:gd name="T8" fmla="*/ 122 w 480"/>
              <a:gd name="T9" fmla="*/ 451 h 451"/>
              <a:gd name="T10" fmla="*/ 480 w 480"/>
              <a:gd name="T11" fmla="*/ 205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0" h="451">
                <a:moveTo>
                  <a:pt x="480" y="205"/>
                </a:moveTo>
                <a:cubicBezTo>
                  <a:pt x="334" y="0"/>
                  <a:pt x="334" y="0"/>
                  <a:pt x="334" y="0"/>
                </a:cubicBezTo>
                <a:cubicBezTo>
                  <a:pt x="143" y="47"/>
                  <a:pt x="143" y="47"/>
                  <a:pt x="143" y="47"/>
                </a:cubicBezTo>
                <a:cubicBezTo>
                  <a:pt x="143" y="47"/>
                  <a:pt x="0" y="226"/>
                  <a:pt x="0" y="235"/>
                </a:cubicBezTo>
                <a:cubicBezTo>
                  <a:pt x="0" y="245"/>
                  <a:pt x="122" y="451"/>
                  <a:pt x="122" y="451"/>
                </a:cubicBezTo>
                <a:lnTo>
                  <a:pt x="480" y="205"/>
                </a:lnTo>
                <a:close/>
              </a:path>
            </a:pathLst>
          </a:custGeom>
          <a:solidFill>
            <a:srgbClr val="0B5B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Freeform 63"/>
          <p:cNvSpPr>
            <a:spLocks/>
          </p:cNvSpPr>
          <p:nvPr/>
        </p:nvSpPr>
        <p:spPr bwMode="auto">
          <a:xfrm>
            <a:off x="3013020" y="2356395"/>
            <a:ext cx="1591166" cy="3993604"/>
          </a:xfrm>
          <a:custGeom>
            <a:avLst/>
            <a:gdLst>
              <a:gd name="T0" fmla="*/ 121 w 600"/>
              <a:gd name="T1" fmla="*/ 0 h 1506"/>
              <a:gd name="T2" fmla="*/ 0 w 600"/>
              <a:gd name="T3" fmla="*/ 438 h 1506"/>
              <a:gd name="T4" fmla="*/ 118 w 600"/>
              <a:gd name="T5" fmla="*/ 618 h 1506"/>
              <a:gd name="T6" fmla="*/ 119 w 600"/>
              <a:gd name="T7" fmla="*/ 615 h 1506"/>
              <a:gd name="T8" fmla="*/ 120 w 600"/>
              <a:gd name="T9" fmla="*/ 612 h 1506"/>
              <a:gd name="T10" fmla="*/ 121 w 600"/>
              <a:gd name="T11" fmla="*/ 610 h 1506"/>
              <a:gd name="T12" fmla="*/ 121 w 600"/>
              <a:gd name="T13" fmla="*/ 607 h 1506"/>
              <a:gd name="T14" fmla="*/ 151 w 600"/>
              <a:gd name="T15" fmla="*/ 544 h 1506"/>
              <a:gd name="T16" fmla="*/ 190 w 600"/>
              <a:gd name="T17" fmla="*/ 514 h 1506"/>
              <a:gd name="T18" fmla="*/ 235 w 600"/>
              <a:gd name="T19" fmla="*/ 519 h 1506"/>
              <a:gd name="T20" fmla="*/ 280 w 600"/>
              <a:gd name="T21" fmla="*/ 561 h 1506"/>
              <a:gd name="T22" fmla="*/ 316 w 600"/>
              <a:gd name="T23" fmla="*/ 636 h 1506"/>
              <a:gd name="T24" fmla="*/ 336 w 600"/>
              <a:gd name="T25" fmla="*/ 728 h 1506"/>
              <a:gd name="T26" fmla="*/ 339 w 600"/>
              <a:gd name="T27" fmla="*/ 824 h 1506"/>
              <a:gd name="T28" fmla="*/ 322 w 600"/>
              <a:gd name="T29" fmla="*/ 912 h 1506"/>
              <a:gd name="T30" fmla="*/ 290 w 600"/>
              <a:gd name="T31" fmla="*/ 973 h 1506"/>
              <a:gd name="T32" fmla="*/ 249 w 600"/>
              <a:gd name="T33" fmla="*/ 998 h 1506"/>
              <a:gd name="T34" fmla="*/ 204 w 600"/>
              <a:gd name="T35" fmla="*/ 987 h 1506"/>
              <a:gd name="T36" fmla="*/ 162 w 600"/>
              <a:gd name="T37" fmla="*/ 942 h 1506"/>
              <a:gd name="T38" fmla="*/ 160 w 600"/>
              <a:gd name="T39" fmla="*/ 939 h 1506"/>
              <a:gd name="T40" fmla="*/ 158 w 600"/>
              <a:gd name="T41" fmla="*/ 936 h 1506"/>
              <a:gd name="T42" fmla="*/ 157 w 600"/>
              <a:gd name="T43" fmla="*/ 933 h 1506"/>
              <a:gd name="T44" fmla="*/ 155 w 600"/>
              <a:gd name="T45" fmla="*/ 930 h 1506"/>
              <a:gd name="T46" fmla="*/ 88 w 600"/>
              <a:gd name="T47" fmla="*/ 1148 h 1506"/>
              <a:gd name="T48" fmla="*/ 303 w 600"/>
              <a:gd name="T49" fmla="*/ 1506 h 1506"/>
              <a:gd name="T50" fmla="*/ 600 w 600"/>
              <a:gd name="T51" fmla="*/ 655 h 1506"/>
              <a:gd name="T52" fmla="*/ 121 w 600"/>
              <a:gd name="T53" fmla="*/ 0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0" h="1506">
                <a:moveTo>
                  <a:pt x="121" y="0"/>
                </a:moveTo>
                <a:cubicBezTo>
                  <a:pt x="0" y="438"/>
                  <a:pt x="0" y="438"/>
                  <a:pt x="0" y="438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119" y="617"/>
                  <a:pt x="119" y="616"/>
                  <a:pt x="119" y="615"/>
                </a:cubicBezTo>
                <a:cubicBezTo>
                  <a:pt x="119" y="614"/>
                  <a:pt x="120" y="613"/>
                  <a:pt x="120" y="612"/>
                </a:cubicBezTo>
                <a:cubicBezTo>
                  <a:pt x="120" y="612"/>
                  <a:pt x="120" y="611"/>
                  <a:pt x="121" y="610"/>
                </a:cubicBezTo>
                <a:cubicBezTo>
                  <a:pt x="121" y="609"/>
                  <a:pt x="121" y="608"/>
                  <a:pt x="121" y="607"/>
                </a:cubicBezTo>
                <a:cubicBezTo>
                  <a:pt x="129" y="581"/>
                  <a:pt x="139" y="560"/>
                  <a:pt x="151" y="544"/>
                </a:cubicBezTo>
                <a:cubicBezTo>
                  <a:pt x="163" y="529"/>
                  <a:pt x="176" y="518"/>
                  <a:pt x="190" y="514"/>
                </a:cubicBezTo>
                <a:cubicBezTo>
                  <a:pt x="205" y="510"/>
                  <a:pt x="220" y="511"/>
                  <a:pt x="235" y="519"/>
                </a:cubicBezTo>
                <a:cubicBezTo>
                  <a:pt x="250" y="527"/>
                  <a:pt x="266" y="541"/>
                  <a:pt x="280" y="561"/>
                </a:cubicBezTo>
                <a:cubicBezTo>
                  <a:pt x="294" y="582"/>
                  <a:pt x="306" y="608"/>
                  <a:pt x="316" y="636"/>
                </a:cubicBezTo>
                <a:cubicBezTo>
                  <a:pt x="325" y="665"/>
                  <a:pt x="332" y="696"/>
                  <a:pt x="336" y="728"/>
                </a:cubicBezTo>
                <a:cubicBezTo>
                  <a:pt x="340" y="760"/>
                  <a:pt x="341" y="793"/>
                  <a:pt x="339" y="824"/>
                </a:cubicBezTo>
                <a:cubicBezTo>
                  <a:pt x="336" y="855"/>
                  <a:pt x="331" y="885"/>
                  <a:pt x="322" y="912"/>
                </a:cubicBezTo>
                <a:cubicBezTo>
                  <a:pt x="314" y="938"/>
                  <a:pt x="303" y="958"/>
                  <a:pt x="290" y="973"/>
                </a:cubicBezTo>
                <a:cubicBezTo>
                  <a:pt x="277" y="987"/>
                  <a:pt x="263" y="996"/>
                  <a:pt x="249" y="998"/>
                </a:cubicBezTo>
                <a:cubicBezTo>
                  <a:pt x="234" y="1000"/>
                  <a:pt x="219" y="997"/>
                  <a:pt x="204" y="987"/>
                </a:cubicBezTo>
                <a:cubicBezTo>
                  <a:pt x="189" y="978"/>
                  <a:pt x="175" y="963"/>
                  <a:pt x="162" y="942"/>
                </a:cubicBezTo>
                <a:cubicBezTo>
                  <a:pt x="161" y="941"/>
                  <a:pt x="160" y="940"/>
                  <a:pt x="160" y="939"/>
                </a:cubicBezTo>
                <a:cubicBezTo>
                  <a:pt x="159" y="938"/>
                  <a:pt x="159" y="937"/>
                  <a:pt x="158" y="936"/>
                </a:cubicBezTo>
                <a:cubicBezTo>
                  <a:pt x="158" y="935"/>
                  <a:pt x="157" y="934"/>
                  <a:pt x="157" y="933"/>
                </a:cubicBezTo>
                <a:cubicBezTo>
                  <a:pt x="156" y="932"/>
                  <a:pt x="155" y="931"/>
                  <a:pt x="155" y="930"/>
                </a:cubicBezTo>
                <a:cubicBezTo>
                  <a:pt x="88" y="1148"/>
                  <a:pt x="88" y="1148"/>
                  <a:pt x="88" y="1148"/>
                </a:cubicBezTo>
                <a:cubicBezTo>
                  <a:pt x="303" y="1506"/>
                  <a:pt x="303" y="1506"/>
                  <a:pt x="303" y="1506"/>
                </a:cubicBezTo>
                <a:cubicBezTo>
                  <a:pt x="600" y="655"/>
                  <a:pt x="600" y="655"/>
                  <a:pt x="600" y="655"/>
                </a:cubicBezTo>
                <a:cubicBezTo>
                  <a:pt x="121" y="0"/>
                  <a:pt x="121" y="0"/>
                  <a:pt x="121" y="0"/>
                </a:cubicBezTo>
                <a:close/>
              </a:path>
            </a:pathLst>
          </a:custGeom>
          <a:solidFill>
            <a:srgbClr val="0B5B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Freeform 64"/>
          <p:cNvSpPr>
            <a:spLocks/>
          </p:cNvSpPr>
          <p:nvPr/>
        </p:nvSpPr>
        <p:spPr bwMode="auto">
          <a:xfrm>
            <a:off x="2729523" y="3576664"/>
            <a:ext cx="1148554" cy="1776056"/>
          </a:xfrm>
          <a:custGeom>
            <a:avLst/>
            <a:gdLst>
              <a:gd name="T0" fmla="*/ 101 w 433"/>
              <a:gd name="T1" fmla="*/ 0 h 670"/>
              <a:gd name="T2" fmla="*/ 220 w 433"/>
              <a:gd name="T3" fmla="*/ 182 h 670"/>
              <a:gd name="T4" fmla="*/ 232 w 433"/>
              <a:gd name="T5" fmla="*/ 200 h 670"/>
              <a:gd name="T6" fmla="*/ 233 w 433"/>
              <a:gd name="T7" fmla="*/ 193 h 670"/>
              <a:gd name="T8" fmla="*/ 234 w 433"/>
              <a:gd name="T9" fmla="*/ 187 h 670"/>
              <a:gd name="T10" fmla="*/ 235 w 433"/>
              <a:gd name="T11" fmla="*/ 181 h 670"/>
              <a:gd name="T12" fmla="*/ 237 w 433"/>
              <a:gd name="T13" fmla="*/ 175 h 670"/>
              <a:gd name="T14" fmla="*/ 237 w 433"/>
              <a:gd name="T15" fmla="*/ 172 h 670"/>
              <a:gd name="T16" fmla="*/ 238 w 433"/>
              <a:gd name="T17" fmla="*/ 170 h 670"/>
              <a:gd name="T18" fmla="*/ 239 w 433"/>
              <a:gd name="T19" fmla="*/ 167 h 670"/>
              <a:gd name="T20" fmla="*/ 240 w 433"/>
              <a:gd name="T21" fmla="*/ 164 h 670"/>
              <a:gd name="T22" fmla="*/ 266 w 433"/>
              <a:gd name="T23" fmla="*/ 109 h 670"/>
              <a:gd name="T24" fmla="*/ 301 w 433"/>
              <a:gd name="T25" fmla="*/ 82 h 670"/>
              <a:gd name="T26" fmla="*/ 340 w 433"/>
              <a:gd name="T27" fmla="*/ 87 h 670"/>
              <a:gd name="T28" fmla="*/ 380 w 433"/>
              <a:gd name="T29" fmla="*/ 125 h 670"/>
              <a:gd name="T30" fmla="*/ 411 w 433"/>
              <a:gd name="T31" fmla="*/ 191 h 670"/>
              <a:gd name="T32" fmla="*/ 429 w 433"/>
              <a:gd name="T33" fmla="*/ 271 h 670"/>
              <a:gd name="T34" fmla="*/ 431 w 433"/>
              <a:gd name="T35" fmla="*/ 356 h 670"/>
              <a:gd name="T36" fmla="*/ 417 w 433"/>
              <a:gd name="T37" fmla="*/ 433 h 670"/>
              <a:gd name="T38" fmla="*/ 389 w 433"/>
              <a:gd name="T39" fmla="*/ 487 h 670"/>
              <a:gd name="T40" fmla="*/ 352 w 433"/>
              <a:gd name="T41" fmla="*/ 509 h 670"/>
              <a:gd name="T42" fmla="*/ 313 w 433"/>
              <a:gd name="T43" fmla="*/ 500 h 670"/>
              <a:gd name="T44" fmla="*/ 275 w 433"/>
              <a:gd name="T45" fmla="*/ 460 h 670"/>
              <a:gd name="T46" fmla="*/ 274 w 433"/>
              <a:gd name="T47" fmla="*/ 457 h 670"/>
              <a:gd name="T48" fmla="*/ 272 w 433"/>
              <a:gd name="T49" fmla="*/ 455 h 670"/>
              <a:gd name="T50" fmla="*/ 270 w 433"/>
              <a:gd name="T51" fmla="*/ 452 h 670"/>
              <a:gd name="T52" fmla="*/ 269 w 433"/>
              <a:gd name="T53" fmla="*/ 449 h 670"/>
              <a:gd name="T54" fmla="*/ 266 w 433"/>
              <a:gd name="T55" fmla="*/ 444 h 670"/>
              <a:gd name="T56" fmla="*/ 263 w 433"/>
              <a:gd name="T57" fmla="*/ 438 h 670"/>
              <a:gd name="T58" fmla="*/ 261 w 433"/>
              <a:gd name="T59" fmla="*/ 433 h 670"/>
              <a:gd name="T60" fmla="*/ 258 w 433"/>
              <a:gd name="T61" fmla="*/ 428 h 670"/>
              <a:gd name="T62" fmla="*/ 251 w 433"/>
              <a:gd name="T63" fmla="*/ 450 h 670"/>
              <a:gd name="T64" fmla="*/ 184 w 433"/>
              <a:gd name="T65" fmla="*/ 670 h 670"/>
              <a:gd name="T66" fmla="*/ 0 w 433"/>
              <a:gd name="T67" fmla="*/ 364 h 670"/>
              <a:gd name="T68" fmla="*/ 101 w 433"/>
              <a:gd name="T69" fmla="*/ 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3" h="670">
                <a:moveTo>
                  <a:pt x="101" y="0"/>
                </a:moveTo>
                <a:cubicBezTo>
                  <a:pt x="220" y="182"/>
                  <a:pt x="220" y="182"/>
                  <a:pt x="220" y="182"/>
                </a:cubicBezTo>
                <a:cubicBezTo>
                  <a:pt x="232" y="200"/>
                  <a:pt x="232" y="200"/>
                  <a:pt x="232" y="200"/>
                </a:cubicBezTo>
                <a:cubicBezTo>
                  <a:pt x="232" y="198"/>
                  <a:pt x="232" y="196"/>
                  <a:pt x="233" y="193"/>
                </a:cubicBezTo>
                <a:cubicBezTo>
                  <a:pt x="233" y="191"/>
                  <a:pt x="233" y="189"/>
                  <a:pt x="234" y="187"/>
                </a:cubicBezTo>
                <a:cubicBezTo>
                  <a:pt x="234" y="185"/>
                  <a:pt x="235" y="183"/>
                  <a:pt x="235" y="181"/>
                </a:cubicBezTo>
                <a:cubicBezTo>
                  <a:pt x="236" y="179"/>
                  <a:pt x="236" y="177"/>
                  <a:pt x="237" y="175"/>
                </a:cubicBezTo>
                <a:cubicBezTo>
                  <a:pt x="237" y="174"/>
                  <a:pt x="237" y="173"/>
                  <a:pt x="237" y="172"/>
                </a:cubicBezTo>
                <a:cubicBezTo>
                  <a:pt x="238" y="171"/>
                  <a:pt x="238" y="171"/>
                  <a:pt x="238" y="170"/>
                </a:cubicBezTo>
                <a:cubicBezTo>
                  <a:pt x="238" y="169"/>
                  <a:pt x="239" y="168"/>
                  <a:pt x="239" y="167"/>
                </a:cubicBezTo>
                <a:cubicBezTo>
                  <a:pt x="239" y="166"/>
                  <a:pt x="239" y="165"/>
                  <a:pt x="240" y="164"/>
                </a:cubicBezTo>
                <a:cubicBezTo>
                  <a:pt x="247" y="141"/>
                  <a:pt x="255" y="122"/>
                  <a:pt x="266" y="109"/>
                </a:cubicBezTo>
                <a:cubicBezTo>
                  <a:pt x="276" y="95"/>
                  <a:pt x="288" y="86"/>
                  <a:pt x="301" y="82"/>
                </a:cubicBezTo>
                <a:cubicBezTo>
                  <a:pt x="313" y="79"/>
                  <a:pt x="327" y="80"/>
                  <a:pt x="340" y="87"/>
                </a:cubicBezTo>
                <a:cubicBezTo>
                  <a:pt x="354" y="94"/>
                  <a:pt x="367" y="106"/>
                  <a:pt x="380" y="125"/>
                </a:cubicBezTo>
                <a:cubicBezTo>
                  <a:pt x="392" y="143"/>
                  <a:pt x="403" y="166"/>
                  <a:pt x="411" y="191"/>
                </a:cubicBezTo>
                <a:cubicBezTo>
                  <a:pt x="419" y="216"/>
                  <a:pt x="425" y="243"/>
                  <a:pt x="429" y="271"/>
                </a:cubicBezTo>
                <a:cubicBezTo>
                  <a:pt x="432" y="299"/>
                  <a:pt x="433" y="328"/>
                  <a:pt x="431" y="356"/>
                </a:cubicBezTo>
                <a:cubicBezTo>
                  <a:pt x="429" y="383"/>
                  <a:pt x="425" y="409"/>
                  <a:pt x="417" y="433"/>
                </a:cubicBezTo>
                <a:cubicBezTo>
                  <a:pt x="409" y="456"/>
                  <a:pt x="400" y="474"/>
                  <a:pt x="389" y="487"/>
                </a:cubicBezTo>
                <a:cubicBezTo>
                  <a:pt x="378" y="500"/>
                  <a:pt x="365" y="507"/>
                  <a:pt x="352" y="509"/>
                </a:cubicBezTo>
                <a:cubicBezTo>
                  <a:pt x="339" y="512"/>
                  <a:pt x="326" y="509"/>
                  <a:pt x="313" y="500"/>
                </a:cubicBezTo>
                <a:cubicBezTo>
                  <a:pt x="300" y="492"/>
                  <a:pt x="287" y="479"/>
                  <a:pt x="275" y="460"/>
                </a:cubicBezTo>
                <a:cubicBezTo>
                  <a:pt x="275" y="459"/>
                  <a:pt x="274" y="458"/>
                  <a:pt x="274" y="457"/>
                </a:cubicBezTo>
                <a:cubicBezTo>
                  <a:pt x="273" y="456"/>
                  <a:pt x="272" y="455"/>
                  <a:pt x="272" y="455"/>
                </a:cubicBezTo>
                <a:cubicBezTo>
                  <a:pt x="271" y="454"/>
                  <a:pt x="271" y="453"/>
                  <a:pt x="270" y="452"/>
                </a:cubicBezTo>
                <a:cubicBezTo>
                  <a:pt x="270" y="451"/>
                  <a:pt x="269" y="450"/>
                  <a:pt x="269" y="449"/>
                </a:cubicBezTo>
                <a:cubicBezTo>
                  <a:pt x="268" y="447"/>
                  <a:pt x="267" y="445"/>
                  <a:pt x="266" y="444"/>
                </a:cubicBezTo>
                <a:cubicBezTo>
                  <a:pt x="265" y="442"/>
                  <a:pt x="264" y="440"/>
                  <a:pt x="263" y="438"/>
                </a:cubicBezTo>
                <a:cubicBezTo>
                  <a:pt x="262" y="437"/>
                  <a:pt x="261" y="435"/>
                  <a:pt x="261" y="433"/>
                </a:cubicBezTo>
                <a:cubicBezTo>
                  <a:pt x="260" y="431"/>
                  <a:pt x="259" y="429"/>
                  <a:pt x="258" y="428"/>
                </a:cubicBezTo>
                <a:cubicBezTo>
                  <a:pt x="251" y="450"/>
                  <a:pt x="251" y="450"/>
                  <a:pt x="251" y="450"/>
                </a:cubicBezTo>
                <a:cubicBezTo>
                  <a:pt x="184" y="670"/>
                  <a:pt x="184" y="670"/>
                  <a:pt x="184" y="670"/>
                </a:cubicBezTo>
                <a:cubicBezTo>
                  <a:pt x="0" y="364"/>
                  <a:pt x="0" y="364"/>
                  <a:pt x="0" y="364"/>
                </a:cubicBezTo>
                <a:lnTo>
                  <a:pt x="10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" name="Freeform 65"/>
          <p:cNvSpPr>
            <a:spLocks/>
          </p:cNvSpPr>
          <p:nvPr/>
        </p:nvSpPr>
        <p:spPr bwMode="auto">
          <a:xfrm>
            <a:off x="2754175" y="3629329"/>
            <a:ext cx="1102611" cy="1670725"/>
          </a:xfrm>
          <a:custGeom>
            <a:avLst/>
            <a:gdLst>
              <a:gd name="T0" fmla="*/ 0 w 416"/>
              <a:gd name="T1" fmla="*/ 343 h 630"/>
              <a:gd name="T2" fmla="*/ 95 w 416"/>
              <a:gd name="T3" fmla="*/ 0 h 630"/>
              <a:gd name="T4" fmla="*/ 227 w 416"/>
              <a:gd name="T5" fmla="*/ 202 h 630"/>
              <a:gd name="T6" fmla="*/ 231 w 416"/>
              <a:gd name="T7" fmla="*/ 181 h 630"/>
              <a:gd name="T8" fmla="*/ 232 w 416"/>
              <a:gd name="T9" fmla="*/ 175 h 630"/>
              <a:gd name="T10" fmla="*/ 233 w 416"/>
              <a:gd name="T11" fmla="*/ 169 h 630"/>
              <a:gd name="T12" fmla="*/ 234 w 416"/>
              <a:gd name="T13" fmla="*/ 163 h 630"/>
              <a:gd name="T14" fmla="*/ 237 w 416"/>
              <a:gd name="T15" fmla="*/ 153 h 630"/>
              <a:gd name="T16" fmla="*/ 238 w 416"/>
              <a:gd name="T17" fmla="*/ 149 h 630"/>
              <a:gd name="T18" fmla="*/ 238 w 416"/>
              <a:gd name="T19" fmla="*/ 146 h 630"/>
              <a:gd name="T20" fmla="*/ 263 w 416"/>
              <a:gd name="T21" fmla="*/ 94 h 630"/>
              <a:gd name="T22" fmla="*/ 294 w 416"/>
              <a:gd name="T23" fmla="*/ 70 h 630"/>
              <a:gd name="T24" fmla="*/ 306 w 416"/>
              <a:gd name="T25" fmla="*/ 68 h 630"/>
              <a:gd name="T26" fmla="*/ 327 w 416"/>
              <a:gd name="T27" fmla="*/ 74 h 630"/>
              <a:gd name="T28" fmla="*/ 364 w 416"/>
              <a:gd name="T29" fmla="*/ 109 h 630"/>
              <a:gd name="T30" fmla="*/ 394 w 416"/>
              <a:gd name="T31" fmla="*/ 173 h 630"/>
              <a:gd name="T32" fmla="*/ 412 w 416"/>
              <a:gd name="T33" fmla="*/ 252 h 630"/>
              <a:gd name="T34" fmla="*/ 414 w 416"/>
              <a:gd name="T35" fmla="*/ 335 h 630"/>
              <a:gd name="T36" fmla="*/ 400 w 416"/>
              <a:gd name="T37" fmla="*/ 410 h 630"/>
              <a:gd name="T38" fmla="*/ 373 w 416"/>
              <a:gd name="T39" fmla="*/ 462 h 630"/>
              <a:gd name="T40" fmla="*/ 342 w 416"/>
              <a:gd name="T41" fmla="*/ 481 h 630"/>
              <a:gd name="T42" fmla="*/ 335 w 416"/>
              <a:gd name="T43" fmla="*/ 482 h 630"/>
              <a:gd name="T44" fmla="*/ 308 w 416"/>
              <a:gd name="T45" fmla="*/ 474 h 630"/>
              <a:gd name="T46" fmla="*/ 273 w 416"/>
              <a:gd name="T47" fmla="*/ 436 h 630"/>
              <a:gd name="T48" fmla="*/ 271 w 416"/>
              <a:gd name="T49" fmla="*/ 433 h 630"/>
              <a:gd name="T50" fmla="*/ 268 w 416"/>
              <a:gd name="T51" fmla="*/ 428 h 630"/>
              <a:gd name="T52" fmla="*/ 267 w 416"/>
              <a:gd name="T53" fmla="*/ 425 h 630"/>
              <a:gd name="T54" fmla="*/ 264 w 416"/>
              <a:gd name="T55" fmla="*/ 420 h 630"/>
              <a:gd name="T56" fmla="*/ 262 w 416"/>
              <a:gd name="T57" fmla="*/ 416 h 630"/>
              <a:gd name="T58" fmla="*/ 259 w 416"/>
              <a:gd name="T59" fmla="*/ 410 h 630"/>
              <a:gd name="T60" fmla="*/ 257 w 416"/>
              <a:gd name="T61" fmla="*/ 404 h 630"/>
              <a:gd name="T62" fmla="*/ 248 w 416"/>
              <a:gd name="T63" fmla="*/ 384 h 630"/>
              <a:gd name="T64" fmla="*/ 172 w 416"/>
              <a:gd name="T65" fmla="*/ 630 h 630"/>
              <a:gd name="T66" fmla="*/ 0 w 416"/>
              <a:gd name="T67" fmla="*/ 343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6" h="630">
                <a:moveTo>
                  <a:pt x="0" y="343"/>
                </a:moveTo>
                <a:cubicBezTo>
                  <a:pt x="95" y="0"/>
                  <a:pt x="95" y="0"/>
                  <a:pt x="95" y="0"/>
                </a:cubicBezTo>
                <a:cubicBezTo>
                  <a:pt x="227" y="202"/>
                  <a:pt x="227" y="202"/>
                  <a:pt x="227" y="202"/>
                </a:cubicBezTo>
                <a:cubicBezTo>
                  <a:pt x="231" y="181"/>
                  <a:pt x="231" y="181"/>
                  <a:pt x="231" y="181"/>
                </a:cubicBezTo>
                <a:cubicBezTo>
                  <a:pt x="231" y="179"/>
                  <a:pt x="231" y="177"/>
                  <a:pt x="232" y="175"/>
                </a:cubicBezTo>
                <a:cubicBezTo>
                  <a:pt x="232" y="173"/>
                  <a:pt x="232" y="171"/>
                  <a:pt x="233" y="169"/>
                </a:cubicBezTo>
                <a:cubicBezTo>
                  <a:pt x="233" y="167"/>
                  <a:pt x="234" y="165"/>
                  <a:pt x="234" y="163"/>
                </a:cubicBezTo>
                <a:cubicBezTo>
                  <a:pt x="235" y="161"/>
                  <a:pt x="237" y="153"/>
                  <a:pt x="237" y="153"/>
                </a:cubicBezTo>
                <a:cubicBezTo>
                  <a:pt x="238" y="149"/>
                  <a:pt x="238" y="149"/>
                  <a:pt x="238" y="149"/>
                </a:cubicBezTo>
                <a:cubicBezTo>
                  <a:pt x="238" y="146"/>
                  <a:pt x="238" y="146"/>
                  <a:pt x="238" y="146"/>
                </a:cubicBezTo>
                <a:cubicBezTo>
                  <a:pt x="245" y="125"/>
                  <a:pt x="253" y="107"/>
                  <a:pt x="263" y="94"/>
                </a:cubicBezTo>
                <a:cubicBezTo>
                  <a:pt x="273" y="81"/>
                  <a:pt x="283" y="73"/>
                  <a:pt x="294" y="70"/>
                </a:cubicBezTo>
                <a:cubicBezTo>
                  <a:pt x="298" y="69"/>
                  <a:pt x="302" y="68"/>
                  <a:pt x="306" y="68"/>
                </a:cubicBezTo>
                <a:cubicBezTo>
                  <a:pt x="313" y="68"/>
                  <a:pt x="320" y="70"/>
                  <a:pt x="327" y="74"/>
                </a:cubicBezTo>
                <a:cubicBezTo>
                  <a:pt x="340" y="81"/>
                  <a:pt x="352" y="92"/>
                  <a:pt x="364" y="109"/>
                </a:cubicBezTo>
                <a:cubicBezTo>
                  <a:pt x="376" y="127"/>
                  <a:pt x="386" y="148"/>
                  <a:pt x="394" y="173"/>
                </a:cubicBezTo>
                <a:cubicBezTo>
                  <a:pt x="402" y="198"/>
                  <a:pt x="408" y="224"/>
                  <a:pt x="412" y="252"/>
                </a:cubicBezTo>
                <a:cubicBezTo>
                  <a:pt x="415" y="280"/>
                  <a:pt x="416" y="308"/>
                  <a:pt x="414" y="335"/>
                </a:cubicBezTo>
                <a:cubicBezTo>
                  <a:pt x="412" y="363"/>
                  <a:pt x="408" y="388"/>
                  <a:pt x="400" y="410"/>
                </a:cubicBezTo>
                <a:cubicBezTo>
                  <a:pt x="393" y="432"/>
                  <a:pt x="384" y="449"/>
                  <a:pt x="373" y="462"/>
                </a:cubicBezTo>
                <a:cubicBezTo>
                  <a:pt x="364" y="473"/>
                  <a:pt x="353" y="479"/>
                  <a:pt x="342" y="481"/>
                </a:cubicBezTo>
                <a:cubicBezTo>
                  <a:pt x="340" y="482"/>
                  <a:pt x="337" y="482"/>
                  <a:pt x="335" y="482"/>
                </a:cubicBezTo>
                <a:cubicBezTo>
                  <a:pt x="326" y="482"/>
                  <a:pt x="317" y="479"/>
                  <a:pt x="308" y="474"/>
                </a:cubicBezTo>
                <a:cubicBezTo>
                  <a:pt x="296" y="466"/>
                  <a:pt x="284" y="453"/>
                  <a:pt x="273" y="436"/>
                </a:cubicBezTo>
                <a:cubicBezTo>
                  <a:pt x="271" y="433"/>
                  <a:pt x="271" y="433"/>
                  <a:pt x="271" y="433"/>
                </a:cubicBezTo>
                <a:cubicBezTo>
                  <a:pt x="268" y="428"/>
                  <a:pt x="268" y="428"/>
                  <a:pt x="268" y="428"/>
                </a:cubicBezTo>
                <a:cubicBezTo>
                  <a:pt x="268" y="427"/>
                  <a:pt x="267" y="426"/>
                  <a:pt x="267" y="425"/>
                </a:cubicBezTo>
                <a:cubicBezTo>
                  <a:pt x="266" y="423"/>
                  <a:pt x="265" y="422"/>
                  <a:pt x="264" y="420"/>
                </a:cubicBezTo>
                <a:cubicBezTo>
                  <a:pt x="263" y="418"/>
                  <a:pt x="263" y="417"/>
                  <a:pt x="262" y="416"/>
                </a:cubicBezTo>
                <a:cubicBezTo>
                  <a:pt x="262" y="416"/>
                  <a:pt x="260" y="411"/>
                  <a:pt x="259" y="410"/>
                </a:cubicBezTo>
                <a:cubicBezTo>
                  <a:pt x="258" y="408"/>
                  <a:pt x="257" y="406"/>
                  <a:pt x="257" y="404"/>
                </a:cubicBezTo>
                <a:cubicBezTo>
                  <a:pt x="248" y="384"/>
                  <a:pt x="248" y="384"/>
                  <a:pt x="248" y="384"/>
                </a:cubicBezTo>
                <a:cubicBezTo>
                  <a:pt x="172" y="630"/>
                  <a:pt x="172" y="630"/>
                  <a:pt x="172" y="630"/>
                </a:cubicBezTo>
                <a:lnTo>
                  <a:pt x="0" y="343"/>
                </a:lnTo>
                <a:close/>
              </a:path>
            </a:pathLst>
          </a:custGeom>
          <a:solidFill>
            <a:srgbClr val="073F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" name="Freeform 66"/>
          <p:cNvSpPr>
            <a:spLocks/>
          </p:cNvSpPr>
          <p:nvPr/>
        </p:nvSpPr>
        <p:spPr bwMode="auto">
          <a:xfrm>
            <a:off x="3334614" y="2335106"/>
            <a:ext cx="3722433" cy="1758127"/>
          </a:xfrm>
          <a:custGeom>
            <a:avLst/>
            <a:gdLst>
              <a:gd name="T0" fmla="*/ 455 w 1404"/>
              <a:gd name="T1" fmla="*/ 0 h 663"/>
              <a:gd name="T2" fmla="*/ 0 w 1404"/>
              <a:gd name="T3" fmla="*/ 8 h 663"/>
              <a:gd name="T4" fmla="*/ 479 w 1404"/>
              <a:gd name="T5" fmla="*/ 663 h 663"/>
              <a:gd name="T6" fmla="*/ 1404 w 1404"/>
              <a:gd name="T7" fmla="*/ 587 h 663"/>
              <a:gd name="T8" fmla="*/ 1120 w 1404"/>
              <a:gd name="T9" fmla="*/ 269 h 663"/>
              <a:gd name="T10" fmla="*/ 876 w 1404"/>
              <a:gd name="T11" fmla="*/ 280 h 663"/>
              <a:gd name="T12" fmla="*/ 877 w 1404"/>
              <a:gd name="T13" fmla="*/ 282 h 663"/>
              <a:gd name="T14" fmla="*/ 879 w 1404"/>
              <a:gd name="T15" fmla="*/ 284 h 663"/>
              <a:gd name="T16" fmla="*/ 881 w 1404"/>
              <a:gd name="T17" fmla="*/ 286 h 663"/>
              <a:gd name="T18" fmla="*/ 883 w 1404"/>
              <a:gd name="T19" fmla="*/ 289 h 663"/>
              <a:gd name="T20" fmla="*/ 913 w 1404"/>
              <a:gd name="T21" fmla="*/ 344 h 663"/>
              <a:gd name="T22" fmla="*/ 909 w 1404"/>
              <a:gd name="T23" fmla="*/ 391 h 663"/>
              <a:gd name="T24" fmla="*/ 871 w 1404"/>
              <a:gd name="T25" fmla="*/ 426 h 663"/>
              <a:gd name="T26" fmla="*/ 801 w 1404"/>
              <a:gd name="T27" fmla="*/ 443 h 663"/>
              <a:gd name="T28" fmla="*/ 710 w 1404"/>
              <a:gd name="T29" fmla="*/ 436 h 663"/>
              <a:gd name="T30" fmla="*/ 618 w 1404"/>
              <a:gd name="T31" fmla="*/ 408 h 663"/>
              <a:gd name="T32" fmla="*/ 536 w 1404"/>
              <a:gd name="T33" fmla="*/ 364 h 663"/>
              <a:gd name="T34" fmla="*/ 475 w 1404"/>
              <a:gd name="T35" fmla="*/ 308 h 663"/>
              <a:gd name="T36" fmla="*/ 448 w 1404"/>
              <a:gd name="T37" fmla="*/ 251 h 663"/>
              <a:gd name="T38" fmla="*/ 458 w 1404"/>
              <a:gd name="T39" fmla="*/ 205 h 663"/>
              <a:gd name="T40" fmla="*/ 500 w 1404"/>
              <a:gd name="T41" fmla="*/ 173 h 663"/>
              <a:gd name="T42" fmla="*/ 571 w 1404"/>
              <a:gd name="T43" fmla="*/ 160 h 663"/>
              <a:gd name="T44" fmla="*/ 574 w 1404"/>
              <a:gd name="T45" fmla="*/ 160 h 663"/>
              <a:gd name="T46" fmla="*/ 578 w 1404"/>
              <a:gd name="T47" fmla="*/ 160 h 663"/>
              <a:gd name="T48" fmla="*/ 582 w 1404"/>
              <a:gd name="T49" fmla="*/ 160 h 663"/>
              <a:gd name="T50" fmla="*/ 585 w 1404"/>
              <a:gd name="T51" fmla="*/ 160 h 663"/>
              <a:gd name="T52" fmla="*/ 455 w 1404"/>
              <a:gd name="T53" fmla="*/ 0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04" h="663">
                <a:moveTo>
                  <a:pt x="455" y="0"/>
                </a:moveTo>
                <a:cubicBezTo>
                  <a:pt x="0" y="8"/>
                  <a:pt x="0" y="8"/>
                  <a:pt x="0" y="8"/>
                </a:cubicBezTo>
                <a:cubicBezTo>
                  <a:pt x="479" y="663"/>
                  <a:pt x="479" y="663"/>
                  <a:pt x="479" y="663"/>
                </a:cubicBezTo>
                <a:cubicBezTo>
                  <a:pt x="1404" y="587"/>
                  <a:pt x="1404" y="587"/>
                  <a:pt x="1404" y="587"/>
                </a:cubicBezTo>
                <a:cubicBezTo>
                  <a:pt x="1120" y="269"/>
                  <a:pt x="1120" y="269"/>
                  <a:pt x="1120" y="269"/>
                </a:cubicBezTo>
                <a:cubicBezTo>
                  <a:pt x="876" y="280"/>
                  <a:pt x="876" y="280"/>
                  <a:pt x="876" y="280"/>
                </a:cubicBezTo>
                <a:cubicBezTo>
                  <a:pt x="876" y="281"/>
                  <a:pt x="877" y="282"/>
                  <a:pt x="877" y="282"/>
                </a:cubicBezTo>
                <a:cubicBezTo>
                  <a:pt x="878" y="283"/>
                  <a:pt x="879" y="284"/>
                  <a:pt x="879" y="284"/>
                </a:cubicBezTo>
                <a:cubicBezTo>
                  <a:pt x="880" y="285"/>
                  <a:pt x="881" y="286"/>
                  <a:pt x="881" y="286"/>
                </a:cubicBezTo>
                <a:cubicBezTo>
                  <a:pt x="882" y="287"/>
                  <a:pt x="882" y="288"/>
                  <a:pt x="883" y="289"/>
                </a:cubicBezTo>
                <a:cubicBezTo>
                  <a:pt x="899" y="308"/>
                  <a:pt x="909" y="326"/>
                  <a:pt x="913" y="344"/>
                </a:cubicBezTo>
                <a:cubicBezTo>
                  <a:pt x="918" y="361"/>
                  <a:pt x="916" y="377"/>
                  <a:pt x="909" y="391"/>
                </a:cubicBezTo>
                <a:cubicBezTo>
                  <a:pt x="902" y="405"/>
                  <a:pt x="889" y="417"/>
                  <a:pt x="871" y="426"/>
                </a:cubicBezTo>
                <a:cubicBezTo>
                  <a:pt x="853" y="435"/>
                  <a:pt x="829" y="441"/>
                  <a:pt x="801" y="443"/>
                </a:cubicBezTo>
                <a:cubicBezTo>
                  <a:pt x="772" y="445"/>
                  <a:pt x="741" y="442"/>
                  <a:pt x="710" y="436"/>
                </a:cubicBezTo>
                <a:cubicBezTo>
                  <a:pt x="679" y="430"/>
                  <a:pt x="648" y="420"/>
                  <a:pt x="618" y="408"/>
                </a:cubicBezTo>
                <a:cubicBezTo>
                  <a:pt x="588" y="396"/>
                  <a:pt x="560" y="381"/>
                  <a:pt x="536" y="364"/>
                </a:cubicBezTo>
                <a:cubicBezTo>
                  <a:pt x="511" y="347"/>
                  <a:pt x="490" y="328"/>
                  <a:pt x="475" y="308"/>
                </a:cubicBezTo>
                <a:cubicBezTo>
                  <a:pt x="459" y="288"/>
                  <a:pt x="451" y="269"/>
                  <a:pt x="448" y="251"/>
                </a:cubicBezTo>
                <a:cubicBezTo>
                  <a:pt x="446" y="234"/>
                  <a:pt x="449" y="219"/>
                  <a:pt x="458" y="205"/>
                </a:cubicBezTo>
                <a:cubicBezTo>
                  <a:pt x="467" y="192"/>
                  <a:pt x="481" y="181"/>
                  <a:pt x="500" y="173"/>
                </a:cubicBezTo>
                <a:cubicBezTo>
                  <a:pt x="519" y="166"/>
                  <a:pt x="543" y="161"/>
                  <a:pt x="571" y="160"/>
                </a:cubicBezTo>
                <a:cubicBezTo>
                  <a:pt x="572" y="160"/>
                  <a:pt x="573" y="160"/>
                  <a:pt x="574" y="160"/>
                </a:cubicBezTo>
                <a:cubicBezTo>
                  <a:pt x="576" y="160"/>
                  <a:pt x="577" y="160"/>
                  <a:pt x="578" y="160"/>
                </a:cubicBezTo>
                <a:cubicBezTo>
                  <a:pt x="579" y="160"/>
                  <a:pt x="580" y="160"/>
                  <a:pt x="582" y="160"/>
                </a:cubicBezTo>
                <a:cubicBezTo>
                  <a:pt x="583" y="160"/>
                  <a:pt x="584" y="160"/>
                  <a:pt x="585" y="160"/>
                </a:cubicBezTo>
                <a:cubicBezTo>
                  <a:pt x="455" y="0"/>
                  <a:pt x="455" y="0"/>
                  <a:pt x="455" y="0"/>
                </a:cubicBezTo>
                <a:close/>
              </a:path>
            </a:pathLst>
          </a:custGeom>
          <a:solidFill>
            <a:srgbClr val="5FAEB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Freeform 67"/>
          <p:cNvSpPr>
            <a:spLocks/>
          </p:cNvSpPr>
          <p:nvPr/>
        </p:nvSpPr>
        <p:spPr bwMode="auto">
          <a:xfrm>
            <a:off x="4663384" y="2102610"/>
            <a:ext cx="1672966" cy="1150795"/>
          </a:xfrm>
          <a:custGeom>
            <a:avLst/>
            <a:gdLst>
              <a:gd name="T0" fmla="*/ 399 w 631"/>
              <a:gd name="T1" fmla="*/ 0 h 434"/>
              <a:gd name="T2" fmla="*/ 4 w 631"/>
              <a:gd name="T3" fmla="*/ 7 h 434"/>
              <a:gd name="T4" fmla="*/ 137 w 631"/>
              <a:gd name="T5" fmla="*/ 168 h 434"/>
              <a:gd name="T6" fmla="*/ 150 w 631"/>
              <a:gd name="T7" fmla="*/ 184 h 434"/>
              <a:gd name="T8" fmla="*/ 143 w 631"/>
              <a:gd name="T9" fmla="*/ 184 h 434"/>
              <a:gd name="T10" fmla="*/ 137 w 631"/>
              <a:gd name="T11" fmla="*/ 183 h 434"/>
              <a:gd name="T12" fmla="*/ 131 w 631"/>
              <a:gd name="T13" fmla="*/ 183 h 434"/>
              <a:gd name="T14" fmla="*/ 124 w 631"/>
              <a:gd name="T15" fmla="*/ 183 h 434"/>
              <a:gd name="T16" fmla="*/ 121 w 631"/>
              <a:gd name="T17" fmla="*/ 183 h 434"/>
              <a:gd name="T18" fmla="*/ 117 w 631"/>
              <a:gd name="T19" fmla="*/ 183 h 434"/>
              <a:gd name="T20" fmla="*/ 113 w 631"/>
              <a:gd name="T21" fmla="*/ 183 h 434"/>
              <a:gd name="T22" fmla="*/ 110 w 631"/>
              <a:gd name="T23" fmla="*/ 183 h 434"/>
              <a:gd name="T24" fmla="*/ 48 w 631"/>
              <a:gd name="T25" fmla="*/ 195 h 434"/>
              <a:gd name="T26" fmla="*/ 11 w 631"/>
              <a:gd name="T27" fmla="*/ 223 h 434"/>
              <a:gd name="T28" fmla="*/ 2 w 631"/>
              <a:gd name="T29" fmla="*/ 264 h 434"/>
              <a:gd name="T30" fmla="*/ 26 w 631"/>
              <a:gd name="T31" fmla="*/ 314 h 434"/>
              <a:gd name="T32" fmla="*/ 79 w 631"/>
              <a:gd name="T33" fmla="*/ 363 h 434"/>
              <a:gd name="T34" fmla="*/ 152 w 631"/>
              <a:gd name="T35" fmla="*/ 402 h 434"/>
              <a:gd name="T36" fmla="*/ 233 w 631"/>
              <a:gd name="T37" fmla="*/ 426 h 434"/>
              <a:gd name="T38" fmla="*/ 313 w 631"/>
              <a:gd name="T39" fmla="*/ 432 h 434"/>
              <a:gd name="T40" fmla="*/ 375 w 631"/>
              <a:gd name="T41" fmla="*/ 418 h 434"/>
              <a:gd name="T42" fmla="*/ 408 w 631"/>
              <a:gd name="T43" fmla="*/ 387 h 434"/>
              <a:gd name="T44" fmla="*/ 413 w 631"/>
              <a:gd name="T45" fmla="*/ 345 h 434"/>
              <a:gd name="T46" fmla="*/ 386 w 631"/>
              <a:gd name="T47" fmla="*/ 297 h 434"/>
              <a:gd name="T48" fmla="*/ 384 w 631"/>
              <a:gd name="T49" fmla="*/ 295 h 434"/>
              <a:gd name="T50" fmla="*/ 382 w 631"/>
              <a:gd name="T51" fmla="*/ 293 h 434"/>
              <a:gd name="T52" fmla="*/ 380 w 631"/>
              <a:gd name="T53" fmla="*/ 291 h 434"/>
              <a:gd name="T54" fmla="*/ 379 w 631"/>
              <a:gd name="T55" fmla="*/ 289 h 434"/>
              <a:gd name="T56" fmla="*/ 375 w 631"/>
              <a:gd name="T57" fmla="*/ 284 h 434"/>
              <a:gd name="T58" fmla="*/ 370 w 631"/>
              <a:gd name="T59" fmla="*/ 280 h 434"/>
              <a:gd name="T60" fmla="*/ 366 w 631"/>
              <a:gd name="T61" fmla="*/ 276 h 434"/>
              <a:gd name="T62" fmla="*/ 362 w 631"/>
              <a:gd name="T63" fmla="*/ 272 h 434"/>
              <a:gd name="T64" fmla="*/ 385 w 631"/>
              <a:gd name="T65" fmla="*/ 271 h 434"/>
              <a:gd name="T66" fmla="*/ 631 w 631"/>
              <a:gd name="T67" fmla="*/ 260 h 434"/>
              <a:gd name="T68" fmla="*/ 399 w 631"/>
              <a:gd name="T69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1" h="434">
                <a:moveTo>
                  <a:pt x="399" y="0"/>
                </a:moveTo>
                <a:cubicBezTo>
                  <a:pt x="4" y="7"/>
                  <a:pt x="4" y="7"/>
                  <a:pt x="4" y="7"/>
                </a:cubicBezTo>
                <a:cubicBezTo>
                  <a:pt x="137" y="168"/>
                  <a:pt x="137" y="168"/>
                  <a:pt x="137" y="168"/>
                </a:cubicBezTo>
                <a:cubicBezTo>
                  <a:pt x="150" y="184"/>
                  <a:pt x="150" y="184"/>
                  <a:pt x="150" y="184"/>
                </a:cubicBezTo>
                <a:cubicBezTo>
                  <a:pt x="148" y="184"/>
                  <a:pt x="145" y="184"/>
                  <a:pt x="143" y="184"/>
                </a:cubicBezTo>
                <a:cubicBezTo>
                  <a:pt x="141" y="184"/>
                  <a:pt x="139" y="184"/>
                  <a:pt x="137" y="183"/>
                </a:cubicBezTo>
                <a:cubicBezTo>
                  <a:pt x="135" y="183"/>
                  <a:pt x="133" y="183"/>
                  <a:pt x="131" y="183"/>
                </a:cubicBezTo>
                <a:cubicBezTo>
                  <a:pt x="128" y="183"/>
                  <a:pt x="126" y="183"/>
                  <a:pt x="124" y="183"/>
                </a:cubicBezTo>
                <a:cubicBezTo>
                  <a:pt x="123" y="183"/>
                  <a:pt x="122" y="183"/>
                  <a:pt x="121" y="183"/>
                </a:cubicBezTo>
                <a:cubicBezTo>
                  <a:pt x="119" y="183"/>
                  <a:pt x="118" y="183"/>
                  <a:pt x="117" y="183"/>
                </a:cubicBezTo>
                <a:cubicBezTo>
                  <a:pt x="116" y="183"/>
                  <a:pt x="115" y="183"/>
                  <a:pt x="113" y="183"/>
                </a:cubicBezTo>
                <a:cubicBezTo>
                  <a:pt x="112" y="183"/>
                  <a:pt x="111" y="183"/>
                  <a:pt x="110" y="183"/>
                </a:cubicBezTo>
                <a:cubicBezTo>
                  <a:pt x="85" y="184"/>
                  <a:pt x="64" y="188"/>
                  <a:pt x="48" y="195"/>
                </a:cubicBezTo>
                <a:cubicBezTo>
                  <a:pt x="31" y="202"/>
                  <a:pt x="18" y="211"/>
                  <a:pt x="11" y="223"/>
                </a:cubicBezTo>
                <a:cubicBezTo>
                  <a:pt x="3" y="235"/>
                  <a:pt x="0" y="249"/>
                  <a:pt x="2" y="264"/>
                </a:cubicBezTo>
                <a:cubicBezTo>
                  <a:pt x="4" y="279"/>
                  <a:pt x="12" y="296"/>
                  <a:pt x="26" y="314"/>
                </a:cubicBezTo>
                <a:cubicBezTo>
                  <a:pt x="39" y="331"/>
                  <a:pt x="58" y="348"/>
                  <a:pt x="79" y="363"/>
                </a:cubicBezTo>
                <a:cubicBezTo>
                  <a:pt x="101" y="378"/>
                  <a:pt x="126" y="391"/>
                  <a:pt x="152" y="402"/>
                </a:cubicBezTo>
                <a:cubicBezTo>
                  <a:pt x="178" y="413"/>
                  <a:pt x="206" y="421"/>
                  <a:pt x="233" y="426"/>
                </a:cubicBezTo>
                <a:cubicBezTo>
                  <a:pt x="260" y="432"/>
                  <a:pt x="287" y="434"/>
                  <a:pt x="313" y="432"/>
                </a:cubicBezTo>
                <a:cubicBezTo>
                  <a:pt x="338" y="431"/>
                  <a:pt x="358" y="426"/>
                  <a:pt x="375" y="418"/>
                </a:cubicBezTo>
                <a:cubicBezTo>
                  <a:pt x="391" y="410"/>
                  <a:pt x="402" y="400"/>
                  <a:pt x="408" y="387"/>
                </a:cubicBezTo>
                <a:cubicBezTo>
                  <a:pt x="415" y="375"/>
                  <a:pt x="416" y="361"/>
                  <a:pt x="413" y="345"/>
                </a:cubicBezTo>
                <a:cubicBezTo>
                  <a:pt x="409" y="330"/>
                  <a:pt x="400" y="314"/>
                  <a:pt x="386" y="297"/>
                </a:cubicBezTo>
                <a:cubicBezTo>
                  <a:pt x="385" y="296"/>
                  <a:pt x="385" y="295"/>
                  <a:pt x="384" y="295"/>
                </a:cubicBezTo>
                <a:cubicBezTo>
                  <a:pt x="383" y="294"/>
                  <a:pt x="383" y="293"/>
                  <a:pt x="382" y="293"/>
                </a:cubicBezTo>
                <a:cubicBezTo>
                  <a:pt x="382" y="292"/>
                  <a:pt x="381" y="291"/>
                  <a:pt x="380" y="291"/>
                </a:cubicBezTo>
                <a:cubicBezTo>
                  <a:pt x="380" y="290"/>
                  <a:pt x="379" y="289"/>
                  <a:pt x="379" y="289"/>
                </a:cubicBezTo>
                <a:cubicBezTo>
                  <a:pt x="377" y="287"/>
                  <a:pt x="376" y="286"/>
                  <a:pt x="375" y="284"/>
                </a:cubicBezTo>
                <a:cubicBezTo>
                  <a:pt x="373" y="283"/>
                  <a:pt x="372" y="282"/>
                  <a:pt x="370" y="280"/>
                </a:cubicBezTo>
                <a:cubicBezTo>
                  <a:pt x="369" y="279"/>
                  <a:pt x="368" y="278"/>
                  <a:pt x="366" y="276"/>
                </a:cubicBezTo>
                <a:cubicBezTo>
                  <a:pt x="365" y="275"/>
                  <a:pt x="363" y="274"/>
                  <a:pt x="362" y="272"/>
                </a:cubicBezTo>
                <a:cubicBezTo>
                  <a:pt x="385" y="271"/>
                  <a:pt x="385" y="271"/>
                  <a:pt x="385" y="271"/>
                </a:cubicBezTo>
                <a:cubicBezTo>
                  <a:pt x="631" y="260"/>
                  <a:pt x="631" y="260"/>
                  <a:pt x="631" y="260"/>
                </a:cubicBezTo>
                <a:cubicBezTo>
                  <a:pt x="399" y="0"/>
                  <a:pt x="399" y="0"/>
                  <a:pt x="39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Freeform 68"/>
          <p:cNvSpPr>
            <a:spLocks/>
          </p:cNvSpPr>
          <p:nvPr/>
        </p:nvSpPr>
        <p:spPr bwMode="auto">
          <a:xfrm>
            <a:off x="4683554" y="2123901"/>
            <a:ext cx="1606854" cy="1105973"/>
          </a:xfrm>
          <a:custGeom>
            <a:avLst/>
            <a:gdLst>
              <a:gd name="T0" fmla="*/ 289 w 606"/>
              <a:gd name="T1" fmla="*/ 417 h 417"/>
              <a:gd name="T2" fmla="*/ 227 w 606"/>
              <a:gd name="T3" fmla="*/ 410 h 417"/>
              <a:gd name="T4" fmla="*/ 147 w 606"/>
              <a:gd name="T5" fmla="*/ 386 h 417"/>
              <a:gd name="T6" fmla="*/ 76 w 606"/>
              <a:gd name="T7" fmla="*/ 348 h 417"/>
              <a:gd name="T8" fmla="*/ 24 w 606"/>
              <a:gd name="T9" fmla="*/ 301 h 417"/>
              <a:gd name="T10" fmla="*/ 2 w 606"/>
              <a:gd name="T11" fmla="*/ 255 h 417"/>
              <a:gd name="T12" fmla="*/ 9 w 606"/>
              <a:gd name="T13" fmla="*/ 220 h 417"/>
              <a:gd name="T14" fmla="*/ 43 w 606"/>
              <a:gd name="T15" fmla="*/ 194 h 417"/>
              <a:gd name="T16" fmla="*/ 102 w 606"/>
              <a:gd name="T17" fmla="*/ 183 h 417"/>
              <a:gd name="T18" fmla="*/ 111 w 606"/>
              <a:gd name="T19" fmla="*/ 183 h 417"/>
              <a:gd name="T20" fmla="*/ 116 w 606"/>
              <a:gd name="T21" fmla="*/ 183 h 417"/>
              <a:gd name="T22" fmla="*/ 122 w 606"/>
              <a:gd name="T23" fmla="*/ 183 h 417"/>
              <a:gd name="T24" fmla="*/ 128 w 606"/>
              <a:gd name="T25" fmla="*/ 184 h 417"/>
              <a:gd name="T26" fmla="*/ 134 w 606"/>
              <a:gd name="T27" fmla="*/ 184 h 417"/>
              <a:gd name="T28" fmla="*/ 141 w 606"/>
              <a:gd name="T29" fmla="*/ 185 h 417"/>
              <a:gd name="T30" fmla="*/ 161 w 606"/>
              <a:gd name="T31" fmla="*/ 187 h 417"/>
              <a:gd name="T32" fmla="*/ 135 w 606"/>
              <a:gd name="T33" fmla="*/ 155 h 417"/>
              <a:gd name="T34" fmla="*/ 13 w 606"/>
              <a:gd name="T35" fmla="*/ 7 h 417"/>
              <a:gd name="T36" fmla="*/ 387 w 606"/>
              <a:gd name="T37" fmla="*/ 0 h 417"/>
              <a:gd name="T38" fmla="*/ 606 w 606"/>
              <a:gd name="T39" fmla="*/ 245 h 417"/>
              <a:gd name="T40" fmla="*/ 333 w 606"/>
              <a:gd name="T41" fmla="*/ 257 h 417"/>
              <a:gd name="T42" fmla="*/ 348 w 606"/>
              <a:gd name="T43" fmla="*/ 271 h 417"/>
              <a:gd name="T44" fmla="*/ 353 w 606"/>
              <a:gd name="T45" fmla="*/ 274 h 417"/>
              <a:gd name="T46" fmla="*/ 357 w 606"/>
              <a:gd name="T47" fmla="*/ 278 h 417"/>
              <a:gd name="T48" fmla="*/ 361 w 606"/>
              <a:gd name="T49" fmla="*/ 282 h 417"/>
              <a:gd name="T50" fmla="*/ 365 w 606"/>
              <a:gd name="T51" fmla="*/ 287 h 417"/>
              <a:gd name="T52" fmla="*/ 370 w 606"/>
              <a:gd name="T53" fmla="*/ 292 h 417"/>
              <a:gd name="T54" fmla="*/ 372 w 606"/>
              <a:gd name="T55" fmla="*/ 294 h 417"/>
              <a:gd name="T56" fmla="*/ 397 w 606"/>
              <a:gd name="T57" fmla="*/ 339 h 417"/>
              <a:gd name="T58" fmla="*/ 393 w 606"/>
              <a:gd name="T59" fmla="*/ 376 h 417"/>
              <a:gd name="T60" fmla="*/ 363 w 606"/>
              <a:gd name="T61" fmla="*/ 403 h 417"/>
              <a:gd name="T62" fmla="*/ 304 w 606"/>
              <a:gd name="T63" fmla="*/ 416 h 417"/>
              <a:gd name="T64" fmla="*/ 289 w 606"/>
              <a:gd name="T65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6" h="417">
                <a:moveTo>
                  <a:pt x="289" y="417"/>
                </a:moveTo>
                <a:cubicBezTo>
                  <a:pt x="269" y="417"/>
                  <a:pt x="248" y="415"/>
                  <a:pt x="227" y="410"/>
                </a:cubicBezTo>
                <a:cubicBezTo>
                  <a:pt x="200" y="405"/>
                  <a:pt x="173" y="397"/>
                  <a:pt x="147" y="386"/>
                </a:cubicBezTo>
                <a:cubicBezTo>
                  <a:pt x="121" y="375"/>
                  <a:pt x="97" y="363"/>
                  <a:pt x="76" y="348"/>
                </a:cubicBezTo>
                <a:cubicBezTo>
                  <a:pt x="54" y="333"/>
                  <a:pt x="37" y="317"/>
                  <a:pt x="24" y="301"/>
                </a:cubicBezTo>
                <a:cubicBezTo>
                  <a:pt x="12" y="285"/>
                  <a:pt x="4" y="269"/>
                  <a:pt x="2" y="255"/>
                </a:cubicBezTo>
                <a:cubicBezTo>
                  <a:pt x="0" y="242"/>
                  <a:pt x="3" y="230"/>
                  <a:pt x="9" y="220"/>
                </a:cubicBezTo>
                <a:cubicBezTo>
                  <a:pt x="16" y="209"/>
                  <a:pt x="28" y="201"/>
                  <a:pt x="43" y="194"/>
                </a:cubicBezTo>
                <a:cubicBezTo>
                  <a:pt x="59" y="188"/>
                  <a:pt x="79" y="184"/>
                  <a:pt x="102" y="183"/>
                </a:cubicBezTo>
                <a:cubicBezTo>
                  <a:pt x="111" y="183"/>
                  <a:pt x="111" y="183"/>
                  <a:pt x="111" y="183"/>
                </a:cubicBezTo>
                <a:cubicBezTo>
                  <a:pt x="111" y="183"/>
                  <a:pt x="115" y="183"/>
                  <a:pt x="116" y="183"/>
                </a:cubicBezTo>
                <a:cubicBezTo>
                  <a:pt x="118" y="183"/>
                  <a:pt x="120" y="183"/>
                  <a:pt x="122" y="183"/>
                </a:cubicBezTo>
                <a:cubicBezTo>
                  <a:pt x="124" y="183"/>
                  <a:pt x="126" y="183"/>
                  <a:pt x="128" y="184"/>
                </a:cubicBezTo>
                <a:cubicBezTo>
                  <a:pt x="134" y="184"/>
                  <a:pt x="134" y="184"/>
                  <a:pt x="134" y="184"/>
                </a:cubicBezTo>
                <a:cubicBezTo>
                  <a:pt x="137" y="184"/>
                  <a:pt x="139" y="184"/>
                  <a:pt x="141" y="185"/>
                </a:cubicBezTo>
                <a:cubicBezTo>
                  <a:pt x="161" y="187"/>
                  <a:pt x="161" y="187"/>
                  <a:pt x="161" y="187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3" y="7"/>
                  <a:pt x="13" y="7"/>
                  <a:pt x="13" y="7"/>
                </a:cubicBezTo>
                <a:cubicBezTo>
                  <a:pt x="387" y="0"/>
                  <a:pt x="387" y="0"/>
                  <a:pt x="387" y="0"/>
                </a:cubicBezTo>
                <a:cubicBezTo>
                  <a:pt x="606" y="245"/>
                  <a:pt x="606" y="245"/>
                  <a:pt x="606" y="245"/>
                </a:cubicBezTo>
                <a:cubicBezTo>
                  <a:pt x="333" y="257"/>
                  <a:pt x="333" y="257"/>
                  <a:pt x="333" y="257"/>
                </a:cubicBezTo>
                <a:cubicBezTo>
                  <a:pt x="348" y="271"/>
                  <a:pt x="348" y="271"/>
                  <a:pt x="348" y="271"/>
                </a:cubicBezTo>
                <a:cubicBezTo>
                  <a:pt x="350" y="272"/>
                  <a:pt x="351" y="273"/>
                  <a:pt x="353" y="274"/>
                </a:cubicBezTo>
                <a:cubicBezTo>
                  <a:pt x="357" y="278"/>
                  <a:pt x="357" y="278"/>
                  <a:pt x="357" y="278"/>
                </a:cubicBezTo>
                <a:cubicBezTo>
                  <a:pt x="361" y="282"/>
                  <a:pt x="361" y="282"/>
                  <a:pt x="361" y="282"/>
                </a:cubicBezTo>
                <a:cubicBezTo>
                  <a:pt x="362" y="283"/>
                  <a:pt x="365" y="287"/>
                  <a:pt x="365" y="287"/>
                </a:cubicBezTo>
                <a:cubicBezTo>
                  <a:pt x="370" y="292"/>
                  <a:pt x="370" y="292"/>
                  <a:pt x="370" y="292"/>
                </a:cubicBezTo>
                <a:cubicBezTo>
                  <a:pt x="372" y="294"/>
                  <a:pt x="372" y="294"/>
                  <a:pt x="372" y="294"/>
                </a:cubicBezTo>
                <a:cubicBezTo>
                  <a:pt x="385" y="309"/>
                  <a:pt x="393" y="325"/>
                  <a:pt x="397" y="339"/>
                </a:cubicBezTo>
                <a:cubicBezTo>
                  <a:pt x="400" y="353"/>
                  <a:pt x="399" y="365"/>
                  <a:pt x="393" y="376"/>
                </a:cubicBezTo>
                <a:cubicBezTo>
                  <a:pt x="387" y="387"/>
                  <a:pt x="377" y="396"/>
                  <a:pt x="363" y="403"/>
                </a:cubicBezTo>
                <a:cubicBezTo>
                  <a:pt x="347" y="410"/>
                  <a:pt x="328" y="415"/>
                  <a:pt x="304" y="416"/>
                </a:cubicBezTo>
                <a:cubicBezTo>
                  <a:pt x="299" y="417"/>
                  <a:pt x="294" y="417"/>
                  <a:pt x="289" y="417"/>
                </a:cubicBezTo>
                <a:close/>
              </a:path>
            </a:pathLst>
          </a:custGeom>
          <a:solidFill>
            <a:srgbClr val="073F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Freeform 69"/>
          <p:cNvSpPr>
            <a:spLocks/>
          </p:cNvSpPr>
          <p:nvPr/>
        </p:nvSpPr>
        <p:spPr bwMode="auto">
          <a:xfrm>
            <a:off x="3817567" y="3891535"/>
            <a:ext cx="3239481" cy="2458464"/>
          </a:xfrm>
          <a:custGeom>
            <a:avLst/>
            <a:gdLst>
              <a:gd name="T0" fmla="*/ 1222 w 1222"/>
              <a:gd name="T1" fmla="*/ 0 h 927"/>
              <a:gd name="T2" fmla="*/ 1037 w 1222"/>
              <a:gd name="T3" fmla="*/ 412 h 927"/>
              <a:gd name="T4" fmla="*/ 804 w 1222"/>
              <a:gd name="T5" fmla="*/ 441 h 927"/>
              <a:gd name="T6" fmla="*/ 806 w 1222"/>
              <a:gd name="T7" fmla="*/ 437 h 927"/>
              <a:gd name="T8" fmla="*/ 808 w 1222"/>
              <a:gd name="T9" fmla="*/ 434 h 927"/>
              <a:gd name="T10" fmla="*/ 809 w 1222"/>
              <a:gd name="T11" fmla="*/ 431 h 927"/>
              <a:gd name="T12" fmla="*/ 810 w 1222"/>
              <a:gd name="T13" fmla="*/ 428 h 927"/>
              <a:gd name="T14" fmla="*/ 825 w 1222"/>
              <a:gd name="T15" fmla="*/ 358 h 927"/>
              <a:gd name="T16" fmla="*/ 808 w 1222"/>
              <a:gd name="T17" fmla="*/ 303 h 927"/>
              <a:gd name="T18" fmla="*/ 761 w 1222"/>
              <a:gd name="T19" fmla="*/ 269 h 927"/>
              <a:gd name="T20" fmla="*/ 687 w 1222"/>
              <a:gd name="T21" fmla="*/ 262 h 927"/>
              <a:gd name="T22" fmla="*/ 601 w 1222"/>
              <a:gd name="T23" fmla="*/ 286 h 927"/>
              <a:gd name="T24" fmla="*/ 518 w 1222"/>
              <a:gd name="T25" fmla="*/ 335 h 927"/>
              <a:gd name="T26" fmla="*/ 449 w 1222"/>
              <a:gd name="T27" fmla="*/ 401 h 927"/>
              <a:gd name="T28" fmla="*/ 404 w 1222"/>
              <a:gd name="T29" fmla="*/ 477 h 927"/>
              <a:gd name="T30" fmla="*/ 393 w 1222"/>
              <a:gd name="T31" fmla="*/ 548 h 927"/>
              <a:gd name="T32" fmla="*/ 415 w 1222"/>
              <a:gd name="T33" fmla="*/ 601 h 927"/>
              <a:gd name="T34" fmla="*/ 465 w 1222"/>
              <a:gd name="T35" fmla="*/ 631 h 927"/>
              <a:gd name="T36" fmla="*/ 538 w 1222"/>
              <a:gd name="T37" fmla="*/ 634 h 927"/>
              <a:gd name="T38" fmla="*/ 541 w 1222"/>
              <a:gd name="T39" fmla="*/ 634 h 927"/>
              <a:gd name="T40" fmla="*/ 544 w 1222"/>
              <a:gd name="T41" fmla="*/ 633 h 927"/>
              <a:gd name="T42" fmla="*/ 547 w 1222"/>
              <a:gd name="T43" fmla="*/ 633 h 927"/>
              <a:gd name="T44" fmla="*/ 550 w 1222"/>
              <a:gd name="T45" fmla="*/ 632 h 927"/>
              <a:gd name="T46" fmla="*/ 461 w 1222"/>
              <a:gd name="T47" fmla="*/ 853 h 927"/>
              <a:gd name="T48" fmla="*/ 0 w 1222"/>
              <a:gd name="T49" fmla="*/ 927 h 927"/>
              <a:gd name="T50" fmla="*/ 297 w 1222"/>
              <a:gd name="T51" fmla="*/ 76 h 927"/>
              <a:gd name="T52" fmla="*/ 1222 w 1222"/>
              <a:gd name="T53" fmla="*/ 0 h 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22" h="927">
                <a:moveTo>
                  <a:pt x="1222" y="0"/>
                </a:moveTo>
                <a:cubicBezTo>
                  <a:pt x="1037" y="412"/>
                  <a:pt x="1037" y="412"/>
                  <a:pt x="1037" y="412"/>
                </a:cubicBezTo>
                <a:cubicBezTo>
                  <a:pt x="804" y="441"/>
                  <a:pt x="804" y="441"/>
                  <a:pt x="804" y="441"/>
                </a:cubicBezTo>
                <a:cubicBezTo>
                  <a:pt x="805" y="440"/>
                  <a:pt x="805" y="439"/>
                  <a:pt x="806" y="437"/>
                </a:cubicBezTo>
                <a:cubicBezTo>
                  <a:pt x="807" y="436"/>
                  <a:pt x="807" y="435"/>
                  <a:pt x="808" y="434"/>
                </a:cubicBezTo>
                <a:cubicBezTo>
                  <a:pt x="808" y="433"/>
                  <a:pt x="809" y="432"/>
                  <a:pt x="809" y="431"/>
                </a:cubicBezTo>
                <a:cubicBezTo>
                  <a:pt x="810" y="430"/>
                  <a:pt x="810" y="429"/>
                  <a:pt x="810" y="428"/>
                </a:cubicBezTo>
                <a:cubicBezTo>
                  <a:pt x="821" y="402"/>
                  <a:pt x="826" y="379"/>
                  <a:pt x="825" y="358"/>
                </a:cubicBezTo>
                <a:cubicBezTo>
                  <a:pt x="825" y="337"/>
                  <a:pt x="819" y="318"/>
                  <a:pt x="808" y="303"/>
                </a:cubicBezTo>
                <a:cubicBezTo>
                  <a:pt x="797" y="288"/>
                  <a:pt x="781" y="276"/>
                  <a:pt x="761" y="269"/>
                </a:cubicBezTo>
                <a:cubicBezTo>
                  <a:pt x="740" y="262"/>
                  <a:pt x="716" y="259"/>
                  <a:pt x="687" y="262"/>
                </a:cubicBezTo>
                <a:cubicBezTo>
                  <a:pt x="659" y="265"/>
                  <a:pt x="630" y="273"/>
                  <a:pt x="601" y="286"/>
                </a:cubicBezTo>
                <a:cubicBezTo>
                  <a:pt x="572" y="298"/>
                  <a:pt x="544" y="315"/>
                  <a:pt x="518" y="335"/>
                </a:cubicBezTo>
                <a:cubicBezTo>
                  <a:pt x="492" y="354"/>
                  <a:pt x="468" y="377"/>
                  <a:pt x="449" y="401"/>
                </a:cubicBezTo>
                <a:cubicBezTo>
                  <a:pt x="429" y="425"/>
                  <a:pt x="414" y="451"/>
                  <a:pt x="404" y="477"/>
                </a:cubicBezTo>
                <a:cubicBezTo>
                  <a:pt x="394" y="503"/>
                  <a:pt x="391" y="527"/>
                  <a:pt x="393" y="548"/>
                </a:cubicBezTo>
                <a:cubicBezTo>
                  <a:pt x="395" y="569"/>
                  <a:pt x="403" y="587"/>
                  <a:pt x="415" y="601"/>
                </a:cubicBezTo>
                <a:cubicBezTo>
                  <a:pt x="428" y="615"/>
                  <a:pt x="445" y="625"/>
                  <a:pt x="465" y="631"/>
                </a:cubicBezTo>
                <a:cubicBezTo>
                  <a:pt x="486" y="637"/>
                  <a:pt x="511" y="638"/>
                  <a:pt x="538" y="634"/>
                </a:cubicBezTo>
                <a:cubicBezTo>
                  <a:pt x="539" y="634"/>
                  <a:pt x="540" y="634"/>
                  <a:pt x="541" y="634"/>
                </a:cubicBezTo>
                <a:cubicBezTo>
                  <a:pt x="542" y="633"/>
                  <a:pt x="543" y="633"/>
                  <a:pt x="544" y="633"/>
                </a:cubicBezTo>
                <a:cubicBezTo>
                  <a:pt x="545" y="633"/>
                  <a:pt x="546" y="633"/>
                  <a:pt x="547" y="633"/>
                </a:cubicBezTo>
                <a:cubicBezTo>
                  <a:pt x="548" y="632"/>
                  <a:pt x="549" y="632"/>
                  <a:pt x="550" y="632"/>
                </a:cubicBezTo>
                <a:cubicBezTo>
                  <a:pt x="461" y="853"/>
                  <a:pt x="461" y="853"/>
                  <a:pt x="461" y="853"/>
                </a:cubicBezTo>
                <a:cubicBezTo>
                  <a:pt x="0" y="927"/>
                  <a:pt x="0" y="927"/>
                  <a:pt x="0" y="927"/>
                </a:cubicBezTo>
                <a:cubicBezTo>
                  <a:pt x="297" y="76"/>
                  <a:pt x="297" y="76"/>
                  <a:pt x="297" y="76"/>
                </a:cubicBezTo>
                <a:lnTo>
                  <a:pt x="1222" y="0"/>
                </a:lnTo>
                <a:close/>
              </a:path>
            </a:pathLst>
          </a:custGeom>
          <a:solidFill>
            <a:srgbClr val="5FAEB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" name="Freeform 70"/>
          <p:cNvSpPr>
            <a:spLocks/>
          </p:cNvSpPr>
          <p:nvPr/>
        </p:nvSpPr>
        <p:spPr bwMode="auto">
          <a:xfrm>
            <a:off x="5085774" y="4970614"/>
            <a:ext cx="1620300" cy="1506005"/>
          </a:xfrm>
          <a:custGeom>
            <a:avLst/>
            <a:gdLst>
              <a:gd name="T0" fmla="*/ 261 w 611"/>
              <a:gd name="T1" fmla="*/ 3 h 568"/>
              <a:gd name="T2" fmla="*/ 185 w 611"/>
              <a:gd name="T3" fmla="*/ 24 h 568"/>
              <a:gd name="T4" fmla="*/ 112 w 611"/>
              <a:gd name="T5" fmla="*/ 67 h 568"/>
              <a:gd name="T6" fmla="*/ 51 w 611"/>
              <a:gd name="T7" fmla="*/ 125 h 568"/>
              <a:gd name="T8" fmla="*/ 12 w 611"/>
              <a:gd name="T9" fmla="*/ 192 h 568"/>
              <a:gd name="T10" fmla="*/ 2 w 611"/>
              <a:gd name="T11" fmla="*/ 255 h 568"/>
              <a:gd name="T12" fmla="*/ 21 w 611"/>
              <a:gd name="T13" fmla="*/ 301 h 568"/>
              <a:gd name="T14" fmla="*/ 65 w 611"/>
              <a:gd name="T15" fmla="*/ 328 h 568"/>
              <a:gd name="T16" fmla="*/ 130 w 611"/>
              <a:gd name="T17" fmla="*/ 331 h 568"/>
              <a:gd name="T18" fmla="*/ 133 w 611"/>
              <a:gd name="T19" fmla="*/ 331 h 568"/>
              <a:gd name="T20" fmla="*/ 136 w 611"/>
              <a:gd name="T21" fmla="*/ 330 h 568"/>
              <a:gd name="T22" fmla="*/ 139 w 611"/>
              <a:gd name="T23" fmla="*/ 330 h 568"/>
              <a:gd name="T24" fmla="*/ 142 w 611"/>
              <a:gd name="T25" fmla="*/ 329 h 568"/>
              <a:gd name="T26" fmla="*/ 148 w 611"/>
              <a:gd name="T27" fmla="*/ 328 h 568"/>
              <a:gd name="T28" fmla="*/ 154 w 611"/>
              <a:gd name="T29" fmla="*/ 326 h 568"/>
              <a:gd name="T30" fmla="*/ 160 w 611"/>
              <a:gd name="T31" fmla="*/ 325 h 568"/>
              <a:gd name="T32" fmla="*/ 166 w 611"/>
              <a:gd name="T33" fmla="*/ 323 h 568"/>
              <a:gd name="T34" fmla="*/ 158 w 611"/>
              <a:gd name="T35" fmla="*/ 344 h 568"/>
              <a:gd name="T36" fmla="*/ 67 w 611"/>
              <a:gd name="T37" fmla="*/ 568 h 568"/>
              <a:gd name="T38" fmla="*/ 452 w 611"/>
              <a:gd name="T39" fmla="*/ 506 h 568"/>
              <a:gd name="T40" fmla="*/ 611 w 611"/>
              <a:gd name="T41" fmla="*/ 151 h 568"/>
              <a:gd name="T42" fmla="*/ 375 w 611"/>
              <a:gd name="T43" fmla="*/ 180 h 568"/>
              <a:gd name="T44" fmla="*/ 352 w 611"/>
              <a:gd name="T45" fmla="*/ 183 h 568"/>
              <a:gd name="T46" fmla="*/ 355 w 611"/>
              <a:gd name="T47" fmla="*/ 178 h 568"/>
              <a:gd name="T48" fmla="*/ 359 w 611"/>
              <a:gd name="T49" fmla="*/ 173 h 568"/>
              <a:gd name="T50" fmla="*/ 362 w 611"/>
              <a:gd name="T51" fmla="*/ 167 h 568"/>
              <a:gd name="T52" fmla="*/ 364 w 611"/>
              <a:gd name="T53" fmla="*/ 162 h 568"/>
              <a:gd name="T54" fmla="*/ 366 w 611"/>
              <a:gd name="T55" fmla="*/ 158 h 568"/>
              <a:gd name="T56" fmla="*/ 368 w 611"/>
              <a:gd name="T57" fmla="*/ 155 h 568"/>
              <a:gd name="T58" fmla="*/ 369 w 611"/>
              <a:gd name="T59" fmla="*/ 152 h 568"/>
              <a:gd name="T60" fmla="*/ 370 w 611"/>
              <a:gd name="T61" fmla="*/ 149 h 568"/>
              <a:gd name="T62" fmla="*/ 383 w 611"/>
              <a:gd name="T63" fmla="*/ 87 h 568"/>
              <a:gd name="T64" fmla="*/ 368 w 611"/>
              <a:gd name="T65" fmla="*/ 39 h 568"/>
              <a:gd name="T66" fmla="*/ 326 w 611"/>
              <a:gd name="T67" fmla="*/ 9 h 568"/>
              <a:gd name="T68" fmla="*/ 261 w 611"/>
              <a:gd name="T69" fmla="*/ 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1" h="568">
                <a:moveTo>
                  <a:pt x="261" y="3"/>
                </a:moveTo>
                <a:cubicBezTo>
                  <a:pt x="236" y="5"/>
                  <a:pt x="210" y="13"/>
                  <a:pt x="185" y="24"/>
                </a:cubicBezTo>
                <a:cubicBezTo>
                  <a:pt x="160" y="35"/>
                  <a:pt x="135" y="50"/>
                  <a:pt x="112" y="67"/>
                </a:cubicBezTo>
                <a:cubicBezTo>
                  <a:pt x="89" y="84"/>
                  <a:pt x="68" y="104"/>
                  <a:pt x="51" y="125"/>
                </a:cubicBezTo>
                <a:cubicBezTo>
                  <a:pt x="34" y="147"/>
                  <a:pt x="21" y="169"/>
                  <a:pt x="12" y="192"/>
                </a:cubicBezTo>
                <a:cubicBezTo>
                  <a:pt x="3" y="215"/>
                  <a:pt x="0" y="236"/>
                  <a:pt x="2" y="255"/>
                </a:cubicBezTo>
                <a:cubicBezTo>
                  <a:pt x="4" y="273"/>
                  <a:pt x="10" y="289"/>
                  <a:pt x="21" y="301"/>
                </a:cubicBezTo>
                <a:cubicBezTo>
                  <a:pt x="32" y="314"/>
                  <a:pt x="47" y="323"/>
                  <a:pt x="65" y="328"/>
                </a:cubicBezTo>
                <a:cubicBezTo>
                  <a:pt x="84" y="333"/>
                  <a:pt x="105" y="334"/>
                  <a:pt x="130" y="331"/>
                </a:cubicBezTo>
                <a:cubicBezTo>
                  <a:pt x="131" y="331"/>
                  <a:pt x="132" y="331"/>
                  <a:pt x="133" y="331"/>
                </a:cubicBezTo>
                <a:cubicBezTo>
                  <a:pt x="134" y="330"/>
                  <a:pt x="135" y="330"/>
                  <a:pt x="136" y="330"/>
                </a:cubicBezTo>
                <a:cubicBezTo>
                  <a:pt x="137" y="330"/>
                  <a:pt x="138" y="330"/>
                  <a:pt x="139" y="330"/>
                </a:cubicBezTo>
                <a:cubicBezTo>
                  <a:pt x="140" y="329"/>
                  <a:pt x="141" y="329"/>
                  <a:pt x="142" y="329"/>
                </a:cubicBezTo>
                <a:cubicBezTo>
                  <a:pt x="144" y="329"/>
                  <a:pt x="146" y="328"/>
                  <a:pt x="148" y="328"/>
                </a:cubicBezTo>
                <a:cubicBezTo>
                  <a:pt x="150" y="327"/>
                  <a:pt x="152" y="327"/>
                  <a:pt x="154" y="326"/>
                </a:cubicBezTo>
                <a:cubicBezTo>
                  <a:pt x="156" y="326"/>
                  <a:pt x="158" y="325"/>
                  <a:pt x="160" y="325"/>
                </a:cubicBezTo>
                <a:cubicBezTo>
                  <a:pt x="162" y="324"/>
                  <a:pt x="164" y="324"/>
                  <a:pt x="166" y="323"/>
                </a:cubicBezTo>
                <a:cubicBezTo>
                  <a:pt x="158" y="344"/>
                  <a:pt x="158" y="344"/>
                  <a:pt x="158" y="344"/>
                </a:cubicBezTo>
                <a:cubicBezTo>
                  <a:pt x="67" y="568"/>
                  <a:pt x="67" y="568"/>
                  <a:pt x="67" y="568"/>
                </a:cubicBezTo>
                <a:cubicBezTo>
                  <a:pt x="452" y="506"/>
                  <a:pt x="452" y="506"/>
                  <a:pt x="452" y="506"/>
                </a:cubicBezTo>
                <a:cubicBezTo>
                  <a:pt x="611" y="151"/>
                  <a:pt x="611" y="151"/>
                  <a:pt x="611" y="151"/>
                </a:cubicBezTo>
                <a:cubicBezTo>
                  <a:pt x="375" y="180"/>
                  <a:pt x="375" y="180"/>
                  <a:pt x="375" y="180"/>
                </a:cubicBezTo>
                <a:cubicBezTo>
                  <a:pt x="352" y="183"/>
                  <a:pt x="352" y="183"/>
                  <a:pt x="352" y="183"/>
                </a:cubicBezTo>
                <a:cubicBezTo>
                  <a:pt x="353" y="182"/>
                  <a:pt x="354" y="180"/>
                  <a:pt x="355" y="178"/>
                </a:cubicBezTo>
                <a:cubicBezTo>
                  <a:pt x="356" y="176"/>
                  <a:pt x="358" y="174"/>
                  <a:pt x="359" y="173"/>
                </a:cubicBezTo>
                <a:cubicBezTo>
                  <a:pt x="360" y="171"/>
                  <a:pt x="361" y="169"/>
                  <a:pt x="362" y="167"/>
                </a:cubicBezTo>
                <a:cubicBezTo>
                  <a:pt x="363" y="165"/>
                  <a:pt x="364" y="163"/>
                  <a:pt x="364" y="162"/>
                </a:cubicBezTo>
                <a:cubicBezTo>
                  <a:pt x="365" y="160"/>
                  <a:pt x="366" y="159"/>
                  <a:pt x="366" y="158"/>
                </a:cubicBezTo>
                <a:cubicBezTo>
                  <a:pt x="367" y="157"/>
                  <a:pt x="367" y="156"/>
                  <a:pt x="368" y="155"/>
                </a:cubicBezTo>
                <a:cubicBezTo>
                  <a:pt x="368" y="154"/>
                  <a:pt x="369" y="153"/>
                  <a:pt x="369" y="152"/>
                </a:cubicBezTo>
                <a:cubicBezTo>
                  <a:pt x="369" y="151"/>
                  <a:pt x="370" y="150"/>
                  <a:pt x="370" y="149"/>
                </a:cubicBezTo>
                <a:cubicBezTo>
                  <a:pt x="380" y="126"/>
                  <a:pt x="384" y="105"/>
                  <a:pt x="383" y="87"/>
                </a:cubicBezTo>
                <a:cubicBezTo>
                  <a:pt x="383" y="68"/>
                  <a:pt x="377" y="52"/>
                  <a:pt x="368" y="39"/>
                </a:cubicBezTo>
                <a:cubicBezTo>
                  <a:pt x="358" y="25"/>
                  <a:pt x="344" y="15"/>
                  <a:pt x="326" y="9"/>
                </a:cubicBezTo>
                <a:cubicBezTo>
                  <a:pt x="308" y="2"/>
                  <a:pt x="286" y="0"/>
                  <a:pt x="261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Freeform 71"/>
          <p:cNvSpPr>
            <a:spLocks/>
          </p:cNvSpPr>
          <p:nvPr/>
        </p:nvSpPr>
        <p:spPr bwMode="auto">
          <a:xfrm>
            <a:off x="5107063" y="4996387"/>
            <a:ext cx="1564273" cy="1451099"/>
          </a:xfrm>
          <a:custGeom>
            <a:avLst/>
            <a:gdLst>
              <a:gd name="T0" fmla="*/ 172 w 590"/>
              <a:gd name="T1" fmla="*/ 301 h 547"/>
              <a:gd name="T2" fmla="*/ 156 w 590"/>
              <a:gd name="T3" fmla="*/ 305 h 547"/>
              <a:gd name="T4" fmla="*/ 150 w 590"/>
              <a:gd name="T5" fmla="*/ 307 h 547"/>
              <a:gd name="T6" fmla="*/ 144 w 590"/>
              <a:gd name="T7" fmla="*/ 308 h 547"/>
              <a:gd name="T8" fmla="*/ 138 w 590"/>
              <a:gd name="T9" fmla="*/ 310 h 547"/>
              <a:gd name="T10" fmla="*/ 132 w 590"/>
              <a:gd name="T11" fmla="*/ 311 h 547"/>
              <a:gd name="T12" fmla="*/ 123 w 590"/>
              <a:gd name="T13" fmla="*/ 313 h 547"/>
              <a:gd name="T14" fmla="*/ 121 w 590"/>
              <a:gd name="T15" fmla="*/ 313 h 547"/>
              <a:gd name="T16" fmla="*/ 95 w 590"/>
              <a:gd name="T17" fmla="*/ 315 h 547"/>
              <a:gd name="T18" fmla="*/ 60 w 590"/>
              <a:gd name="T19" fmla="*/ 310 h 547"/>
              <a:gd name="T20" fmla="*/ 19 w 590"/>
              <a:gd name="T21" fmla="*/ 286 h 547"/>
              <a:gd name="T22" fmla="*/ 2 w 590"/>
              <a:gd name="T23" fmla="*/ 244 h 547"/>
              <a:gd name="T24" fmla="*/ 11 w 590"/>
              <a:gd name="T25" fmla="*/ 185 h 547"/>
              <a:gd name="T26" fmla="*/ 50 w 590"/>
              <a:gd name="T27" fmla="*/ 120 h 547"/>
              <a:gd name="T28" fmla="*/ 109 w 590"/>
              <a:gd name="T29" fmla="*/ 63 h 547"/>
              <a:gd name="T30" fmla="*/ 180 w 590"/>
              <a:gd name="T31" fmla="*/ 21 h 547"/>
              <a:gd name="T32" fmla="*/ 254 w 590"/>
              <a:gd name="T33" fmla="*/ 1 h 547"/>
              <a:gd name="T34" fmla="*/ 273 w 590"/>
              <a:gd name="T35" fmla="*/ 0 h 547"/>
              <a:gd name="T36" fmla="*/ 315 w 590"/>
              <a:gd name="T37" fmla="*/ 6 h 547"/>
              <a:gd name="T38" fmla="*/ 353 w 590"/>
              <a:gd name="T39" fmla="*/ 33 h 547"/>
              <a:gd name="T40" fmla="*/ 367 w 590"/>
              <a:gd name="T41" fmla="*/ 77 h 547"/>
              <a:gd name="T42" fmla="*/ 355 w 590"/>
              <a:gd name="T43" fmla="*/ 135 h 547"/>
              <a:gd name="T44" fmla="*/ 354 w 590"/>
              <a:gd name="T45" fmla="*/ 139 h 547"/>
              <a:gd name="T46" fmla="*/ 351 w 590"/>
              <a:gd name="T47" fmla="*/ 145 h 547"/>
              <a:gd name="T48" fmla="*/ 349 w 590"/>
              <a:gd name="T49" fmla="*/ 148 h 547"/>
              <a:gd name="T50" fmla="*/ 346 w 590"/>
              <a:gd name="T51" fmla="*/ 153 h 547"/>
              <a:gd name="T52" fmla="*/ 344 w 590"/>
              <a:gd name="T53" fmla="*/ 158 h 547"/>
              <a:gd name="T54" fmla="*/ 341 w 590"/>
              <a:gd name="T55" fmla="*/ 162 h 547"/>
              <a:gd name="T56" fmla="*/ 340 w 590"/>
              <a:gd name="T57" fmla="*/ 164 h 547"/>
              <a:gd name="T58" fmla="*/ 337 w 590"/>
              <a:gd name="T59" fmla="*/ 169 h 547"/>
              <a:gd name="T60" fmla="*/ 328 w 590"/>
              <a:gd name="T61" fmla="*/ 184 h 547"/>
              <a:gd name="T62" fmla="*/ 590 w 590"/>
              <a:gd name="T63" fmla="*/ 151 h 547"/>
              <a:gd name="T64" fmla="*/ 438 w 590"/>
              <a:gd name="T65" fmla="*/ 489 h 547"/>
              <a:gd name="T66" fmla="*/ 72 w 590"/>
              <a:gd name="T67" fmla="*/ 547 h 547"/>
              <a:gd name="T68" fmla="*/ 172 w 590"/>
              <a:gd name="T69" fmla="*/ 301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0" h="547">
                <a:moveTo>
                  <a:pt x="172" y="301"/>
                </a:moveTo>
                <a:cubicBezTo>
                  <a:pt x="156" y="305"/>
                  <a:pt x="156" y="305"/>
                  <a:pt x="156" y="305"/>
                </a:cubicBezTo>
                <a:cubicBezTo>
                  <a:pt x="154" y="306"/>
                  <a:pt x="152" y="306"/>
                  <a:pt x="150" y="307"/>
                </a:cubicBezTo>
                <a:cubicBezTo>
                  <a:pt x="148" y="307"/>
                  <a:pt x="146" y="308"/>
                  <a:pt x="144" y="308"/>
                </a:cubicBezTo>
                <a:cubicBezTo>
                  <a:pt x="138" y="310"/>
                  <a:pt x="138" y="310"/>
                  <a:pt x="138" y="310"/>
                </a:cubicBezTo>
                <a:cubicBezTo>
                  <a:pt x="136" y="310"/>
                  <a:pt x="134" y="311"/>
                  <a:pt x="132" y="311"/>
                </a:cubicBezTo>
                <a:cubicBezTo>
                  <a:pt x="132" y="311"/>
                  <a:pt x="124" y="312"/>
                  <a:pt x="123" y="313"/>
                </a:cubicBezTo>
                <a:cubicBezTo>
                  <a:pt x="121" y="313"/>
                  <a:pt x="121" y="313"/>
                  <a:pt x="121" y="313"/>
                </a:cubicBezTo>
                <a:cubicBezTo>
                  <a:pt x="112" y="314"/>
                  <a:pt x="103" y="315"/>
                  <a:pt x="95" y="315"/>
                </a:cubicBezTo>
                <a:cubicBezTo>
                  <a:pt x="82" y="315"/>
                  <a:pt x="70" y="313"/>
                  <a:pt x="60" y="310"/>
                </a:cubicBezTo>
                <a:cubicBezTo>
                  <a:pt x="43" y="305"/>
                  <a:pt x="29" y="297"/>
                  <a:pt x="19" y="286"/>
                </a:cubicBezTo>
                <a:cubicBezTo>
                  <a:pt x="9" y="275"/>
                  <a:pt x="4" y="260"/>
                  <a:pt x="2" y="244"/>
                </a:cubicBezTo>
                <a:cubicBezTo>
                  <a:pt x="0" y="226"/>
                  <a:pt x="3" y="206"/>
                  <a:pt x="11" y="185"/>
                </a:cubicBezTo>
                <a:cubicBezTo>
                  <a:pt x="20" y="163"/>
                  <a:pt x="33" y="142"/>
                  <a:pt x="50" y="120"/>
                </a:cubicBezTo>
                <a:cubicBezTo>
                  <a:pt x="66" y="100"/>
                  <a:pt x="86" y="80"/>
                  <a:pt x="109" y="63"/>
                </a:cubicBezTo>
                <a:cubicBezTo>
                  <a:pt x="131" y="46"/>
                  <a:pt x="155" y="32"/>
                  <a:pt x="180" y="21"/>
                </a:cubicBezTo>
                <a:cubicBezTo>
                  <a:pt x="206" y="10"/>
                  <a:pt x="231" y="3"/>
                  <a:pt x="254" y="1"/>
                </a:cubicBezTo>
                <a:cubicBezTo>
                  <a:pt x="261" y="0"/>
                  <a:pt x="267" y="0"/>
                  <a:pt x="273" y="0"/>
                </a:cubicBezTo>
                <a:cubicBezTo>
                  <a:pt x="289" y="0"/>
                  <a:pt x="303" y="2"/>
                  <a:pt x="315" y="6"/>
                </a:cubicBezTo>
                <a:cubicBezTo>
                  <a:pt x="331" y="12"/>
                  <a:pt x="344" y="21"/>
                  <a:pt x="353" y="33"/>
                </a:cubicBezTo>
                <a:cubicBezTo>
                  <a:pt x="362" y="45"/>
                  <a:pt x="367" y="60"/>
                  <a:pt x="367" y="77"/>
                </a:cubicBezTo>
                <a:cubicBezTo>
                  <a:pt x="368" y="95"/>
                  <a:pt x="364" y="115"/>
                  <a:pt x="355" y="135"/>
                </a:cubicBezTo>
                <a:cubicBezTo>
                  <a:pt x="355" y="136"/>
                  <a:pt x="354" y="139"/>
                  <a:pt x="354" y="139"/>
                </a:cubicBezTo>
                <a:cubicBezTo>
                  <a:pt x="351" y="145"/>
                  <a:pt x="351" y="145"/>
                  <a:pt x="351" y="145"/>
                </a:cubicBezTo>
                <a:cubicBezTo>
                  <a:pt x="349" y="148"/>
                  <a:pt x="349" y="148"/>
                  <a:pt x="349" y="148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46" y="155"/>
                  <a:pt x="345" y="157"/>
                  <a:pt x="344" y="158"/>
                </a:cubicBezTo>
                <a:cubicBezTo>
                  <a:pt x="343" y="160"/>
                  <a:pt x="342" y="161"/>
                  <a:pt x="341" y="162"/>
                </a:cubicBezTo>
                <a:cubicBezTo>
                  <a:pt x="340" y="164"/>
                  <a:pt x="340" y="164"/>
                  <a:pt x="340" y="164"/>
                </a:cubicBezTo>
                <a:cubicBezTo>
                  <a:pt x="339" y="165"/>
                  <a:pt x="338" y="167"/>
                  <a:pt x="337" y="169"/>
                </a:cubicBezTo>
                <a:cubicBezTo>
                  <a:pt x="328" y="184"/>
                  <a:pt x="328" y="184"/>
                  <a:pt x="328" y="184"/>
                </a:cubicBezTo>
                <a:cubicBezTo>
                  <a:pt x="590" y="151"/>
                  <a:pt x="590" y="151"/>
                  <a:pt x="590" y="151"/>
                </a:cubicBezTo>
                <a:cubicBezTo>
                  <a:pt x="438" y="489"/>
                  <a:pt x="438" y="489"/>
                  <a:pt x="438" y="489"/>
                </a:cubicBezTo>
                <a:cubicBezTo>
                  <a:pt x="72" y="547"/>
                  <a:pt x="72" y="547"/>
                  <a:pt x="72" y="547"/>
                </a:cubicBezTo>
                <a:lnTo>
                  <a:pt x="172" y="301"/>
                </a:lnTo>
                <a:close/>
              </a:path>
            </a:pathLst>
          </a:custGeom>
          <a:solidFill>
            <a:srgbClr val="073F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" name="Freeform 72"/>
          <p:cNvSpPr>
            <a:spLocks/>
          </p:cNvSpPr>
          <p:nvPr/>
        </p:nvSpPr>
        <p:spPr bwMode="auto">
          <a:xfrm>
            <a:off x="3331253" y="2356395"/>
            <a:ext cx="3725795" cy="3993604"/>
          </a:xfrm>
          <a:custGeom>
            <a:avLst/>
            <a:gdLst>
              <a:gd name="T0" fmla="*/ 3318 w 3325"/>
              <a:gd name="T1" fmla="*/ 1363 h 3564"/>
              <a:gd name="T2" fmla="*/ 1141 w 3325"/>
              <a:gd name="T3" fmla="*/ 1541 h 3564"/>
              <a:gd name="T4" fmla="*/ 15 w 3325"/>
              <a:gd name="T5" fmla="*/ 0 h 3564"/>
              <a:gd name="T6" fmla="*/ 3 w 3325"/>
              <a:gd name="T7" fmla="*/ 0 h 3564"/>
              <a:gd name="T8" fmla="*/ 0 w 3325"/>
              <a:gd name="T9" fmla="*/ 12 h 3564"/>
              <a:gd name="T10" fmla="*/ 1127 w 3325"/>
              <a:gd name="T11" fmla="*/ 1550 h 3564"/>
              <a:gd name="T12" fmla="*/ 426 w 3325"/>
              <a:gd name="T13" fmla="*/ 3555 h 3564"/>
              <a:gd name="T14" fmla="*/ 434 w 3325"/>
              <a:gd name="T15" fmla="*/ 3564 h 3564"/>
              <a:gd name="T16" fmla="*/ 443 w 3325"/>
              <a:gd name="T17" fmla="*/ 3564 h 3564"/>
              <a:gd name="T18" fmla="*/ 1143 w 3325"/>
              <a:gd name="T19" fmla="*/ 1557 h 3564"/>
              <a:gd name="T20" fmla="*/ 3321 w 3325"/>
              <a:gd name="T21" fmla="*/ 1380 h 3564"/>
              <a:gd name="T22" fmla="*/ 3325 w 3325"/>
              <a:gd name="T23" fmla="*/ 1370 h 3564"/>
              <a:gd name="T24" fmla="*/ 3318 w 3325"/>
              <a:gd name="T25" fmla="*/ 1363 h 3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25" h="3564">
                <a:moveTo>
                  <a:pt x="3318" y="1363"/>
                </a:moveTo>
                <a:lnTo>
                  <a:pt x="1141" y="1541"/>
                </a:lnTo>
                <a:lnTo>
                  <a:pt x="15" y="0"/>
                </a:lnTo>
                <a:lnTo>
                  <a:pt x="3" y="0"/>
                </a:lnTo>
                <a:lnTo>
                  <a:pt x="0" y="12"/>
                </a:lnTo>
                <a:lnTo>
                  <a:pt x="1127" y="1550"/>
                </a:lnTo>
                <a:lnTo>
                  <a:pt x="426" y="3555"/>
                </a:lnTo>
                <a:lnTo>
                  <a:pt x="434" y="3564"/>
                </a:lnTo>
                <a:lnTo>
                  <a:pt x="443" y="3564"/>
                </a:lnTo>
                <a:lnTo>
                  <a:pt x="1143" y="1557"/>
                </a:lnTo>
                <a:lnTo>
                  <a:pt x="3321" y="1380"/>
                </a:lnTo>
                <a:lnTo>
                  <a:pt x="3325" y="1370"/>
                </a:lnTo>
                <a:lnTo>
                  <a:pt x="3318" y="1363"/>
                </a:lnTo>
                <a:close/>
              </a:path>
            </a:pathLst>
          </a:custGeom>
          <a:solidFill>
            <a:sysClr val="window" lastClr="FFFFFF">
              <a:alpha val="20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69165" y="2569310"/>
            <a:ext cx="3603280" cy="393197"/>
            <a:chOff x="1392530" y="2481978"/>
            <a:chExt cx="3229536" cy="393197"/>
          </a:xfrm>
        </p:grpSpPr>
        <p:cxnSp>
          <p:nvCxnSpPr>
            <p:cNvPr id="43" name="Straight Connector 42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noFill/>
            <a:ln w="6350" cap="flat" cmpd="sng" algn="ctr">
              <a:solidFill>
                <a:srgbClr val="0B5B6B"/>
              </a:solidFill>
              <a:prstDash val="solid"/>
              <a:miter lim="800000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 flipH="1">
              <a:off x="1392530" y="2481978"/>
              <a:ext cx="2162533" cy="0"/>
            </a:xfrm>
            <a:prstGeom prst="line">
              <a:avLst/>
            </a:prstGeom>
            <a:noFill/>
            <a:ln w="6350" cap="flat" cmpd="sng" algn="ctr">
              <a:solidFill>
                <a:srgbClr val="0B5B6B"/>
              </a:solidFill>
              <a:prstDash val="solid"/>
              <a:miter lim="800000"/>
              <a:tailEnd type="oval"/>
            </a:ln>
            <a:effectLst/>
          </p:spPr>
        </p:cxnSp>
      </p:grpSp>
      <p:sp>
        <p:nvSpPr>
          <p:cNvPr id="45" name="TextBox 44"/>
          <p:cNvSpPr txBox="1"/>
          <p:nvPr/>
        </p:nvSpPr>
        <p:spPr>
          <a:xfrm>
            <a:off x="666647" y="1954054"/>
            <a:ext cx="1757553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0" cap="none" spc="0" normalizeH="0" baseline="0">
                <a:ln>
                  <a:noFill/>
                </a:ln>
                <a:solidFill>
                  <a:srgbClr val="1E6271"/>
                </a:solidFill>
                <a:effectLst/>
                <a:uLnTx/>
                <a:uFillTx/>
              </a:rPr>
              <a:t>Mandat &amp; historique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6529" y="2641202"/>
            <a:ext cx="2739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98438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sz="1400" kern="0"/>
              <a:t>Alignement avec les objectifs du fonds</a:t>
            </a:r>
          </a:p>
          <a:p>
            <a:pPr marL="285750" marR="0" lvl="0" indent="-198438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sz="1400" kern="0"/>
              <a:t>Au moins 3 ans d’opérations</a:t>
            </a:r>
            <a:endParaRPr kumimoji="0" lang="fr-BE" sz="1400" i="0" u="none" strike="noStrike" kern="0" cap="none" spc="0" normalizeH="0" baseline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03022" y="4093233"/>
            <a:ext cx="3107565" cy="564712"/>
            <a:chOff x="1392530" y="1917267"/>
            <a:chExt cx="3107565" cy="564712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3555062" y="1917267"/>
              <a:ext cx="945033" cy="564712"/>
            </a:xfrm>
            <a:prstGeom prst="line">
              <a:avLst/>
            </a:prstGeom>
            <a:noFill/>
            <a:ln w="6350" cap="flat" cmpd="sng" algn="ctr">
              <a:solidFill>
                <a:srgbClr val="0B5B6B"/>
              </a:solidFill>
              <a:prstDash val="solid"/>
              <a:miter lim="800000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 flipH="1">
              <a:off x="1392530" y="2481978"/>
              <a:ext cx="2162533" cy="0"/>
            </a:xfrm>
            <a:prstGeom prst="line">
              <a:avLst/>
            </a:prstGeom>
            <a:noFill/>
            <a:ln w="6350" cap="flat" cmpd="sng" algn="ctr">
              <a:solidFill>
                <a:srgbClr val="0B5B6B"/>
              </a:solidFill>
              <a:prstDash val="solid"/>
              <a:miter lim="800000"/>
              <a:tailEnd type="oval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738891" y="4288214"/>
            <a:ext cx="192315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0" cap="none" spc="0" normalizeH="0" baseline="0">
                <a:ln>
                  <a:noFill/>
                </a:ln>
                <a:solidFill>
                  <a:srgbClr val="1E6271"/>
                </a:solidFill>
                <a:effectLst/>
                <a:uLnTx/>
                <a:uFillTx/>
              </a:rPr>
              <a:t>Taille</a:t>
            </a:r>
            <a:r>
              <a:rPr kumimoji="0" lang="fr-BE" sz="2000" b="1" i="0" u="none" strike="noStrike" kern="0" cap="none" spc="0" normalizeH="0">
                <a:ln>
                  <a:noFill/>
                </a:ln>
                <a:solidFill>
                  <a:srgbClr val="1E6271"/>
                </a:solidFill>
                <a:effectLst/>
                <a:uLnTx/>
                <a:uFillTx/>
              </a:rPr>
              <a:t> du projet</a:t>
            </a:r>
            <a:endParaRPr kumimoji="0" lang="fr-BE" sz="2000" b="1" i="0" u="none" strike="noStrike" kern="0" cap="none" spc="0" normalizeH="0" baseline="0">
              <a:ln>
                <a:noFill/>
              </a:ln>
              <a:solidFill>
                <a:srgbClr val="1E6271"/>
              </a:solidFill>
              <a:effectLst/>
              <a:uLnTx/>
              <a:uFillTx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9238" y="4663694"/>
            <a:ext cx="2108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sz="1400" kern="0" dirty="0"/>
              <a:t>Micro ( &lt;10M)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sz="1400" kern="0" dirty="0"/>
              <a:t>Petit (10-50M)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Moyen (50-250M)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sz="1400" kern="0" dirty="0"/>
              <a:t>Grand </a:t>
            </a:r>
            <a:r>
              <a:rPr lang="en-US" sz="1400" kern="0" dirty="0"/>
              <a:t>( &gt;250M)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52" name="Group 51"/>
          <p:cNvGrpSpPr/>
          <p:nvPr/>
        </p:nvGrpSpPr>
        <p:grpSpPr>
          <a:xfrm flipH="1">
            <a:off x="5671846" y="2327521"/>
            <a:ext cx="3124464" cy="313657"/>
            <a:chOff x="1392530" y="2481978"/>
            <a:chExt cx="3124464" cy="313657"/>
          </a:xfrm>
        </p:grpSpPr>
        <p:cxnSp>
          <p:nvCxnSpPr>
            <p:cNvPr id="53" name="Straight Connector 52"/>
            <p:cNvCxnSpPr/>
            <p:nvPr/>
          </p:nvCxnSpPr>
          <p:spPr>
            <a:xfrm flipH="1" flipV="1">
              <a:off x="3555062" y="2481981"/>
              <a:ext cx="961932" cy="313654"/>
            </a:xfrm>
            <a:prstGeom prst="line">
              <a:avLst/>
            </a:prstGeom>
            <a:noFill/>
            <a:ln w="6350" cap="flat" cmpd="sng" algn="ctr">
              <a:solidFill>
                <a:srgbClr val="0B5B6B"/>
              </a:solidFill>
              <a:prstDash val="solid"/>
              <a:miter lim="800000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>
            <a:xfrm flipH="1">
              <a:off x="1392530" y="2481978"/>
              <a:ext cx="2162533" cy="0"/>
            </a:xfrm>
            <a:prstGeom prst="line">
              <a:avLst/>
            </a:prstGeom>
            <a:noFill/>
            <a:ln w="6350" cap="flat" cmpd="sng" algn="ctr">
              <a:solidFill>
                <a:srgbClr val="0B5B6B"/>
              </a:solidFill>
              <a:prstDash val="solid"/>
              <a:miter lim="800000"/>
              <a:tailEnd type="oval"/>
            </a:ln>
            <a:effectLst/>
          </p:spPr>
        </p:cxnSp>
      </p:grpSp>
      <p:sp>
        <p:nvSpPr>
          <p:cNvPr id="55" name="TextBox 54"/>
          <p:cNvSpPr txBox="1"/>
          <p:nvPr/>
        </p:nvSpPr>
        <p:spPr>
          <a:xfrm flipH="1">
            <a:off x="6819442" y="1732486"/>
            <a:ext cx="2296755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0" cap="none" spc="0" normalizeH="0" baseline="0">
                <a:ln>
                  <a:noFill/>
                </a:ln>
                <a:solidFill>
                  <a:srgbClr val="1E6271"/>
                </a:solidFill>
                <a:effectLst/>
                <a:uLnTx/>
                <a:uFillTx/>
              </a:rPr>
              <a:t>Fonctions fiduciaires</a:t>
            </a:r>
          </a:p>
        </p:txBody>
      </p:sp>
      <p:sp>
        <p:nvSpPr>
          <p:cNvPr id="56" name="TextBox 55"/>
          <p:cNvSpPr txBox="1"/>
          <p:nvPr/>
        </p:nvSpPr>
        <p:spPr>
          <a:xfrm flipH="1">
            <a:off x="6663661" y="2333271"/>
            <a:ext cx="22967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400" kern="0" dirty="0"/>
              <a:t>Elémentaires</a:t>
            </a:r>
            <a:endParaRPr lang="en-US" sz="1400" kern="0" dirty="0"/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sz="1400" kern="0" dirty="0"/>
              <a:t>Spécialisées</a:t>
            </a:r>
            <a:r>
              <a:rPr lang="en-US" sz="1400" kern="0" dirty="0"/>
              <a:t>: </a:t>
            </a:r>
          </a:p>
          <a:p>
            <a:pPr marL="742950" lvl="1" indent="-285750" defTabSz="9144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CA" sz="1400" kern="0" dirty="0"/>
              <a:t>Gestion de projet</a:t>
            </a:r>
          </a:p>
          <a:p>
            <a:pPr marL="742950" lvl="1" indent="-285750" defTabSz="914400">
              <a:buFont typeface="Wingdings" charset="2"/>
              <a:buChar char="ü"/>
              <a:defRPr/>
            </a:pPr>
            <a:r>
              <a:rPr lang="fr-CA" sz="1400" kern="0" dirty="0"/>
              <a:t>Allocation de dons</a:t>
            </a:r>
          </a:p>
          <a:p>
            <a:pPr marL="742950" lvl="1" indent="-285750" defTabSz="914400">
              <a:buFont typeface="Wingdings" charset="2"/>
              <a:buChar char="ü"/>
              <a:defRPr/>
            </a:pPr>
            <a:r>
              <a:rPr lang="fr-CA" sz="1400" kern="0" dirty="0"/>
              <a:t>Prêts/Garanties/ Prise de participation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kern="0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6061552" y="5222655"/>
            <a:ext cx="2734758" cy="0"/>
          </a:xfrm>
          <a:prstGeom prst="line">
            <a:avLst/>
          </a:prstGeom>
          <a:noFill/>
          <a:ln w="6350" cap="flat" cmpd="sng" algn="ctr">
            <a:solidFill>
              <a:srgbClr val="0B5B6B"/>
            </a:solidFill>
            <a:prstDash val="solid"/>
            <a:miter lim="800000"/>
            <a:tailEnd type="oval"/>
          </a:ln>
          <a:effectLst/>
        </p:spPr>
      </p:cxnSp>
      <p:sp>
        <p:nvSpPr>
          <p:cNvPr id="58" name="TextBox 57"/>
          <p:cNvSpPr txBox="1"/>
          <p:nvPr/>
        </p:nvSpPr>
        <p:spPr>
          <a:xfrm flipH="1">
            <a:off x="6948414" y="4349210"/>
            <a:ext cx="2011999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000" b="1" kern="0" dirty="0">
                <a:solidFill>
                  <a:srgbClr val="1E6271"/>
                </a:solidFill>
              </a:rPr>
              <a:t>Catégories de risque env. et social</a:t>
            </a:r>
            <a:endParaRPr kumimoji="0" lang="fr-BE" sz="2000" b="1" i="0" u="none" strike="noStrike" kern="0" cap="none" spc="0" normalizeH="0" baseline="0" dirty="0">
              <a:ln>
                <a:noFill/>
              </a:ln>
              <a:solidFill>
                <a:srgbClr val="1E6271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 flipH="1">
            <a:off x="6799732" y="5252092"/>
            <a:ext cx="23164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 noProof="0" dirty="0"/>
              <a:t>A (</a:t>
            </a:r>
            <a:r>
              <a:rPr lang="fr-BE" sz="1400" kern="0" noProof="0" dirty="0"/>
              <a:t>haut)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sz="1400" kern="0" noProof="0" dirty="0"/>
              <a:t>B (moyen)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</a:rPr>
              <a:t>C</a:t>
            </a:r>
            <a:r>
              <a:rPr kumimoji="0" lang="fr-BE" sz="140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 (</a:t>
            </a:r>
            <a:r>
              <a:rPr lang="fr-BE" sz="1400" kern="0" dirty="0"/>
              <a:t>faible ou aucun</a:t>
            </a:r>
            <a:r>
              <a:rPr kumimoji="0" lang="en-US" sz="140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)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2226836" y="348958"/>
            <a:ext cx="6577871" cy="12406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r">
              <a:lnSpc>
                <a:spcPct val="90000"/>
              </a:lnSpc>
            </a:pPr>
            <a:r>
              <a:rPr lang="fr-CA" sz="3200" b="1" dirty="0"/>
              <a:t>Niveaux d’Accréditation adaptés au profil de l’Entité candidate </a:t>
            </a:r>
          </a:p>
        </p:txBody>
      </p:sp>
    </p:spTree>
    <p:extLst>
      <p:ext uri="{BB962C8B-B14F-4D97-AF65-F5344CB8AC3E}">
        <p14:creationId xmlns:p14="http://schemas.microsoft.com/office/powerpoint/2010/main" val="17468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5" grpId="0"/>
      <p:bldP spid="46" grpId="0"/>
      <p:bldP spid="50" grpId="0"/>
      <p:bldP spid="51" grpId="0"/>
      <p:bldP spid="55" grpId="0"/>
      <p:bldP spid="56" grpId="0"/>
      <p:bldP spid="58" grpId="0"/>
      <p:bldP spid="5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865" y="3708115"/>
            <a:ext cx="485404" cy="4854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742" y="2980227"/>
            <a:ext cx="1252378" cy="516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89" y="4360552"/>
            <a:ext cx="1055559" cy="791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443" y="3039798"/>
            <a:ext cx="1044288" cy="2835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028" y="3576427"/>
            <a:ext cx="1242893" cy="7177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022" y="3628027"/>
            <a:ext cx="707556" cy="5984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672" y="2928289"/>
            <a:ext cx="451029" cy="543474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307400" y="1618721"/>
            <a:ext cx="1163603" cy="563349"/>
            <a:chOff x="5595479" y="3540159"/>
            <a:chExt cx="1463751" cy="70866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43126" y="3540159"/>
              <a:ext cx="568458" cy="45327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595479" y="3971823"/>
              <a:ext cx="14637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Rwanda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5055" y="4305415"/>
            <a:ext cx="970051" cy="798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121" y="4817662"/>
            <a:ext cx="973578" cy="973578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 rotWithShape="1">
          <a:blip r:embed="rId1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7766" y="3635583"/>
            <a:ext cx="1923080" cy="555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2" name="Picture 31"/>
          <p:cNvPicPr/>
          <p:nvPr/>
        </p:nvPicPr>
        <p:blipFill rotWithShape="1">
          <a:blip r:embed="rId1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2754" y="3674929"/>
            <a:ext cx="1229527" cy="4690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4" name="Picture 33"/>
          <p:cNvPicPr/>
          <p:nvPr/>
        </p:nvPicPr>
        <p:blipFill rotWithShape="1">
          <a:blip r:embed="rId1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2175" y="2892680"/>
            <a:ext cx="514550" cy="559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401760" y="1586886"/>
            <a:ext cx="1024854" cy="591890"/>
            <a:chOff x="171463" y="2724998"/>
            <a:chExt cx="3367890" cy="1945079"/>
          </a:xfrm>
        </p:grpSpPr>
        <p:pic>
          <p:nvPicPr>
            <p:cNvPr id="36" name="Picture 35"/>
            <p:cNvPicPr/>
            <p:nvPr/>
          </p:nvPicPr>
          <p:blipFill rotWithShape="1">
            <a:blip r:embed="rId1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08588" y="2724998"/>
              <a:ext cx="1688430" cy="110882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71463" y="3759798"/>
              <a:ext cx="3367890" cy="91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Morocco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55841" y="2021548"/>
            <a:ext cx="835712" cy="644081"/>
            <a:chOff x="2361089" y="2336502"/>
            <a:chExt cx="2746330" cy="2116589"/>
          </a:xfrm>
        </p:grpSpPr>
        <p:pic>
          <p:nvPicPr>
            <p:cNvPr id="39" name="Picture 38"/>
            <p:cNvPicPr/>
            <p:nvPr/>
          </p:nvPicPr>
          <p:blipFill rotWithShape="1">
            <a:blip r:embed="rId1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22619" y="2336502"/>
              <a:ext cx="1478702" cy="147046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361089" y="3729468"/>
              <a:ext cx="2746330" cy="72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Ethiopia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91300" y="1933638"/>
            <a:ext cx="844790" cy="739028"/>
            <a:chOff x="4317947" y="2138758"/>
            <a:chExt cx="2522297" cy="2428606"/>
          </a:xfrm>
        </p:grpSpPr>
        <p:pic>
          <p:nvPicPr>
            <p:cNvPr id="42" name="Picture 41"/>
            <p:cNvPicPr/>
            <p:nvPr/>
          </p:nvPicPr>
          <p:blipFill rotWithShape="1">
            <a:blip r:embed="rId18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06065" y="2138758"/>
              <a:ext cx="1878981" cy="185799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4317947" y="3657085"/>
              <a:ext cx="2522297" cy="91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Kenya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57419" y="2187278"/>
            <a:ext cx="891840" cy="438558"/>
            <a:chOff x="532445" y="3001253"/>
            <a:chExt cx="2494015" cy="122642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9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131" y="3001253"/>
              <a:ext cx="1828636" cy="513758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32445" y="3453050"/>
              <a:ext cx="2494015" cy="774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Argentina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44614" y="2353592"/>
            <a:ext cx="705901" cy="422706"/>
            <a:chOff x="1311105" y="2095205"/>
            <a:chExt cx="887986" cy="5317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6292" y="2095205"/>
              <a:ext cx="728637" cy="27785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311105" y="2349947"/>
              <a:ext cx="887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Senegal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492684" y="1692002"/>
            <a:ext cx="976704" cy="481626"/>
            <a:chOff x="2218006" y="2057064"/>
            <a:chExt cx="1228640" cy="60585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0926" y="2057064"/>
              <a:ext cx="1136317" cy="303965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218006" y="2314473"/>
              <a:ext cx="1228640" cy="34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Namibia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587564" y="1615604"/>
            <a:ext cx="705901" cy="692008"/>
            <a:chOff x="4871441" y="1439025"/>
            <a:chExt cx="887986" cy="87050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1191" y="1439025"/>
              <a:ext cx="601142" cy="625735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4871441" y="2032535"/>
              <a:ext cx="887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India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605397" y="1603907"/>
            <a:ext cx="705901" cy="629046"/>
            <a:chOff x="6518033" y="1504023"/>
            <a:chExt cx="887986" cy="7913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28294" y="1504023"/>
              <a:ext cx="867465" cy="575697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6518033" y="2018330"/>
              <a:ext cx="887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Peru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203334" y="1702615"/>
            <a:ext cx="1544616" cy="523147"/>
            <a:chOff x="7392269" y="1568331"/>
            <a:chExt cx="1943044" cy="658090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5456" y="1568331"/>
              <a:ext cx="1316671" cy="33147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392269" y="1877971"/>
              <a:ext cx="1943044" cy="34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South Africa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8002584" y="2035797"/>
            <a:ext cx="1000030" cy="584423"/>
            <a:chOff x="1130368" y="2137507"/>
            <a:chExt cx="1257984" cy="735172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5417" y="2137507"/>
              <a:ext cx="807884" cy="56919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130368" y="2524229"/>
              <a:ext cx="1257984" cy="34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Mongolia</a:t>
              </a: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456" y="2871241"/>
            <a:ext cx="591442" cy="591442"/>
          </a:xfrm>
          <a:prstGeom prst="rect">
            <a:avLst/>
          </a:prstGeom>
          <a:ln>
            <a:noFill/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257" y="2888521"/>
            <a:ext cx="583768" cy="58376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8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85" y="5147429"/>
            <a:ext cx="1544336" cy="62363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40" y="5127729"/>
            <a:ext cx="1518973" cy="63312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0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900" y="4429688"/>
            <a:ext cx="744839" cy="48078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1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038" y="5845402"/>
            <a:ext cx="701042" cy="34504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075" y="4434990"/>
            <a:ext cx="664067" cy="56987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268" y="5829405"/>
            <a:ext cx="1635234" cy="32539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914" y="5115841"/>
            <a:ext cx="884267" cy="41238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615" y="4367043"/>
            <a:ext cx="862080" cy="66589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892" y="5744001"/>
            <a:ext cx="471297" cy="47129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187" y="4367043"/>
            <a:ext cx="681860" cy="68186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8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4560" y="4348657"/>
            <a:ext cx="677682" cy="6654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9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504" y="5131659"/>
            <a:ext cx="1769201" cy="31013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0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837" y="5638659"/>
            <a:ext cx="587165" cy="71415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1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424" y="5663700"/>
            <a:ext cx="650352" cy="71321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327" y="4946771"/>
            <a:ext cx="913901" cy="65679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60" y="5942869"/>
            <a:ext cx="689180" cy="23432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10185" y="2205115"/>
            <a:ext cx="705901" cy="701965"/>
            <a:chOff x="1938197" y="2136160"/>
            <a:chExt cx="705901" cy="701965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3643" y="2136160"/>
              <a:ext cx="435859" cy="444622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1938197" y="2561126"/>
              <a:ext cx="705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China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90238" y="1658988"/>
            <a:ext cx="1001780" cy="607533"/>
            <a:chOff x="2330610" y="1782240"/>
            <a:chExt cx="1001780" cy="607533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0610" y="1782240"/>
              <a:ext cx="1001780" cy="430672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2491699" y="2112774"/>
              <a:ext cx="705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</a:rPr>
                <a:t>Korea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40208" y="1540417"/>
            <a:ext cx="926732" cy="678146"/>
            <a:chOff x="7423393" y="1621444"/>
            <a:chExt cx="926732" cy="678146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5480" y="1621444"/>
              <a:ext cx="547560" cy="486720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7423393" y="2022591"/>
              <a:ext cx="92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</a:rPr>
                <a:t>Indonesia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4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006" y="2937576"/>
            <a:ext cx="1074620" cy="53731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8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849" y="2951644"/>
            <a:ext cx="762859" cy="540879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9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556" y="5666353"/>
            <a:ext cx="444326" cy="65876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50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041" y="5897800"/>
            <a:ext cx="1002480" cy="3244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2697" y="2315751"/>
            <a:ext cx="1058314" cy="519337"/>
            <a:chOff x="362697" y="2315751"/>
            <a:chExt cx="1058314" cy="519337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51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697" y="2315751"/>
              <a:ext cx="1030735" cy="358517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396157" y="2558089"/>
              <a:ext cx="1024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Morocco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79120" y="2305119"/>
            <a:ext cx="1024854" cy="523114"/>
            <a:chOff x="2787595" y="2358166"/>
            <a:chExt cx="1024854" cy="523114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5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2879" y="2358166"/>
              <a:ext cx="852763" cy="294375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2787595" y="2604281"/>
              <a:ext cx="1024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</a:rPr>
                <a:t>Bangladesh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03176" y="2274241"/>
            <a:ext cx="736212" cy="530449"/>
            <a:chOff x="6103176" y="2274241"/>
            <a:chExt cx="736212" cy="530449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5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6021" y="2274241"/>
              <a:ext cx="723367" cy="307431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6103176" y="2584491"/>
              <a:ext cx="705901" cy="22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India</a:t>
              </a:r>
            </a:p>
          </p:txBody>
        </p:sp>
      </p:grpSp>
      <p:pic>
        <p:nvPicPr>
          <p:cNvPr id="99" name="Picture 98"/>
          <p:cNvPicPr>
            <a:picLocks noChangeAspect="1"/>
          </p:cNvPicPr>
          <p:nvPr/>
        </p:nvPicPr>
        <p:blipFill>
          <a:blip r:embed="rId5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376" y="2868189"/>
            <a:ext cx="579994" cy="663674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5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582" y="3681044"/>
            <a:ext cx="1267596" cy="455672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5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22" y="4971253"/>
            <a:ext cx="944471" cy="632315"/>
          </a:xfrm>
          <a:prstGeom prst="rect">
            <a:avLst/>
          </a:prstGeom>
        </p:spPr>
      </p:pic>
      <p:sp>
        <p:nvSpPr>
          <p:cNvPr id="102" name="Title 1"/>
          <p:cNvSpPr txBox="1">
            <a:spLocks/>
          </p:cNvSpPr>
          <p:nvPr/>
        </p:nvSpPr>
        <p:spPr>
          <a:xfrm>
            <a:off x="1055735" y="912069"/>
            <a:ext cx="7367587" cy="526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r"/>
            <a:r>
              <a:rPr lang="fr-BE" sz="3200" b="1"/>
              <a:t>Un réseau de partenaires diversifié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403251" y="6374766"/>
            <a:ext cx="233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b="1" dirty="0" smtClean="0"/>
              <a:t>54 </a:t>
            </a:r>
            <a:r>
              <a:rPr lang="fr-BE" b="1" dirty="0"/>
              <a:t>entités accréditées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840254" y="6459622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1100" i="1" dirty="0">
                <a:solidFill>
                  <a:srgbClr val="7F7F7F"/>
                </a:solidFill>
              </a:rPr>
              <a:t>Date: </a:t>
            </a:r>
            <a:r>
              <a:rPr lang="fr-BE" sz="1100" i="1" dirty="0" smtClean="0">
                <a:solidFill>
                  <a:srgbClr val="7F7F7F"/>
                </a:solidFill>
              </a:rPr>
              <a:t>Juillet 2017</a:t>
            </a:r>
            <a:endParaRPr lang="fr-BE" sz="11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00188" cy="69513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30433" y="1004455"/>
            <a:ext cx="67672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Pour plus d’information, voir </a:t>
            </a:r>
            <a:r>
              <a:rPr lang="en-US" sz="24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www.greenclimate.fund</a:t>
            </a:r>
          </a:p>
          <a:p>
            <a:pPr algn="ctr">
              <a:lnSpc>
                <a:spcPct val="150000"/>
              </a:lnSpc>
            </a:pPr>
            <a:endParaRPr lang="en-US" sz="2400" b="1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Liens rapides:</a:t>
            </a:r>
          </a:p>
          <a:p>
            <a:pPr algn="ctr">
              <a:lnSpc>
                <a:spcPct val="150000"/>
              </a:lnSpc>
            </a:pPr>
            <a:r>
              <a:rPr lang="en-US" sz="2400" noProof="1">
                <a:solidFill>
                  <a:schemeClr val="accent2"/>
                </a:solidFill>
                <a:hlinkClick r:id="rId3"/>
              </a:rPr>
              <a:t>GCF portfolio</a:t>
            </a:r>
            <a:endParaRPr lang="en-US" sz="2400" noProof="1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noProof="1">
                <a:solidFill>
                  <a:schemeClr val="accent2"/>
                </a:solidFill>
                <a:hlinkClick r:id="rId4"/>
              </a:rPr>
              <a:t>Accredited Entity composition</a:t>
            </a:r>
            <a:endParaRPr lang="en-US" sz="2400" noProof="1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noProof="1">
                <a:solidFill>
                  <a:schemeClr val="accent2"/>
                </a:solidFill>
                <a:hlinkClick r:id="rId5"/>
              </a:rPr>
              <a:t>Resources mobilized</a:t>
            </a:r>
            <a:endParaRPr lang="en-US" sz="2400" noProof="1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noProof="1">
              <a:solidFill>
                <a:srgbClr val="216977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… Suivez-nous sur Twitter </a:t>
            </a:r>
            <a:r>
              <a:rPr lang="en-US" sz="24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@GCF_news</a:t>
            </a:r>
          </a:p>
        </p:txBody>
      </p:sp>
    </p:spTree>
    <p:extLst>
      <p:ext uri="{BB962C8B-B14F-4D97-AF65-F5344CB8AC3E}">
        <p14:creationId xmlns:p14="http://schemas.microsoft.com/office/powerpoint/2010/main" val="6108097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637" y="-76715"/>
            <a:ext cx="9349274" cy="6987996"/>
          </a:xfrm>
          <a:prstGeom prst="rect">
            <a:avLst/>
          </a:prstGeom>
        </p:spPr>
      </p:pic>
      <p:pic>
        <p:nvPicPr>
          <p:cNvPr id="7" name="Picture 6" descr="GCFblgrnLogoRG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030" y="2781299"/>
            <a:ext cx="2785974" cy="19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8409" y="910423"/>
            <a:ext cx="6511796" cy="560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600"/>
              </a:lnSpc>
              <a:spcBef>
                <a:spcPts val="800"/>
              </a:spcBef>
            </a:pPr>
            <a:r>
              <a:rPr lang="fr-BE" sz="3600" b="1" dirty="0">
                <a:latin typeface="Corbel" charset="0"/>
                <a:ea typeface="Corbel" charset="0"/>
                <a:cs typeface="Corbel" charset="0"/>
              </a:rPr>
              <a:t>Eléments de base sur le GCF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911" y="2031559"/>
            <a:ext cx="2112050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r>
              <a:rPr lang="fr-BE" sz="2000" dirty="0"/>
              <a:t>NOM</a:t>
            </a:r>
            <a:endParaRPr lang="fr-BE" sz="2000" dirty="0">
              <a:ea typeface="Corbel" charset="0"/>
              <a:cs typeface="Corbel" charset="0"/>
            </a:endParaRPr>
          </a:p>
          <a:p>
            <a:pPr algn="r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r>
              <a:rPr lang="fr-BE" sz="2000" dirty="0">
                <a:ea typeface="Corbel" charset="0"/>
                <a:cs typeface="Corbel" charset="0"/>
              </a:rPr>
              <a:t>TYPE</a:t>
            </a:r>
          </a:p>
          <a:p>
            <a:pPr algn="r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r>
              <a:rPr lang="fr-BE" sz="2000" dirty="0">
                <a:ea typeface="Corbel" charset="0"/>
                <a:cs typeface="Corbel" charset="0"/>
              </a:rPr>
              <a:t>ETABLI LE</a:t>
            </a:r>
          </a:p>
          <a:p>
            <a:pPr algn="r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r>
              <a:rPr lang="fr-BE" sz="2000" dirty="0">
                <a:ea typeface="Corbel" charset="0"/>
                <a:cs typeface="Corbel" charset="0"/>
              </a:rPr>
              <a:t>MEMBRES</a:t>
            </a:r>
          </a:p>
          <a:p>
            <a:pPr algn="r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r>
              <a:rPr lang="fr-BE" sz="2000" dirty="0">
                <a:ea typeface="Corbel" charset="0"/>
                <a:cs typeface="Corbel" charset="0"/>
              </a:rPr>
              <a:t>GOUVERNANCE</a:t>
            </a:r>
            <a:endParaRPr lang="fr-BE" sz="2000" dirty="0">
              <a:solidFill>
                <a:schemeClr val="bg1"/>
              </a:solidFill>
              <a:ea typeface="Corbel" charset="0"/>
              <a:cs typeface="Corbel" charset="0"/>
            </a:endParaRPr>
          </a:p>
          <a:p>
            <a:pPr algn="r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r>
              <a:rPr lang="fr-BE" sz="2000" dirty="0">
                <a:ea typeface="Corbel" charset="0"/>
                <a:cs typeface="Corbel" charset="0"/>
              </a:rPr>
              <a:t>MANDAT                                        </a:t>
            </a:r>
            <a:r>
              <a:rPr lang="fr-BE" sz="2000" dirty="0">
                <a:solidFill>
                  <a:schemeClr val="bg1"/>
                </a:solidFill>
                <a:ea typeface="Corbel" charset="0"/>
                <a:cs typeface="Corbel" charset="0"/>
              </a:rPr>
              <a:t>x                                                         x</a:t>
            </a:r>
          </a:p>
          <a:p>
            <a:pPr marL="0" lvl="1" algn="r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r>
              <a:rPr lang="fr-BE" sz="2000" dirty="0">
                <a:ea typeface="Corbel" charset="0"/>
                <a:cs typeface="Corbel" charset="0"/>
              </a:rPr>
              <a:t>SIEGE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4929" y="2031559"/>
            <a:ext cx="5799150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  <a:buFont typeface="Arial" charset="0"/>
              <a:buChar char="•"/>
            </a:pPr>
            <a:r>
              <a:rPr lang="fr-BE" sz="2000"/>
              <a:t>Fonds Vert pour le Climat (GCF)</a:t>
            </a:r>
            <a:endParaRPr lang="fr-BE" sz="2000">
              <a:ea typeface="Corbel" charset="0"/>
              <a:cs typeface="Corbel" charset="0"/>
            </a:endParaRP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  <a:buFont typeface="Arial" charset="0"/>
              <a:buChar char="•"/>
            </a:pPr>
            <a:r>
              <a:rPr lang="fr-BE" sz="2000">
                <a:ea typeface="Corbel" charset="0"/>
                <a:cs typeface="Corbel" charset="0"/>
              </a:rPr>
              <a:t>Mécanisme Financier de la CCNUCC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  <a:buFont typeface="Arial" charset="0"/>
              <a:buChar char="•"/>
            </a:pPr>
            <a:r>
              <a:rPr lang="fr-BE" sz="2000">
                <a:ea typeface="Corbel" charset="0"/>
                <a:cs typeface="Corbel" charset="0"/>
              </a:rPr>
              <a:t>11 décembre 2010 à Cancun, Méxique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  <a:buFont typeface="Arial" charset="0"/>
              <a:buChar char="•"/>
            </a:pPr>
            <a:r>
              <a:rPr lang="fr-BE" sz="2000">
                <a:ea typeface="Corbel" charset="0"/>
                <a:cs typeface="Corbel" charset="0"/>
              </a:rPr>
              <a:t>Les 194 pays membres de la Convention 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  <a:buFont typeface="Arial" charset="0"/>
              <a:buChar char="•"/>
            </a:pPr>
            <a:r>
              <a:rPr lang="fr-BE" sz="2000">
                <a:ea typeface="Corbel" charset="0"/>
                <a:cs typeface="Corbel" charset="0"/>
              </a:rPr>
              <a:t>Conseil + Secrétariat + Unités Indépendantes</a:t>
            </a:r>
          </a:p>
          <a:p>
            <a:pPr marL="342900" indent="-342900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  <a:buFont typeface="Arial" charset="0"/>
              <a:buChar char="•"/>
            </a:pPr>
            <a:r>
              <a:rPr lang="fr-BE" sz="2000">
                <a:ea typeface="Corbel" charset="0"/>
                <a:cs typeface="Corbel" charset="0"/>
              </a:rPr>
              <a:t>Promouvoir un développement à faibles émissions de GES et résilient au changement climatique dans les pays en développement</a:t>
            </a:r>
          </a:p>
          <a:p>
            <a:pPr marL="355600" lvl="1" indent="-355600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  <a:buFont typeface="Arial" charset="0"/>
              <a:buChar char="•"/>
            </a:pPr>
            <a:r>
              <a:rPr lang="fr-BE" sz="2000" noProof="1">
                <a:ea typeface="Corbel" charset="0"/>
                <a:cs typeface="Corbel" charset="0"/>
              </a:rPr>
              <a:t>Songdo</a:t>
            </a:r>
            <a:r>
              <a:rPr lang="fr-BE" sz="2000">
                <a:ea typeface="Corbel" charset="0"/>
                <a:cs typeface="Corbel" charset="0"/>
              </a:rPr>
              <a:t>, République de Corée</a:t>
            </a:r>
            <a:endParaRPr lang="fr-BE" sz="2000" dirty="0"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21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144" y="971407"/>
            <a:ext cx="6096099" cy="60960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9756" y="813494"/>
            <a:ext cx="7826876" cy="6663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r"/>
            <a:r>
              <a:rPr lang="en-US" sz="3600" b="1" dirty="0"/>
              <a:t>Le </a:t>
            </a:r>
            <a:r>
              <a:rPr lang="fr-BE" sz="3600" b="1" dirty="0"/>
              <a:t>modèle opérationnel </a:t>
            </a:r>
            <a:r>
              <a:rPr lang="en-US" sz="3600" b="1" dirty="0"/>
              <a:t>du GCF</a:t>
            </a:r>
          </a:p>
        </p:txBody>
      </p:sp>
    </p:spTree>
    <p:extLst>
      <p:ext uri="{BB962C8B-B14F-4D97-AF65-F5344CB8AC3E}">
        <p14:creationId xmlns:p14="http://schemas.microsoft.com/office/powerpoint/2010/main" val="43419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783" y="1255467"/>
            <a:ext cx="5094092" cy="509409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86088" y="735990"/>
            <a:ext cx="7862311" cy="7141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r"/>
            <a:r>
              <a:rPr lang="fr-BE" sz="3600" b="1"/>
              <a:t>Les ressources du GCF</a:t>
            </a:r>
          </a:p>
        </p:txBody>
      </p:sp>
      <p:sp>
        <p:nvSpPr>
          <p:cNvPr id="5" name="Text Placeholder 18"/>
          <p:cNvSpPr txBox="1">
            <a:spLocks/>
          </p:cNvSpPr>
          <p:nvPr/>
        </p:nvSpPr>
        <p:spPr>
          <a:xfrm>
            <a:off x="486088" y="1923505"/>
            <a:ext cx="4057949" cy="45560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Clr>
                <a:srgbClr val="1E6271"/>
              </a:buClr>
              <a:buFont typeface="Arial" panose="020B0604020202020204" pitchFamily="34" charset="0"/>
              <a:buChar char="•"/>
            </a:pPr>
            <a:r>
              <a:rPr lang="fr-BE" sz="1700" dirty="0"/>
              <a:t>10.3 milliards USD en promesse de dons</a:t>
            </a:r>
          </a:p>
          <a:p>
            <a:pPr marL="285750" indent="-285750">
              <a:spcAft>
                <a:spcPts val="1200"/>
              </a:spcAft>
              <a:buClr>
                <a:srgbClr val="1E6271"/>
              </a:buClr>
              <a:buFont typeface="Arial" panose="020B0604020202020204" pitchFamily="34" charset="0"/>
              <a:buChar char="•"/>
            </a:pPr>
            <a:r>
              <a:rPr lang="fr-BE" sz="1700" dirty="0"/>
              <a:t>10.1 milliards USD de contributions signées</a:t>
            </a:r>
          </a:p>
          <a:p>
            <a:pPr marL="285750" indent="-285750">
              <a:spcAft>
                <a:spcPts val="1200"/>
              </a:spcAft>
              <a:buClr>
                <a:srgbClr val="1E6271"/>
              </a:buClr>
              <a:buFont typeface="Arial" panose="020B0604020202020204" pitchFamily="34" charset="0"/>
              <a:buChar char="•"/>
            </a:pPr>
            <a:r>
              <a:rPr lang="fr-BE" sz="1700" dirty="0"/>
              <a:t>Equilibre entre atténuation et adaptation (50/50)</a:t>
            </a:r>
          </a:p>
          <a:p>
            <a:pPr marL="285750" indent="-285750">
              <a:spcAft>
                <a:spcPts val="1200"/>
              </a:spcAft>
              <a:buClr>
                <a:srgbClr val="1E6271"/>
              </a:buClr>
              <a:buFont typeface="Arial" panose="020B0604020202020204" pitchFamily="34" charset="0"/>
              <a:buChar char="•"/>
            </a:pPr>
            <a:r>
              <a:rPr lang="fr-BE" sz="1700" dirty="0"/>
              <a:t>Equilibre géographique</a:t>
            </a:r>
          </a:p>
          <a:p>
            <a:pPr marL="285750" indent="-285750">
              <a:spcAft>
                <a:spcPts val="1200"/>
              </a:spcAft>
              <a:buClr>
                <a:srgbClr val="1E6271"/>
              </a:buClr>
              <a:buFont typeface="Arial" panose="020B0604020202020204" pitchFamily="34" charset="0"/>
              <a:buChar char="•"/>
            </a:pPr>
            <a:r>
              <a:rPr lang="fr-BE" sz="1700" dirty="0"/>
              <a:t>50% des ressources d’adaptation pour les PEID, les PMA et les Pays Africains</a:t>
            </a:r>
          </a:p>
          <a:p>
            <a:pPr marL="285750" indent="-285750">
              <a:spcAft>
                <a:spcPts val="1200"/>
              </a:spcAft>
              <a:buClr>
                <a:srgbClr val="1E6271"/>
              </a:buClr>
              <a:buFont typeface="Arial" panose="020B0604020202020204" pitchFamily="34" charset="0"/>
              <a:buChar char="•"/>
            </a:pPr>
            <a:r>
              <a:rPr lang="fr-BE" sz="1700" dirty="0"/>
              <a:t>Environ 80 millions USD pour les activités d’appui préparatoire</a:t>
            </a:r>
          </a:p>
          <a:p>
            <a:pPr marL="285750" indent="-285750">
              <a:spcAft>
                <a:spcPts val="1200"/>
              </a:spcAft>
              <a:buClr>
                <a:srgbClr val="1E6271"/>
              </a:buClr>
              <a:buFont typeface="Arial" panose="020B0604020202020204" pitchFamily="34" charset="0"/>
              <a:buChar char="•"/>
            </a:pPr>
            <a:r>
              <a:rPr lang="fr-BE" sz="1700" dirty="0"/>
              <a:t>40 millions USD dédiés à la préparation des projets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3078" y="6459622"/>
            <a:ext cx="11512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1100" i="1" dirty="0">
                <a:solidFill>
                  <a:srgbClr val="7F7F7F"/>
                </a:solidFill>
              </a:rPr>
              <a:t>Date: </a:t>
            </a:r>
            <a:r>
              <a:rPr lang="fr-BE" sz="1100" i="1" dirty="0" smtClean="0">
                <a:solidFill>
                  <a:srgbClr val="7F7F7F"/>
                </a:solidFill>
              </a:rPr>
              <a:t>Juillet </a:t>
            </a:r>
            <a:r>
              <a:rPr lang="fr-BE" sz="1100" i="1" dirty="0">
                <a:solidFill>
                  <a:srgbClr val="7F7F7F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43507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18586" y="859700"/>
            <a:ext cx="7040899" cy="6303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r">
              <a:lnSpc>
                <a:spcPct val="90000"/>
              </a:lnSpc>
            </a:pPr>
            <a:r>
              <a:rPr lang="fr-BE" sz="3600" b="1" dirty="0"/>
              <a:t>Caractéristiques</a:t>
            </a:r>
            <a:r>
              <a:rPr lang="en-US" sz="3600" b="1" dirty="0"/>
              <a:t> du GCF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88206051"/>
              </p:ext>
            </p:extLst>
          </p:nvPr>
        </p:nvGraphicFramePr>
        <p:xfrm>
          <a:off x="681137" y="1710650"/>
          <a:ext cx="7781728" cy="467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225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33347C-1FD6-D24B-A85E-D4FBB9C88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9933347C-1FD6-D24B-A85E-D4FBB9C88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9C4F84-CB18-4947-832A-86C46DCAD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F09C4F84-CB18-4947-832A-86C46DCAD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9A854B-666A-D848-ADDD-56A5836CA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8D9A854B-666A-D848-ADDD-56A5836CA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1D50D-0928-654A-8B1F-C1B3F2627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581D50D-0928-654A-8B1F-C1B3F2627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DCD0B0-24D5-774A-9818-7A72E50E1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CDCD0B0-24D5-774A-9818-7A72E50E1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6E0846-2AAC-5A41-8013-7909E72F2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D56E0846-2AAC-5A41-8013-7909E72F2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4A34DC-1C54-7746-86B6-B59531FA1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3D4A34DC-1C54-7746-86B6-B59531FA1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4441" y="842477"/>
            <a:ext cx="7445085" cy="753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r">
              <a:lnSpc>
                <a:spcPct val="90000"/>
              </a:lnSpc>
            </a:pPr>
            <a:r>
              <a:rPr lang="en-US" sz="3600" b="1" dirty="0"/>
              <a:t>Dialoguer avec le GCF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81260925"/>
              </p:ext>
            </p:extLst>
          </p:nvPr>
        </p:nvGraphicFramePr>
        <p:xfrm>
          <a:off x="662473" y="1710650"/>
          <a:ext cx="7977673" cy="467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95199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33347C-1FD6-D24B-A85E-D4FBB9C88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9933347C-1FD6-D24B-A85E-D4FBB9C88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CE5796-208B-BA42-BEC2-9A1B46B2C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BACE5796-208B-BA42-BEC2-9A1B46B2C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9C4F84-CB18-4947-832A-86C46DCAD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F09C4F84-CB18-4947-832A-86C46DCAD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9A854B-666A-D848-ADDD-56A5836CA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8D9A854B-666A-D848-ADDD-56A5836CA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CF PPT Master Template">
  <a:themeElements>
    <a:clrScheme name="GCF">
      <a:dk1>
        <a:sysClr val="windowText" lastClr="000000"/>
      </a:dk1>
      <a:lt1>
        <a:sysClr val="window" lastClr="FFFFFF"/>
      </a:lt1>
      <a:dk2>
        <a:srgbClr val="24634F"/>
      </a:dk2>
      <a:lt2>
        <a:srgbClr val="DFDFDF"/>
      </a:lt2>
      <a:accent1>
        <a:srgbClr val="4AA9A7"/>
      </a:accent1>
      <a:accent2>
        <a:srgbClr val="257281"/>
      </a:accent2>
      <a:accent3>
        <a:srgbClr val="346B4C"/>
      </a:accent3>
      <a:accent4>
        <a:srgbClr val="427B3D"/>
      </a:accent4>
      <a:accent5>
        <a:srgbClr val="6E9952"/>
      </a:accent5>
      <a:accent6>
        <a:srgbClr val="8BB85C"/>
      </a:accent6>
      <a:hlink>
        <a:srgbClr val="24634F"/>
      </a:hlink>
      <a:folHlink>
        <a:srgbClr val="304836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PersistId xmlns="a11e0906-e994-4d89-90f1-ce2e1734611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17A5E193D3BE43B115A6BF326D5451" ma:contentTypeVersion="17" ma:contentTypeDescription="Create a new document." ma:contentTypeScope="" ma:versionID="f58bf1d9393ecff5d6862e038e67c995">
  <xsd:schema xmlns:xsd="http://www.w3.org/2001/XMLSchema" xmlns:xs="http://www.w3.org/2001/XMLSchema" xmlns:p="http://schemas.microsoft.com/office/2006/metadata/properties" xmlns:ns2="a11e0906-e994-4d89-90f1-ce2e17346112" targetNamespace="http://schemas.microsoft.com/office/2006/metadata/properties" ma:root="true" ma:fieldsID="2b5c8b015f639fc54fb2ae186cde621c" ns2:_="">
    <xsd:import namespace="a11e0906-e994-4d89-90f1-ce2e173461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1e0906-e994-4d89-90f1-ce2e1734611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14542-6E21-4CD2-A929-966637AB76C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690976B-8999-473B-9AE5-D0D596577FA6}">
  <ds:schemaRefs>
    <ds:schemaRef ds:uri="a11e0906-e994-4d89-90f1-ce2e17346112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C5B09E1-55E3-4DC1-97E4-576FC7AD6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1e0906-e994-4d89-90f1-ce2e173461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7AAFB2F-F041-4B54-BE16-3D14051C9C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14581</TotalTime>
  <Words>3102</Words>
  <Application>Microsoft Macintosh PowerPoint</Application>
  <PresentationFormat>Présentation à l'écran (4:3)</PresentationFormat>
  <Paragraphs>631</Paragraphs>
  <Slides>45</Slides>
  <Notes>37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45</vt:i4>
      </vt:variant>
    </vt:vector>
  </HeadingPairs>
  <TitlesOfParts>
    <vt:vector size="54" baseType="lpstr">
      <vt:lpstr>Calibri</vt:lpstr>
      <vt:lpstr>Calibri Light</vt:lpstr>
      <vt:lpstr>Corbel</vt:lpstr>
      <vt:lpstr>Mangal</vt:lpstr>
      <vt:lpstr>ＭＳ Ｐゴシック</vt:lpstr>
      <vt:lpstr>Wingdings</vt:lpstr>
      <vt:lpstr>Arial</vt:lpstr>
      <vt:lpstr>5_Custom Design</vt:lpstr>
      <vt:lpstr>GCF PPT Master Template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8 Aires de résultats stratégiques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Investissements par aires de résultats stratégiques Portefeuille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RDA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Jurgen Riehle;hjeong</dc:creator>
  <cp:lastModifiedBy>Stephanie Capdeville</cp:lastModifiedBy>
  <cp:revision>580</cp:revision>
  <cp:lastPrinted>2017-04-11T03:22:09Z</cp:lastPrinted>
  <dcterms:created xsi:type="dcterms:W3CDTF">2014-10-02T15:22:29Z</dcterms:created>
  <dcterms:modified xsi:type="dcterms:W3CDTF">2017-09-25T06:10:02Z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0x010100F217A5E193D3BE43B115A6BF326D5451</vt:lpwstr>
  </property>
</Properties>
</file>